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716" r:id="rId3"/>
    <p:sldId id="721" r:id="rId4"/>
    <p:sldId id="720" r:id="rId5"/>
    <p:sldId id="262" r:id="rId6"/>
    <p:sldId id="717" r:id="rId7"/>
    <p:sldId id="718" r:id="rId8"/>
    <p:sldId id="719" r:id="rId9"/>
    <p:sldId id="257" r:id="rId10"/>
    <p:sldId id="263" r:id="rId11"/>
    <p:sldId id="714" r:id="rId12"/>
    <p:sldId id="71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E9F2-07A7-43FA-A731-6A54CD574E12}" type="datetimeFigureOut">
              <a:rPr lang="en-US" smtClean="0"/>
              <a:t>4/6/22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8E17A-0C13-40B7-A227-E1A3540CB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3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941E-DFF0-4C0E-961A-21015AB384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D955B8-18B9-46A6-85DA-DB733542E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0F82F-D341-4496-A1E8-648941184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7D896-396A-4693-B6B7-60D2F8B15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6B29-2BE7-460E-9532-7A6336D9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88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08F0-27C9-491A-A495-6484A0AC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681A8A-7724-41CC-89CB-44803C203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1E5A4-7185-4DE0-BD4F-96CCA92D5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31E53-7982-4A70-AA61-B2E5D23F6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F197F-9CFA-45CD-A040-D613FB68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9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899C46-8703-48F7-8375-7F93069839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F81B56-FBB0-4185-8AC4-5FE7A424A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9F239-F34B-4C94-BBEF-A4C9E889C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295A0-F823-4207-86BF-C05606C6D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4AE8D-D0BE-4704-9B3E-7EB55346B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0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6876-758A-4D9E-8D77-6EEE6E45B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700B3-BE4D-43E4-B929-1EBAB164C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23AB0-95D1-4BFB-8687-40BE6AD20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73DB8-07F5-4CAA-BCDD-39370C67F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ED497-5377-4FF4-B013-494081042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6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6B97D-6568-4353-AF4F-DFB05D01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182E5-CB7B-431B-8330-48D5B8232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3E630-4405-430B-937F-1AC0711BB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D820F-DDBA-45A0-8B5D-7D9C4507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D43D6-83A9-44F5-BF7F-1B3066FFD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26C5F-617D-4A18-9185-1364D8EA6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CA4A8-541F-4A72-B9F0-196634674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443A3C-B6D7-49B2-AEFB-277D2D6A5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B38ECC-0AB9-47A1-BD0D-AC24AC4E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9EECA7-8DCE-4375-8AAE-76448A352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95FEF-5A12-43A3-B6A6-E7655E3FD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0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06333-485C-427E-93C6-EC9D7C43A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3E28F-02D2-499B-8E90-DE2135F8F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2A1B9-50BD-449C-96BA-B549A534B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FD8731-0ED6-4B62-92EA-5B57EAEFB4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75CF17-8B0B-4A45-8F0F-DFF49FD345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2AD49A-781A-45E7-8F52-72EE7854D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E25168-53C5-4C82-AD42-12A014046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729129-51BB-485D-A397-2245A695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9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701AB-E3E0-42DE-8C17-26A7BB66C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C83C52-A8A8-4ED7-8050-89FB48CBB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FCCBB-C0B6-4208-A1E9-1E01374D0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04D91-1B58-4662-AA15-FF30797D6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6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CF3A4F-FAEB-45D4-8DCD-EB0222E23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E54017-122B-4D1A-B5B0-E6233AA27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5EB94-A7CB-404D-A7BB-A79D625A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3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B6665-607D-47E4-96E9-FBEE334B1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DA31B-0933-499D-82FF-3D1AC9798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66B67-7C93-4500-8D90-D1842C8EE6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F678A8-AFEE-442F-AD68-60C158A58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EC9D21-3DDD-4B9C-A0E4-49EFE6CA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70D8A-32CD-4817-899B-20DD28311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5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D68AE-08A0-4948-BECD-283AA00B6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457DED-F096-4BDB-8C0E-CF032382B4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66F188-A2A4-471E-9D1F-F58B36AF4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6B7D9-E9FD-4082-B791-43D33BAE9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3F8E2D-FFBA-4E26-9558-FC0B63D83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C8369-D92C-43B8-9354-47FAC1C22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3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B8825C-0967-4C85-AF93-EA6200F8C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6601AC-5044-4FCC-9D34-458ADDC24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306AE-70E0-453E-A571-E9DE3417ED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95FE2-8E2D-4BEA-B4FF-E373D73EAF53}" type="datetimeFigureOut">
              <a:rPr lang="en-US" smtClean="0"/>
              <a:t>4/6/22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68BFC-780F-47FF-837D-C9BCE2034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7BFC9-CEE7-43B7-A5A8-5530EACD7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48272-909C-422E-A9CB-B464C5A2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8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CAE0F0D4-DE79-4B85-8179-3B28ADEBAA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5348" y="13594"/>
            <a:ext cx="6256652" cy="6844406"/>
          </a:xfrm>
          <a:prstGeom prst="rect">
            <a:avLst/>
          </a:prstGeom>
        </p:spPr>
      </p:pic>
      <p:pic>
        <p:nvPicPr>
          <p:cNvPr id="64" name="Picture 63" descr="Logo&#10;&#10;Description automatically generated with low confidence">
            <a:extLst>
              <a:ext uri="{FF2B5EF4-FFF2-40B4-BE49-F238E27FC236}">
                <a16:creationId xmlns:a16="http://schemas.microsoft.com/office/drawing/2014/main" id="{ED2EBFEA-AC95-4F14-80F7-84A55E1D98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76" y="5680145"/>
            <a:ext cx="1927345" cy="963673"/>
          </a:xfrm>
          <a:prstGeom prst="rect">
            <a:avLst/>
          </a:prstGeom>
        </p:spPr>
      </p:pic>
      <p:pic>
        <p:nvPicPr>
          <p:cNvPr id="72" name="Picture 7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606C301-DED7-4A57-BE21-9A8558813B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160" y="5703234"/>
            <a:ext cx="1581150" cy="962025"/>
          </a:xfrm>
          <a:prstGeom prst="rect">
            <a:avLst/>
          </a:prstGeom>
        </p:spPr>
      </p:pic>
      <p:pic>
        <p:nvPicPr>
          <p:cNvPr id="84" name="Picture 8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63A48B-7252-4C60-BAD9-86BA7AB488F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82" y="4795941"/>
            <a:ext cx="2552331" cy="525586"/>
          </a:xfrm>
          <a:prstGeom prst="rect">
            <a:avLst/>
          </a:prstGeom>
        </p:spPr>
      </p:pic>
      <p:pic>
        <p:nvPicPr>
          <p:cNvPr id="1030" name="Picture 6" descr="Surge in Covid-19 plunges Myanmar into humanitarian catastrophe amidst  political crisis and conflict | Mercy Corps">
            <a:extLst>
              <a:ext uri="{FF2B5EF4-FFF2-40B4-BE49-F238E27FC236}">
                <a16:creationId xmlns:a16="http://schemas.microsoft.com/office/drawing/2014/main" id="{21EF5218-F3AC-4EF9-BEBF-5D5BEAE60C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57016" y="4665331"/>
            <a:ext cx="2113428" cy="78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DBA37397-CA26-4FBA-917E-FC86B81D6F87}"/>
              </a:ext>
            </a:extLst>
          </p:cNvPr>
          <p:cNvSpPr txBox="1"/>
          <p:nvPr/>
        </p:nvSpPr>
        <p:spPr>
          <a:xfrm>
            <a:off x="612754" y="2426383"/>
            <a:ext cx="47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 </a:t>
            </a:r>
            <a:r>
              <a:rPr lang="en-US" dirty="0"/>
              <a:t>April 2022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B213158-0BB7-4E85-BCAD-38A77D957C34}"/>
              </a:ext>
            </a:extLst>
          </p:cNvPr>
          <p:cNvSpPr txBox="1"/>
          <p:nvPr/>
        </p:nvSpPr>
        <p:spPr>
          <a:xfrm>
            <a:off x="417772" y="1221178"/>
            <a:ext cx="5136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188A0"/>
                </a:solidFill>
                <a:latin typeface="Aharoni" panose="02010803020104030203" pitchFamily="2" charset="-79"/>
                <a:ea typeface="MS PMincho" panose="020B0400000000000000" pitchFamily="18" charset="-128"/>
                <a:cs typeface="Aharoni" panose="02010803020104030203" pitchFamily="2" charset="-79"/>
              </a:rPr>
              <a:t>Disability and Age Task Force Meeting</a:t>
            </a:r>
          </a:p>
        </p:txBody>
      </p:sp>
    </p:spTree>
    <p:extLst>
      <p:ext uri="{BB962C8B-B14F-4D97-AF65-F5344CB8AC3E}">
        <p14:creationId xmlns:p14="http://schemas.microsoft.com/office/powerpoint/2010/main" val="3239997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3FB9C3A-8465-4336-8440-DD971C395AAC}"/>
              </a:ext>
            </a:extLst>
          </p:cNvPr>
          <p:cNvSpPr txBox="1"/>
          <p:nvPr/>
        </p:nvSpPr>
        <p:spPr>
          <a:xfrm>
            <a:off x="1995170" y="1367231"/>
            <a:ext cx="9304020" cy="2841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 </a:t>
            </a:r>
            <a:r>
              <a:rPr lang="en-US" sz="2400" b="1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strong support networks </a:t>
            </a:r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parents of children with disabilities at the </a:t>
            </a:r>
            <a:r>
              <a:rPr lang="en-US" sz="2400" b="1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family, community and national levels </a:t>
            </a:r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enable them to support children with disability’s regular school attendance;</a:t>
            </a:r>
            <a:b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222BE-5475-44CE-989F-FBEC3BA4A0E0}"/>
              </a:ext>
            </a:extLst>
          </p:cNvPr>
          <p:cNvSpPr txBox="1"/>
          <p:nvPr/>
        </p:nvSpPr>
        <p:spPr>
          <a:xfrm>
            <a:off x="1329266" y="218566"/>
            <a:ext cx="9748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Our main programmatic recommendations</a:t>
            </a:r>
          </a:p>
        </p:txBody>
      </p:sp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7376FBE0-4E5B-4B5E-9407-2197AB1F61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53" y="1391281"/>
            <a:ext cx="848055" cy="848055"/>
          </a:xfrm>
          <a:prstGeom prst="rect">
            <a:avLst/>
          </a:prstGeom>
        </p:spPr>
      </p:pic>
      <p:pic>
        <p:nvPicPr>
          <p:cNvPr id="9" name="Picture 8" descr="Shape&#10;&#10;Description automatically generated with low confidence">
            <a:extLst>
              <a:ext uri="{FF2B5EF4-FFF2-40B4-BE49-F238E27FC236}">
                <a16:creationId xmlns:a16="http://schemas.microsoft.com/office/drawing/2014/main" id="{00FCB944-368A-4B32-942A-2C456148B6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40" y="2833603"/>
            <a:ext cx="848055" cy="848055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low confidence">
            <a:extLst>
              <a:ext uri="{FF2B5EF4-FFF2-40B4-BE49-F238E27FC236}">
                <a16:creationId xmlns:a16="http://schemas.microsoft.com/office/drawing/2014/main" id="{CF30F8F7-AC94-4E35-9BA5-E77DC9C0C33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53" y="4022138"/>
            <a:ext cx="848054" cy="848054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8AF92347-D462-4902-870D-0D4715451E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53" y="5320263"/>
            <a:ext cx="848034" cy="8480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E8A70A3-7687-4051-9575-C1BEB3FDA776}"/>
              </a:ext>
            </a:extLst>
          </p:cNvPr>
          <p:cNvSpPr txBox="1"/>
          <p:nvPr/>
        </p:nvSpPr>
        <p:spPr>
          <a:xfrm>
            <a:off x="1963420" y="2787748"/>
            <a:ext cx="9469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Invest in </a:t>
            </a:r>
            <a:r>
              <a:rPr lang="en-US" sz="2400" b="1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capacity building for teachers </a:t>
            </a:r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better engage with parents of children with intellectual, developmental, hearing and visual disabilitie</a:t>
            </a:r>
            <a:r>
              <a:rPr lang="en-US" sz="2400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s;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0FAA19-4431-4C22-820C-0FD1A964102B}"/>
              </a:ext>
            </a:extLst>
          </p:cNvPr>
          <p:cNvSpPr txBox="1"/>
          <p:nvPr/>
        </p:nvSpPr>
        <p:spPr>
          <a:xfrm>
            <a:off x="1963420" y="3929322"/>
            <a:ext cx="901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Address </a:t>
            </a:r>
            <a:r>
              <a:rPr lang="en-US" sz="2400" b="1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disability-related bullying and stigma </a:t>
            </a:r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through community-led approaches that challenge negative norms towards disability and foster an inclusive environment;</a:t>
            </a:r>
            <a:endParaRPr lang="en-US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0B945B-045D-4D3D-A324-CE2B1AD7D0E1}"/>
              </a:ext>
            </a:extLst>
          </p:cNvPr>
          <p:cNvSpPr txBox="1"/>
          <p:nvPr/>
        </p:nvSpPr>
        <p:spPr>
          <a:xfrm>
            <a:off x="1995170" y="5409748"/>
            <a:ext cx="924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Alleviate </a:t>
            </a:r>
            <a:r>
              <a:rPr lang="en-US" sz="2400" b="1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physical and financial barriers </a:t>
            </a:r>
            <a:r>
              <a:rPr lang="en-US" sz="24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parents by providing  accessible transport for children, school materials and allowances.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107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picture containing text, indoor, person, wall&#10;&#10;Description automatically generated">
            <a:extLst>
              <a:ext uri="{FF2B5EF4-FFF2-40B4-BE49-F238E27FC236}">
                <a16:creationId xmlns:a16="http://schemas.microsoft.com/office/drawing/2014/main" id="{BC68905D-41B0-454F-8933-583FEE6C48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FAD8B479-B243-48B0-929D-0CF20713DA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748" y="264160"/>
            <a:ext cx="2835878" cy="171196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FE1EEF9-BD33-43E4-B001-4A56BBDE4BAF}"/>
              </a:ext>
            </a:extLst>
          </p:cNvPr>
          <p:cNvSpPr/>
          <p:nvPr/>
        </p:nvSpPr>
        <p:spPr>
          <a:xfrm>
            <a:off x="2260600" y="5039360"/>
            <a:ext cx="7670800" cy="1122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Questions and Answers</a:t>
            </a:r>
          </a:p>
        </p:txBody>
      </p:sp>
    </p:spTree>
    <p:extLst>
      <p:ext uri="{BB962C8B-B14F-4D97-AF65-F5344CB8AC3E}">
        <p14:creationId xmlns:p14="http://schemas.microsoft.com/office/powerpoint/2010/main" val="2212690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085DFC83-D2CF-4981-AA6C-D9C7826DCB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7" name="Picture 6" descr="Logo&#10;&#10;Description automatically generated with low confidence">
            <a:extLst>
              <a:ext uri="{FF2B5EF4-FFF2-40B4-BE49-F238E27FC236}">
                <a16:creationId xmlns:a16="http://schemas.microsoft.com/office/drawing/2014/main" id="{9F9D4E13-5918-42EF-9925-185871AFE6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720" y="202520"/>
            <a:ext cx="2550892" cy="15399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8FA07CE-13AE-4287-A705-87546E917B36}"/>
              </a:ext>
            </a:extLst>
          </p:cNvPr>
          <p:cNvSpPr/>
          <p:nvPr/>
        </p:nvSpPr>
        <p:spPr>
          <a:xfrm>
            <a:off x="2260600" y="5039360"/>
            <a:ext cx="7670800" cy="1122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 for joining us</a:t>
            </a:r>
          </a:p>
        </p:txBody>
      </p:sp>
    </p:spTree>
    <p:extLst>
      <p:ext uri="{BB962C8B-B14F-4D97-AF65-F5344CB8AC3E}">
        <p14:creationId xmlns:p14="http://schemas.microsoft.com/office/powerpoint/2010/main" val="2868112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6715C7-E93F-FA41-A019-910AAB638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98" y="-161223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188A0"/>
                </a:solidFill>
              </a:rPr>
              <a:t>Behavioral Barrier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32273-C135-894E-A115-DFC7677D3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698" y="1156759"/>
            <a:ext cx="6805146" cy="47699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2000" dirty="0"/>
              <a:t>Understanding the behavioral determinants impacting Jordanian and Syrian refugee parents when striving to ensure their children’s regular school attendance is key to identify the </a:t>
            </a:r>
            <a:r>
              <a:rPr lang="en-CA" sz="2000" b="1" dirty="0"/>
              <a:t>barriers</a:t>
            </a:r>
            <a:r>
              <a:rPr lang="en-CA" sz="2000" dirty="0"/>
              <a:t> and </a:t>
            </a:r>
            <a:r>
              <a:rPr lang="en-CA" sz="2000" b="1" dirty="0"/>
              <a:t>enablers</a:t>
            </a:r>
            <a:r>
              <a:rPr lang="en-CA" sz="2000" dirty="0"/>
              <a:t> that continue to impact children with disabilities’ inclusion in the classroom. </a:t>
            </a:r>
          </a:p>
          <a:p>
            <a:pPr marL="0" indent="0">
              <a:buNone/>
            </a:pPr>
            <a:endParaRPr lang="en-CA" sz="2000" dirty="0"/>
          </a:p>
          <a:p>
            <a:r>
              <a:rPr lang="en-US" sz="2000" dirty="0"/>
              <a:t>The Barrier Analysis (BA) methodology is a specialized research method for </a:t>
            </a:r>
            <a:r>
              <a:rPr lang="en-US" sz="2000" b="1" dirty="0"/>
              <a:t>Social and Behavior Change (SBC)</a:t>
            </a:r>
            <a:r>
              <a:rPr lang="en-US" sz="2000" dirty="0"/>
              <a:t> meant to identify the most powerful barriers as well as enablers for one particular behavior among a priority group at a particular time. 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In line with this methodology, a minimum of </a:t>
            </a:r>
            <a:r>
              <a:rPr lang="en-US" sz="2000" b="1" dirty="0"/>
              <a:t>90 respondents </a:t>
            </a:r>
            <a:r>
              <a:rPr lang="en-CA" sz="2000" dirty="0"/>
              <a:t>need to be interviewed per study sample.</a:t>
            </a:r>
            <a:br>
              <a:rPr lang="en-CA" sz="2000" dirty="0"/>
            </a:br>
            <a:endParaRPr lang="en-CA" sz="2000" dirty="0"/>
          </a:p>
          <a:p>
            <a:r>
              <a:rPr lang="en-CA" sz="2000" dirty="0"/>
              <a:t>For this particular study we considered </a:t>
            </a:r>
            <a:r>
              <a:rPr lang="en-CA" sz="2000" b="1" dirty="0"/>
              <a:t>three samples: </a:t>
            </a:r>
            <a:br>
              <a:rPr lang="en-CA" sz="2000" dirty="0"/>
            </a:br>
            <a:r>
              <a:rPr lang="en-CA" sz="2000" b="1" dirty="0"/>
              <a:t>(1) </a:t>
            </a:r>
            <a:r>
              <a:rPr lang="en-CA" sz="2000" dirty="0"/>
              <a:t>Syrian refugee parents of CWDs in </a:t>
            </a:r>
            <a:r>
              <a:rPr lang="en-CA" sz="2000" dirty="0" err="1"/>
              <a:t>Azraq</a:t>
            </a:r>
            <a:r>
              <a:rPr lang="en-CA" sz="2000" dirty="0"/>
              <a:t> camp</a:t>
            </a:r>
            <a:br>
              <a:rPr lang="en-CA" sz="2000" dirty="0"/>
            </a:br>
            <a:r>
              <a:rPr lang="en-CA" sz="2000" b="1" dirty="0"/>
              <a:t>(2) </a:t>
            </a:r>
            <a:r>
              <a:rPr lang="en-CA" sz="2000" dirty="0"/>
              <a:t>Syrian refugee parents of CWDs in host community</a:t>
            </a:r>
            <a:br>
              <a:rPr lang="en-CA" sz="2000" dirty="0"/>
            </a:br>
            <a:r>
              <a:rPr lang="en-CA" sz="2000" b="1" dirty="0"/>
              <a:t>(3) </a:t>
            </a:r>
            <a:r>
              <a:rPr lang="en-CA" sz="2000" dirty="0"/>
              <a:t>Jordanian parents of CWDs in host community  </a:t>
            </a:r>
          </a:p>
          <a:p>
            <a:pPr marL="0" indent="0">
              <a:buNone/>
            </a:pPr>
            <a:endParaRPr lang="en-CA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C7F021-62CF-B146-BD1F-53B4E76D29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58593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6715C7-E93F-FA41-A019-910AAB638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-292892"/>
            <a:ext cx="6635590" cy="149542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188A0"/>
                </a:solidFill>
              </a:rPr>
              <a:t>Behavioral Barrier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32273-C135-894E-A115-DFC7677D3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092600"/>
            <a:ext cx="6635590" cy="5875333"/>
          </a:xfrm>
        </p:spPr>
        <p:txBody>
          <a:bodyPr>
            <a:normAutofit/>
          </a:bodyPr>
          <a:lstStyle/>
          <a:p>
            <a:r>
              <a:rPr lang="en-US" sz="2000" dirty="0"/>
              <a:t>All surveyed parents had a child with disability between the </a:t>
            </a:r>
            <a:r>
              <a:rPr lang="en-US" sz="2000" b="1" dirty="0"/>
              <a:t>ages of 3 and 11 years </a:t>
            </a:r>
            <a:r>
              <a:rPr lang="en-US" sz="2000" dirty="0"/>
              <a:t>(pre-primary and primary school).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Disabilities were divided into </a:t>
            </a:r>
            <a:r>
              <a:rPr lang="en-US" sz="2000" b="1" dirty="0"/>
              <a:t>6 categories </a:t>
            </a:r>
            <a:r>
              <a:rPr lang="en-US" sz="2000" dirty="0"/>
              <a:t>in accordance with World Vision and Mercy Corps' programming approaches: </a:t>
            </a:r>
            <a:br>
              <a:rPr lang="en-US" sz="2000" dirty="0"/>
            </a:br>
            <a:r>
              <a:rPr lang="en-US" sz="2000" b="1" dirty="0"/>
              <a:t>(1) </a:t>
            </a:r>
            <a:r>
              <a:rPr lang="en-US" sz="2000" dirty="0"/>
              <a:t>Intellectual disability </a:t>
            </a:r>
            <a:br>
              <a:rPr lang="en-US" sz="2000" dirty="0"/>
            </a:br>
            <a:r>
              <a:rPr lang="en-US" sz="2000" b="1" dirty="0"/>
              <a:t>(2) </a:t>
            </a:r>
            <a:r>
              <a:rPr lang="en-US" sz="2000" dirty="0"/>
              <a:t>Visual disability </a:t>
            </a:r>
            <a:br>
              <a:rPr lang="en-US" sz="2000" dirty="0"/>
            </a:br>
            <a:r>
              <a:rPr lang="en-US" sz="2000" b="1" dirty="0"/>
              <a:t>(3) </a:t>
            </a:r>
            <a:r>
              <a:rPr lang="en-US" sz="2000" dirty="0"/>
              <a:t>Physical disability </a:t>
            </a:r>
            <a:br>
              <a:rPr lang="en-US" sz="2000" dirty="0"/>
            </a:br>
            <a:r>
              <a:rPr lang="en-US" sz="2000" b="1" dirty="0"/>
              <a:t>(4) </a:t>
            </a:r>
            <a:r>
              <a:rPr lang="en-US" sz="2000" dirty="0"/>
              <a:t>Speech disability </a:t>
            </a:r>
            <a:br>
              <a:rPr lang="en-US" sz="2000" dirty="0"/>
            </a:br>
            <a:r>
              <a:rPr lang="en-US" sz="2000" b="1" dirty="0"/>
              <a:t>(5) </a:t>
            </a:r>
            <a:r>
              <a:rPr lang="en-US" sz="2000" dirty="0"/>
              <a:t>Hearing disability, and </a:t>
            </a:r>
            <a:br>
              <a:rPr lang="en-US" sz="2000" dirty="0"/>
            </a:br>
            <a:r>
              <a:rPr lang="en-US" sz="2000" b="1" dirty="0"/>
              <a:t>(6) </a:t>
            </a:r>
            <a:r>
              <a:rPr lang="en-US" sz="2000" dirty="0"/>
              <a:t>Learning disability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Parents of CWDs were either characterized as </a:t>
            </a:r>
            <a:r>
              <a:rPr lang="en-US" sz="2000" b="1" dirty="0"/>
              <a:t>“Doers” (D) or “Non-doers” (ND) </a:t>
            </a:r>
            <a:r>
              <a:rPr lang="en-US" sz="2000" dirty="0"/>
              <a:t>depending on their child’s enrollment status in school and how frequently they attended classes. 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C7F021-62CF-B146-BD1F-53B4E76D29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480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715C7-E93F-FA41-A019-910AAB638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99556" y="2901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188A0"/>
                </a:solidFill>
              </a:rPr>
              <a:t>Locations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32273-C135-894E-A115-DFC7677D3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912" y="1814865"/>
            <a:ext cx="6716888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rgbClr val="3188A0"/>
                </a:solidFill>
              </a:rPr>
              <a:t>Host community: </a:t>
            </a:r>
            <a:r>
              <a:rPr lang="en-CA" dirty="0"/>
              <a:t>Irbid, Mafraq, Jerash and </a:t>
            </a:r>
            <a:r>
              <a:rPr lang="en-CA" dirty="0" err="1"/>
              <a:t>Ajloun</a:t>
            </a:r>
            <a:r>
              <a:rPr lang="en-CA" dirty="0"/>
              <a:t> governorates (Mercy Corps primary school programs)</a:t>
            </a:r>
            <a:br>
              <a:rPr lang="en-CA" dirty="0"/>
            </a:br>
            <a:endParaRPr lang="en-CA" dirty="0"/>
          </a:p>
          <a:p>
            <a:pPr marL="0" indent="0">
              <a:buNone/>
            </a:pPr>
            <a:r>
              <a:rPr lang="en-CA" dirty="0">
                <a:solidFill>
                  <a:srgbClr val="3188A0"/>
                </a:solidFill>
              </a:rPr>
              <a:t>Camp setting: </a:t>
            </a:r>
            <a:r>
              <a:rPr lang="en-CA" dirty="0" err="1"/>
              <a:t>Azraq</a:t>
            </a:r>
            <a:r>
              <a:rPr lang="en-CA" dirty="0"/>
              <a:t> camp (WV pre-primary school programs and Mercy Corps primary school programs)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6E1EE2-2861-E343-AA13-67E86A2197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779" y="1320800"/>
            <a:ext cx="3983508" cy="4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4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9CC70CB-541E-A545-B9A2-CDD7BA058AC8}"/>
              </a:ext>
            </a:extLst>
          </p:cNvPr>
          <p:cNvSpPr txBox="1"/>
          <p:nvPr/>
        </p:nvSpPr>
        <p:spPr>
          <a:xfrm>
            <a:off x="540710" y="359067"/>
            <a:ext cx="111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Survey samples per location and parents’ classifications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117B9B6-A24A-2F47-88AD-FCD5EE6487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5245" y="1019908"/>
            <a:ext cx="9519881" cy="534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6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379933-09B6-D443-8222-685B9E0472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6715C7-E93F-FA41-A019-910AAB638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b="1"/>
              <a:t>Focus group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32273-C135-894E-A115-DFC7677D3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000"/>
              <a:t>In addition to the survey, focus group discussions were held with </a:t>
            </a:r>
            <a:r>
              <a:rPr lang="en-CA" sz="2000" b="1"/>
              <a:t>a dozen teachers and disability experts</a:t>
            </a:r>
            <a:r>
              <a:rPr lang="en-CA" sz="2000"/>
              <a:t> to better understand the challenges faced with inclusion in the classrooms, and to pull out lessons learned from the remote learning experience during the recent COVID-19 pandemic. </a:t>
            </a:r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86699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8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6715C7-E93F-FA41-A019-910AAB638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65" y="480664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188A0"/>
                </a:solidFill>
              </a:rPr>
              <a:t>Overarching Themes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32273-C135-894E-A115-DFC7677D3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665" y="1863199"/>
            <a:ext cx="6185008" cy="4277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00" b="1" dirty="0">
                <a:solidFill>
                  <a:srgbClr val="7030A0"/>
                </a:solidFill>
              </a:rPr>
              <a:t>The thematic findings were primarily related to: </a:t>
            </a:r>
            <a:br>
              <a:rPr lang="en-CA" sz="1800" b="1" dirty="0"/>
            </a:br>
            <a:br>
              <a:rPr lang="en-CA" sz="1800" dirty="0"/>
            </a:br>
            <a:r>
              <a:rPr lang="en-CA" sz="1800" b="1" dirty="0">
                <a:solidFill>
                  <a:srgbClr val="7030A0"/>
                </a:solidFill>
              </a:rPr>
              <a:t>(1) </a:t>
            </a:r>
            <a:r>
              <a:rPr lang="en-CA" sz="1800" dirty="0"/>
              <a:t>disability category, </a:t>
            </a:r>
            <a:br>
              <a:rPr lang="en-CA" sz="1800" dirty="0"/>
            </a:br>
            <a:br>
              <a:rPr lang="en-CA" sz="1800" dirty="0"/>
            </a:br>
            <a:r>
              <a:rPr lang="en-CA" sz="1800" b="1" dirty="0">
                <a:solidFill>
                  <a:srgbClr val="7030A0"/>
                </a:solidFill>
              </a:rPr>
              <a:t>(2) </a:t>
            </a:r>
            <a:r>
              <a:rPr lang="en-CA" sz="1800" dirty="0"/>
              <a:t>social norms and support networks, </a:t>
            </a:r>
            <a:br>
              <a:rPr lang="en-CA" sz="1800" dirty="0"/>
            </a:br>
            <a:br>
              <a:rPr lang="en-CA" sz="1800" dirty="0"/>
            </a:br>
            <a:r>
              <a:rPr lang="en-CA" sz="1800" b="1" dirty="0">
                <a:solidFill>
                  <a:srgbClr val="7030A0"/>
                </a:solidFill>
              </a:rPr>
              <a:t>(3) </a:t>
            </a:r>
            <a:r>
              <a:rPr lang="en-CA" sz="1800" dirty="0"/>
              <a:t>values and beliefs surrounding education and future prospects, including religion, </a:t>
            </a:r>
            <a:br>
              <a:rPr lang="en-CA" sz="1800" dirty="0"/>
            </a:br>
            <a:br>
              <a:rPr lang="en-CA" sz="1800" dirty="0"/>
            </a:br>
            <a:r>
              <a:rPr lang="en-CA" sz="1800" b="1" dirty="0">
                <a:solidFill>
                  <a:srgbClr val="7030A0"/>
                </a:solidFill>
              </a:rPr>
              <a:t>(4) </a:t>
            </a:r>
            <a:r>
              <a:rPr lang="en-CA" sz="1800" dirty="0"/>
              <a:t>perceptions on inclusive education versus access to specialized facilities for children with disabilities, </a:t>
            </a:r>
            <a:br>
              <a:rPr lang="en-CA" sz="1800" dirty="0"/>
            </a:br>
            <a:br>
              <a:rPr lang="en-CA" sz="1800" dirty="0"/>
            </a:br>
            <a:r>
              <a:rPr lang="en-CA" sz="1800" b="1" dirty="0">
                <a:solidFill>
                  <a:srgbClr val="7030A0"/>
                </a:solidFill>
              </a:rPr>
              <a:t>(5) </a:t>
            </a:r>
            <a:r>
              <a:rPr lang="en-CA" sz="1800" dirty="0"/>
              <a:t>concerns related to bullying and stigma, and lastly </a:t>
            </a:r>
            <a:br>
              <a:rPr lang="en-CA" sz="1800" dirty="0"/>
            </a:br>
            <a:endParaRPr lang="en-CA" sz="1800" dirty="0"/>
          </a:p>
          <a:p>
            <a:pPr marL="0" indent="0">
              <a:buNone/>
            </a:pPr>
            <a:r>
              <a:rPr lang="en-CA" sz="1800" b="1" dirty="0">
                <a:solidFill>
                  <a:srgbClr val="7030A0"/>
                </a:solidFill>
              </a:rPr>
              <a:t>(6) </a:t>
            </a:r>
            <a:r>
              <a:rPr lang="en-CA" sz="1800" dirty="0"/>
              <a:t>financial and physical barriers such as transportation, personal escort and daily allowances. </a:t>
            </a: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4" name="Picture 3" descr="A group of people standing under a covered area&#10;&#10;Description automatically generated with low confidence">
            <a:extLst>
              <a:ext uri="{FF2B5EF4-FFF2-40B4-BE49-F238E27FC236}">
                <a16:creationId xmlns:a16="http://schemas.microsoft.com/office/drawing/2014/main" id="{5EDE2EEC-4EFB-C644-B766-C9637C5B8F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4833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6">
            <a:extLst>
              <a:ext uri="{FF2B5EF4-FFF2-40B4-BE49-F238E27FC236}">
                <a16:creationId xmlns:a16="http://schemas.microsoft.com/office/drawing/2014/main" id="{5DBEE830-7388-5A4B-A6CD-8B82D088BA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789" y="774364"/>
            <a:ext cx="10254925" cy="589629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EE153B9-53A1-2D4E-A513-17126FAB5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25711" y="-3014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3188A0"/>
                </a:solidFill>
              </a:rPr>
              <a:t>Main Findings</a:t>
            </a:r>
          </a:p>
        </p:txBody>
      </p:sp>
    </p:spTree>
    <p:extLst>
      <p:ext uri="{BB962C8B-B14F-4D97-AF65-F5344CB8AC3E}">
        <p14:creationId xmlns:p14="http://schemas.microsoft.com/office/powerpoint/2010/main" val="1794743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F422B5C-B2E1-5B42-97E6-F89D505446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04" y="1666240"/>
            <a:ext cx="12097191" cy="45466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EE1882E-620F-B447-8953-C99226B78FFC}"/>
              </a:ext>
            </a:extLst>
          </p:cNvPr>
          <p:cNvSpPr txBox="1"/>
          <p:nvPr/>
        </p:nvSpPr>
        <p:spPr>
          <a:xfrm>
            <a:off x="3096322" y="768350"/>
            <a:ext cx="5623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Four key 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403955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</TotalTime>
  <Words>584</Words>
  <Application>Microsoft Macintosh PowerPoint</Application>
  <PresentationFormat>Widescreen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Aharoni</vt:lpstr>
      <vt:lpstr>Arial</vt:lpstr>
      <vt:lpstr>Calibri</vt:lpstr>
      <vt:lpstr>Calibri Light</vt:lpstr>
      <vt:lpstr>Office Theme</vt:lpstr>
      <vt:lpstr>PowerPoint Presentation</vt:lpstr>
      <vt:lpstr>Behavioral Barrier Analysis</vt:lpstr>
      <vt:lpstr>Behavioral Barrier Analysis</vt:lpstr>
      <vt:lpstr>Locations</vt:lpstr>
      <vt:lpstr>PowerPoint Presentation</vt:lpstr>
      <vt:lpstr>Focus group discussions</vt:lpstr>
      <vt:lpstr>Overarching Themes</vt:lpstr>
      <vt:lpstr>Main Findings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Manon Thepault</dc:creator>
  <cp:lastModifiedBy>evita mouawad</cp:lastModifiedBy>
  <cp:revision>8</cp:revision>
  <dcterms:created xsi:type="dcterms:W3CDTF">2022-02-15T14:14:40Z</dcterms:created>
  <dcterms:modified xsi:type="dcterms:W3CDTF">2022-04-06T07:52:01Z</dcterms:modified>
</cp:coreProperties>
</file>