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3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4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87" r:id="rId6"/>
  </p:sldMasterIdLst>
  <p:notesMasterIdLst>
    <p:notesMasterId r:id="rId69"/>
  </p:notesMasterIdLst>
  <p:sldIdLst>
    <p:sldId id="847" r:id="rId7"/>
    <p:sldId id="4184" r:id="rId8"/>
    <p:sldId id="4207" r:id="rId9"/>
    <p:sldId id="4218" r:id="rId10"/>
    <p:sldId id="4219" r:id="rId11"/>
    <p:sldId id="4192" r:id="rId12"/>
    <p:sldId id="4193" r:id="rId13"/>
    <p:sldId id="4211" r:id="rId14"/>
    <p:sldId id="4212" r:id="rId15"/>
    <p:sldId id="4213" r:id="rId16"/>
    <p:sldId id="4214" r:id="rId17"/>
    <p:sldId id="4217" r:id="rId18"/>
    <p:sldId id="325" r:id="rId19"/>
    <p:sldId id="341" r:id="rId20"/>
    <p:sldId id="257" r:id="rId21"/>
    <p:sldId id="286" r:id="rId22"/>
    <p:sldId id="405" r:id="rId23"/>
    <p:sldId id="381" r:id="rId24"/>
    <p:sldId id="441" r:id="rId25"/>
    <p:sldId id="342" r:id="rId26"/>
    <p:sldId id="426" r:id="rId27"/>
    <p:sldId id="407" r:id="rId28"/>
    <p:sldId id="427" r:id="rId29"/>
    <p:sldId id="409" r:id="rId30"/>
    <p:sldId id="428" r:id="rId31"/>
    <p:sldId id="411" r:id="rId32"/>
    <p:sldId id="429" r:id="rId33"/>
    <p:sldId id="412" r:id="rId34"/>
    <p:sldId id="430" r:id="rId35"/>
    <p:sldId id="413" r:id="rId36"/>
    <p:sldId id="431" r:id="rId37"/>
    <p:sldId id="415" r:id="rId38"/>
    <p:sldId id="432" r:id="rId39"/>
    <p:sldId id="416" r:id="rId40"/>
    <p:sldId id="417" r:id="rId41"/>
    <p:sldId id="424" r:id="rId42"/>
    <p:sldId id="435" r:id="rId43"/>
    <p:sldId id="436" r:id="rId44"/>
    <p:sldId id="437" r:id="rId45"/>
    <p:sldId id="445" r:id="rId46"/>
    <p:sldId id="421" r:id="rId47"/>
    <p:sldId id="439" r:id="rId48"/>
    <p:sldId id="434" r:id="rId49"/>
    <p:sldId id="422" r:id="rId50"/>
    <p:sldId id="423" r:id="rId51"/>
    <p:sldId id="442" r:id="rId52"/>
    <p:sldId id="440" r:id="rId53"/>
    <p:sldId id="444" r:id="rId54"/>
    <p:sldId id="425" r:id="rId55"/>
    <p:sldId id="443" r:id="rId56"/>
    <p:sldId id="3395" r:id="rId57"/>
    <p:sldId id="277" r:id="rId58"/>
    <p:sldId id="321" r:id="rId59"/>
    <p:sldId id="304" r:id="rId60"/>
    <p:sldId id="281" r:id="rId61"/>
    <p:sldId id="3405" r:id="rId62"/>
    <p:sldId id="389" r:id="rId63"/>
    <p:sldId id="4220" r:id="rId64"/>
    <p:sldId id="3420" r:id="rId65"/>
    <p:sldId id="3422" r:id="rId66"/>
    <p:sldId id="3423" r:id="rId67"/>
    <p:sldId id="3421" r:id="rId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B69AA0-2638-4FC7-BDD0-1C6F23CD0D7B}" v="6" dt="2022-04-06T06:04:33.8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003" autoAdjust="0"/>
  </p:normalViewPr>
  <p:slideViewPr>
    <p:cSldViewPr snapToGrid="0">
      <p:cViewPr varScale="1">
        <p:scale>
          <a:sx n="52" d="100"/>
          <a:sy n="52" d="100"/>
        </p:scale>
        <p:origin x="170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ba Ramadan" userId="ce616ca7-b25e-4e68-89d3-1a044a546b0b" providerId="ADAL" clId="{10B69AA0-2638-4FC7-BDD0-1C6F23CD0D7B}"/>
    <pc:docChg chg="undo custSel delSld modSld">
      <pc:chgData name="Hiba Ramadan" userId="ce616ca7-b25e-4e68-89d3-1a044a546b0b" providerId="ADAL" clId="{10B69AA0-2638-4FC7-BDD0-1C6F23CD0D7B}" dt="2022-04-06T06:05:02.751" v="48" actId="20577"/>
      <pc:docMkLst>
        <pc:docMk/>
      </pc:docMkLst>
      <pc:sldChg chg="del modNotesTx">
        <pc:chgData name="Hiba Ramadan" userId="ce616ca7-b25e-4e68-89d3-1a044a546b0b" providerId="ADAL" clId="{10B69AA0-2638-4FC7-BDD0-1C6F23CD0D7B}" dt="2022-04-06T06:02:20.799" v="14" actId="20577"/>
        <pc:sldMkLst>
          <pc:docMk/>
          <pc:sldMk cId="0" sldId="257"/>
        </pc:sldMkLst>
      </pc:sldChg>
      <pc:sldChg chg="modSp del mod modNotesTx">
        <pc:chgData name="Hiba Ramadan" userId="ce616ca7-b25e-4e68-89d3-1a044a546b0b" providerId="ADAL" clId="{10B69AA0-2638-4FC7-BDD0-1C6F23CD0D7B}" dt="2022-04-06T06:02:23.279" v="15" actId="20577"/>
        <pc:sldMkLst>
          <pc:docMk/>
          <pc:sldMk cId="0" sldId="286"/>
        </pc:sldMkLst>
        <pc:spChg chg="mod">
          <ac:chgData name="Hiba Ramadan" userId="ce616ca7-b25e-4e68-89d3-1a044a546b0b" providerId="ADAL" clId="{10B69AA0-2638-4FC7-BDD0-1C6F23CD0D7B}" dt="2022-04-06T06:02:12.153" v="13"/>
          <ac:spMkLst>
            <pc:docMk/>
            <pc:sldMk cId="0" sldId="286"/>
            <ac:spMk id="2" creationId="{27574878-6E6F-4AB6-91F1-C84A1E045DE9}"/>
          </ac:spMkLst>
        </pc:spChg>
      </pc:sldChg>
      <pc:sldChg chg="modNotesTx">
        <pc:chgData name="Hiba Ramadan" userId="ce616ca7-b25e-4e68-89d3-1a044a546b0b" providerId="ADAL" clId="{10B69AA0-2638-4FC7-BDD0-1C6F23CD0D7B}" dt="2022-04-06T06:04:46.779" v="44" actId="20577"/>
        <pc:sldMkLst>
          <pc:docMk/>
          <pc:sldMk cId="3495291066" sldId="321"/>
        </pc:sldMkLst>
      </pc:sldChg>
      <pc:sldChg chg="del">
        <pc:chgData name="Hiba Ramadan" userId="ce616ca7-b25e-4e68-89d3-1a044a546b0b" providerId="ADAL" clId="{10B69AA0-2638-4FC7-BDD0-1C6F23CD0D7B}" dt="2022-04-06T06:02:12.153" v="13"/>
        <pc:sldMkLst>
          <pc:docMk/>
          <pc:sldMk cId="0" sldId="325"/>
        </pc:sldMkLst>
      </pc:sldChg>
      <pc:sldChg chg="del">
        <pc:chgData name="Hiba Ramadan" userId="ce616ca7-b25e-4e68-89d3-1a044a546b0b" providerId="ADAL" clId="{10B69AA0-2638-4FC7-BDD0-1C6F23CD0D7B}" dt="2022-04-06T06:02:12.153" v="13"/>
        <pc:sldMkLst>
          <pc:docMk/>
          <pc:sldMk cId="0" sldId="341"/>
        </pc:sldMkLst>
      </pc:sldChg>
      <pc:sldChg chg="modSp del mod modNotesTx">
        <pc:chgData name="Hiba Ramadan" userId="ce616ca7-b25e-4e68-89d3-1a044a546b0b" providerId="ADAL" clId="{10B69AA0-2638-4FC7-BDD0-1C6F23CD0D7B}" dt="2022-04-06T06:02:41.044" v="19" actId="20577"/>
        <pc:sldMkLst>
          <pc:docMk/>
          <pc:sldMk cId="0" sldId="342"/>
        </pc:sldMkLst>
        <pc:spChg chg="mod">
          <ac:chgData name="Hiba Ramadan" userId="ce616ca7-b25e-4e68-89d3-1a044a546b0b" providerId="ADAL" clId="{10B69AA0-2638-4FC7-BDD0-1C6F23CD0D7B}" dt="2022-04-06T06:02:12.153" v="13"/>
          <ac:spMkLst>
            <pc:docMk/>
            <pc:sldMk cId="0" sldId="342"/>
            <ac:spMk id="22531" creationId="{1EF4C237-6E0D-4E85-9F0B-2778E7B5890C}"/>
          </ac:spMkLst>
        </pc:spChg>
      </pc:sldChg>
      <pc:sldChg chg="del modNotesTx">
        <pc:chgData name="Hiba Ramadan" userId="ce616ca7-b25e-4e68-89d3-1a044a546b0b" providerId="ADAL" clId="{10B69AA0-2638-4FC7-BDD0-1C6F23CD0D7B}" dt="2022-04-06T06:02:34.390" v="17" actId="20577"/>
        <pc:sldMkLst>
          <pc:docMk/>
          <pc:sldMk cId="0" sldId="381"/>
        </pc:sldMkLst>
      </pc:sldChg>
      <pc:sldChg chg="del modNotesTx">
        <pc:chgData name="Hiba Ramadan" userId="ce616ca7-b25e-4e68-89d3-1a044a546b0b" providerId="ADAL" clId="{10B69AA0-2638-4FC7-BDD0-1C6F23CD0D7B}" dt="2022-04-06T06:02:28.939" v="16" actId="20577"/>
        <pc:sldMkLst>
          <pc:docMk/>
          <pc:sldMk cId="0" sldId="405"/>
        </pc:sldMkLst>
      </pc:sldChg>
      <pc:sldChg chg="del">
        <pc:chgData name="Hiba Ramadan" userId="ce616ca7-b25e-4e68-89d3-1a044a546b0b" providerId="ADAL" clId="{10B69AA0-2638-4FC7-BDD0-1C6F23CD0D7B}" dt="2022-04-06T06:02:12.153" v="13"/>
        <pc:sldMkLst>
          <pc:docMk/>
          <pc:sldMk cId="0" sldId="407"/>
        </pc:sldMkLst>
      </pc:sldChg>
      <pc:sldChg chg="modSp del mod">
        <pc:chgData name="Hiba Ramadan" userId="ce616ca7-b25e-4e68-89d3-1a044a546b0b" providerId="ADAL" clId="{10B69AA0-2638-4FC7-BDD0-1C6F23CD0D7B}" dt="2022-04-06T06:02:12.153" v="13"/>
        <pc:sldMkLst>
          <pc:docMk/>
          <pc:sldMk cId="0" sldId="409"/>
        </pc:sldMkLst>
        <pc:spChg chg="mod">
          <ac:chgData name="Hiba Ramadan" userId="ce616ca7-b25e-4e68-89d3-1a044a546b0b" providerId="ADAL" clId="{10B69AA0-2638-4FC7-BDD0-1C6F23CD0D7B}" dt="2022-04-06T06:02:12.153" v="13"/>
          <ac:spMkLst>
            <pc:docMk/>
            <pc:sldMk cId="0" sldId="409"/>
            <ac:spMk id="2" creationId="{2219CCA3-F720-4143-8837-7662D31F1416}"/>
          </ac:spMkLst>
        </pc:spChg>
      </pc:sldChg>
      <pc:sldChg chg="modSp del mod">
        <pc:chgData name="Hiba Ramadan" userId="ce616ca7-b25e-4e68-89d3-1a044a546b0b" providerId="ADAL" clId="{10B69AA0-2638-4FC7-BDD0-1C6F23CD0D7B}" dt="2022-04-06T06:02:12.153" v="13"/>
        <pc:sldMkLst>
          <pc:docMk/>
          <pc:sldMk cId="0" sldId="411"/>
        </pc:sldMkLst>
        <pc:spChg chg="mod">
          <ac:chgData name="Hiba Ramadan" userId="ce616ca7-b25e-4e68-89d3-1a044a546b0b" providerId="ADAL" clId="{10B69AA0-2638-4FC7-BDD0-1C6F23CD0D7B}" dt="2022-04-06T06:02:12.153" v="13"/>
          <ac:spMkLst>
            <pc:docMk/>
            <pc:sldMk cId="0" sldId="411"/>
            <ac:spMk id="2" creationId="{19C53CEA-AD72-43EA-9CAF-1C60427A48D5}"/>
          </ac:spMkLst>
        </pc:spChg>
      </pc:sldChg>
      <pc:sldChg chg="del modNotesTx">
        <pc:chgData name="Hiba Ramadan" userId="ce616ca7-b25e-4e68-89d3-1a044a546b0b" providerId="ADAL" clId="{10B69AA0-2638-4FC7-BDD0-1C6F23CD0D7B}" dt="2022-04-06T06:02:56.857" v="23" actId="20577"/>
        <pc:sldMkLst>
          <pc:docMk/>
          <pc:sldMk cId="0" sldId="412"/>
        </pc:sldMkLst>
      </pc:sldChg>
      <pc:sldChg chg="del">
        <pc:chgData name="Hiba Ramadan" userId="ce616ca7-b25e-4e68-89d3-1a044a546b0b" providerId="ADAL" clId="{10B69AA0-2638-4FC7-BDD0-1C6F23CD0D7B}" dt="2022-04-06T06:02:12.153" v="13"/>
        <pc:sldMkLst>
          <pc:docMk/>
          <pc:sldMk cId="0" sldId="413"/>
        </pc:sldMkLst>
      </pc:sldChg>
      <pc:sldChg chg="del">
        <pc:chgData name="Hiba Ramadan" userId="ce616ca7-b25e-4e68-89d3-1a044a546b0b" providerId="ADAL" clId="{10B69AA0-2638-4FC7-BDD0-1C6F23CD0D7B}" dt="2022-04-06T06:02:12.153" v="13"/>
        <pc:sldMkLst>
          <pc:docMk/>
          <pc:sldMk cId="0" sldId="415"/>
        </pc:sldMkLst>
      </pc:sldChg>
      <pc:sldChg chg="del modNotesTx">
        <pc:chgData name="Hiba Ramadan" userId="ce616ca7-b25e-4e68-89d3-1a044a546b0b" providerId="ADAL" clId="{10B69AA0-2638-4FC7-BDD0-1C6F23CD0D7B}" dt="2022-04-06T06:03:08.096" v="27" actId="20577"/>
        <pc:sldMkLst>
          <pc:docMk/>
          <pc:sldMk cId="0" sldId="416"/>
        </pc:sldMkLst>
      </pc:sldChg>
      <pc:sldChg chg="del">
        <pc:chgData name="Hiba Ramadan" userId="ce616ca7-b25e-4e68-89d3-1a044a546b0b" providerId="ADAL" clId="{10B69AA0-2638-4FC7-BDD0-1C6F23CD0D7B}" dt="2022-04-06T06:02:12.153" v="13"/>
        <pc:sldMkLst>
          <pc:docMk/>
          <pc:sldMk cId="0" sldId="417"/>
        </pc:sldMkLst>
      </pc:sldChg>
      <pc:sldChg chg="del modNotesTx">
        <pc:chgData name="Hiba Ramadan" userId="ce616ca7-b25e-4e68-89d3-1a044a546b0b" providerId="ADAL" clId="{10B69AA0-2638-4FC7-BDD0-1C6F23CD0D7B}" dt="2022-04-06T06:03:24.413" v="32" actId="20577"/>
        <pc:sldMkLst>
          <pc:docMk/>
          <pc:sldMk cId="0" sldId="421"/>
        </pc:sldMkLst>
      </pc:sldChg>
      <pc:sldChg chg="del modNotesTx">
        <pc:chgData name="Hiba Ramadan" userId="ce616ca7-b25e-4e68-89d3-1a044a546b0b" providerId="ADAL" clId="{10B69AA0-2638-4FC7-BDD0-1C6F23CD0D7B}" dt="2022-04-06T06:03:31.483" v="35" actId="20577"/>
        <pc:sldMkLst>
          <pc:docMk/>
          <pc:sldMk cId="0" sldId="422"/>
        </pc:sldMkLst>
      </pc:sldChg>
      <pc:sldChg chg="del modNotesTx">
        <pc:chgData name="Hiba Ramadan" userId="ce616ca7-b25e-4e68-89d3-1a044a546b0b" providerId="ADAL" clId="{10B69AA0-2638-4FC7-BDD0-1C6F23CD0D7B}" dt="2022-04-06T06:03:35.370" v="36" actId="20577"/>
        <pc:sldMkLst>
          <pc:docMk/>
          <pc:sldMk cId="0" sldId="423"/>
        </pc:sldMkLst>
      </pc:sldChg>
      <pc:sldChg chg="del modNotesTx">
        <pc:chgData name="Hiba Ramadan" userId="ce616ca7-b25e-4e68-89d3-1a044a546b0b" providerId="ADAL" clId="{10B69AA0-2638-4FC7-BDD0-1C6F23CD0D7B}" dt="2022-04-06T06:03:11.616" v="28" actId="20577"/>
        <pc:sldMkLst>
          <pc:docMk/>
          <pc:sldMk cId="0" sldId="424"/>
        </pc:sldMkLst>
      </pc:sldChg>
      <pc:sldChg chg="del modNotesTx">
        <pc:chgData name="Hiba Ramadan" userId="ce616ca7-b25e-4e68-89d3-1a044a546b0b" providerId="ADAL" clId="{10B69AA0-2638-4FC7-BDD0-1C6F23CD0D7B}" dt="2022-04-06T06:03:48.090" v="40" actId="20577"/>
        <pc:sldMkLst>
          <pc:docMk/>
          <pc:sldMk cId="4289799095" sldId="425"/>
        </pc:sldMkLst>
      </pc:sldChg>
      <pc:sldChg chg="del">
        <pc:chgData name="Hiba Ramadan" userId="ce616ca7-b25e-4e68-89d3-1a044a546b0b" providerId="ADAL" clId="{10B69AA0-2638-4FC7-BDD0-1C6F23CD0D7B}" dt="2022-04-06T06:02:12.153" v="13"/>
        <pc:sldMkLst>
          <pc:docMk/>
          <pc:sldMk cId="4065236190" sldId="426"/>
        </pc:sldMkLst>
      </pc:sldChg>
      <pc:sldChg chg="del modNotesTx">
        <pc:chgData name="Hiba Ramadan" userId="ce616ca7-b25e-4e68-89d3-1a044a546b0b" providerId="ADAL" clId="{10B69AA0-2638-4FC7-BDD0-1C6F23CD0D7B}" dt="2022-04-06T06:02:46.429" v="20" actId="20577"/>
        <pc:sldMkLst>
          <pc:docMk/>
          <pc:sldMk cId="2548533677" sldId="427"/>
        </pc:sldMkLst>
      </pc:sldChg>
      <pc:sldChg chg="modSp del mod modNotesTx">
        <pc:chgData name="Hiba Ramadan" userId="ce616ca7-b25e-4e68-89d3-1a044a546b0b" providerId="ADAL" clId="{10B69AA0-2638-4FC7-BDD0-1C6F23CD0D7B}" dt="2022-04-06T06:02:49.589" v="21" actId="20577"/>
        <pc:sldMkLst>
          <pc:docMk/>
          <pc:sldMk cId="313841194" sldId="428"/>
        </pc:sldMkLst>
        <pc:spChg chg="mod">
          <ac:chgData name="Hiba Ramadan" userId="ce616ca7-b25e-4e68-89d3-1a044a546b0b" providerId="ADAL" clId="{10B69AA0-2638-4FC7-BDD0-1C6F23CD0D7B}" dt="2022-04-06T06:02:12.153" v="13"/>
          <ac:spMkLst>
            <pc:docMk/>
            <pc:sldMk cId="313841194" sldId="428"/>
            <ac:spMk id="2" creationId="{2219CCA3-F720-4143-8837-7662D31F1416}"/>
          </ac:spMkLst>
        </pc:spChg>
      </pc:sldChg>
      <pc:sldChg chg="del modNotesTx">
        <pc:chgData name="Hiba Ramadan" userId="ce616ca7-b25e-4e68-89d3-1a044a546b0b" providerId="ADAL" clId="{10B69AA0-2638-4FC7-BDD0-1C6F23CD0D7B}" dt="2022-04-06T06:02:54.696" v="22" actId="20577"/>
        <pc:sldMkLst>
          <pc:docMk/>
          <pc:sldMk cId="1579157149" sldId="429"/>
        </pc:sldMkLst>
      </pc:sldChg>
      <pc:sldChg chg="del modNotesTx">
        <pc:chgData name="Hiba Ramadan" userId="ce616ca7-b25e-4e68-89d3-1a044a546b0b" providerId="ADAL" clId="{10B69AA0-2638-4FC7-BDD0-1C6F23CD0D7B}" dt="2022-04-06T06:02:58.928" v="24" actId="20577"/>
        <pc:sldMkLst>
          <pc:docMk/>
          <pc:sldMk cId="2086000268" sldId="430"/>
        </pc:sldMkLst>
      </pc:sldChg>
      <pc:sldChg chg="del modNotesTx">
        <pc:chgData name="Hiba Ramadan" userId="ce616ca7-b25e-4e68-89d3-1a044a546b0b" providerId="ADAL" clId="{10B69AA0-2638-4FC7-BDD0-1C6F23CD0D7B}" dt="2022-04-06T06:03:02.253" v="25" actId="20577"/>
        <pc:sldMkLst>
          <pc:docMk/>
          <pc:sldMk cId="2595471980" sldId="431"/>
        </pc:sldMkLst>
      </pc:sldChg>
      <pc:sldChg chg="del modNotesTx">
        <pc:chgData name="Hiba Ramadan" userId="ce616ca7-b25e-4e68-89d3-1a044a546b0b" providerId="ADAL" clId="{10B69AA0-2638-4FC7-BDD0-1C6F23CD0D7B}" dt="2022-04-06T06:03:05.787" v="26" actId="20577"/>
        <pc:sldMkLst>
          <pc:docMk/>
          <pc:sldMk cId="1008079804" sldId="432"/>
        </pc:sldMkLst>
      </pc:sldChg>
      <pc:sldChg chg="del modNotesTx">
        <pc:chgData name="Hiba Ramadan" userId="ce616ca7-b25e-4e68-89d3-1a044a546b0b" providerId="ADAL" clId="{10B69AA0-2638-4FC7-BDD0-1C6F23CD0D7B}" dt="2022-04-06T06:03:29.502" v="34" actId="20577"/>
        <pc:sldMkLst>
          <pc:docMk/>
          <pc:sldMk cId="2317688031" sldId="434"/>
        </pc:sldMkLst>
      </pc:sldChg>
      <pc:sldChg chg="del modNotesTx">
        <pc:chgData name="Hiba Ramadan" userId="ce616ca7-b25e-4e68-89d3-1a044a546b0b" providerId="ADAL" clId="{10B69AA0-2638-4FC7-BDD0-1C6F23CD0D7B}" dt="2022-04-06T06:03:16.160" v="30" actId="20577"/>
        <pc:sldMkLst>
          <pc:docMk/>
          <pc:sldMk cId="2471259840" sldId="435"/>
        </pc:sldMkLst>
      </pc:sldChg>
      <pc:sldChg chg="del">
        <pc:chgData name="Hiba Ramadan" userId="ce616ca7-b25e-4e68-89d3-1a044a546b0b" providerId="ADAL" clId="{10B69AA0-2638-4FC7-BDD0-1C6F23CD0D7B}" dt="2022-04-06T06:02:12.153" v="13"/>
        <pc:sldMkLst>
          <pc:docMk/>
          <pc:sldMk cId="2653156398" sldId="436"/>
        </pc:sldMkLst>
      </pc:sldChg>
      <pc:sldChg chg="del">
        <pc:chgData name="Hiba Ramadan" userId="ce616ca7-b25e-4e68-89d3-1a044a546b0b" providerId="ADAL" clId="{10B69AA0-2638-4FC7-BDD0-1C6F23CD0D7B}" dt="2022-04-06T06:02:12.153" v="13"/>
        <pc:sldMkLst>
          <pc:docMk/>
          <pc:sldMk cId="3148114701" sldId="437"/>
        </pc:sldMkLst>
      </pc:sldChg>
      <pc:sldChg chg="del modNotesTx">
        <pc:chgData name="Hiba Ramadan" userId="ce616ca7-b25e-4e68-89d3-1a044a546b0b" providerId="ADAL" clId="{10B69AA0-2638-4FC7-BDD0-1C6F23CD0D7B}" dt="2022-04-06T06:03:26.705" v="33" actId="20577"/>
        <pc:sldMkLst>
          <pc:docMk/>
          <pc:sldMk cId="34603287" sldId="439"/>
        </pc:sldMkLst>
      </pc:sldChg>
      <pc:sldChg chg="del modNotesTx">
        <pc:chgData name="Hiba Ramadan" userId="ce616ca7-b25e-4e68-89d3-1a044a546b0b" providerId="ADAL" clId="{10B69AA0-2638-4FC7-BDD0-1C6F23CD0D7B}" dt="2022-04-06T06:03:42.957" v="38" actId="20577"/>
        <pc:sldMkLst>
          <pc:docMk/>
          <pc:sldMk cId="2621870547" sldId="440"/>
        </pc:sldMkLst>
      </pc:sldChg>
      <pc:sldChg chg="del modNotesTx">
        <pc:chgData name="Hiba Ramadan" userId="ce616ca7-b25e-4e68-89d3-1a044a546b0b" providerId="ADAL" clId="{10B69AA0-2638-4FC7-BDD0-1C6F23CD0D7B}" dt="2022-04-06T06:02:37.272" v="18" actId="20577"/>
        <pc:sldMkLst>
          <pc:docMk/>
          <pc:sldMk cId="577516696" sldId="441"/>
        </pc:sldMkLst>
      </pc:sldChg>
      <pc:sldChg chg="del modNotesTx">
        <pc:chgData name="Hiba Ramadan" userId="ce616ca7-b25e-4e68-89d3-1a044a546b0b" providerId="ADAL" clId="{10B69AA0-2638-4FC7-BDD0-1C6F23CD0D7B}" dt="2022-04-06T06:03:39.739" v="37" actId="20577"/>
        <pc:sldMkLst>
          <pc:docMk/>
          <pc:sldMk cId="3960149408" sldId="442"/>
        </pc:sldMkLst>
      </pc:sldChg>
      <pc:sldChg chg="del modNotesTx">
        <pc:chgData name="Hiba Ramadan" userId="ce616ca7-b25e-4e68-89d3-1a044a546b0b" providerId="ADAL" clId="{10B69AA0-2638-4FC7-BDD0-1C6F23CD0D7B}" dt="2022-04-06T06:03:50.051" v="41" actId="20577"/>
        <pc:sldMkLst>
          <pc:docMk/>
          <pc:sldMk cId="4285493995" sldId="443"/>
        </pc:sldMkLst>
      </pc:sldChg>
      <pc:sldChg chg="del modNotesTx">
        <pc:chgData name="Hiba Ramadan" userId="ce616ca7-b25e-4e68-89d3-1a044a546b0b" providerId="ADAL" clId="{10B69AA0-2638-4FC7-BDD0-1C6F23CD0D7B}" dt="2022-04-06T06:03:45.738" v="39" actId="20577"/>
        <pc:sldMkLst>
          <pc:docMk/>
          <pc:sldMk cId="3275944363" sldId="444"/>
        </pc:sldMkLst>
      </pc:sldChg>
      <pc:sldChg chg="del modNotesTx">
        <pc:chgData name="Hiba Ramadan" userId="ce616ca7-b25e-4e68-89d3-1a044a546b0b" providerId="ADAL" clId="{10B69AA0-2638-4FC7-BDD0-1C6F23CD0D7B}" dt="2022-04-06T06:03:21.451" v="31" actId="20577"/>
        <pc:sldMkLst>
          <pc:docMk/>
          <pc:sldMk cId="0" sldId="445"/>
        </pc:sldMkLst>
      </pc:sldChg>
      <pc:sldChg chg="modNotesTx">
        <pc:chgData name="Hiba Ramadan" userId="ce616ca7-b25e-4e68-89d3-1a044a546b0b" providerId="ADAL" clId="{10B69AA0-2638-4FC7-BDD0-1C6F23CD0D7B}" dt="2022-04-06T06:04:41.134" v="42" actId="20577"/>
        <pc:sldMkLst>
          <pc:docMk/>
          <pc:sldMk cId="1260693984" sldId="3395"/>
        </pc:sldMkLst>
      </pc:sldChg>
      <pc:sldChg chg="modNotesTx">
        <pc:chgData name="Hiba Ramadan" userId="ce616ca7-b25e-4e68-89d3-1a044a546b0b" providerId="ADAL" clId="{10B69AA0-2638-4FC7-BDD0-1C6F23CD0D7B}" dt="2022-04-06T06:04:52.834" v="45" actId="20577"/>
        <pc:sldMkLst>
          <pc:docMk/>
          <pc:sldMk cId="3762146017" sldId="3405"/>
        </pc:sldMkLst>
      </pc:sldChg>
      <pc:sldChg chg="del">
        <pc:chgData name="Hiba Ramadan" userId="ce616ca7-b25e-4e68-89d3-1a044a546b0b" providerId="ADAL" clId="{10B69AA0-2638-4FC7-BDD0-1C6F23CD0D7B}" dt="2022-04-06T06:04:43.780" v="43" actId="2696"/>
        <pc:sldMkLst>
          <pc:docMk/>
          <pc:sldMk cId="0" sldId="3418"/>
        </pc:sldMkLst>
      </pc:sldChg>
      <pc:sldChg chg="modNotesTx">
        <pc:chgData name="Hiba Ramadan" userId="ce616ca7-b25e-4e68-89d3-1a044a546b0b" providerId="ADAL" clId="{10B69AA0-2638-4FC7-BDD0-1C6F23CD0D7B}" dt="2022-04-06T06:04:57.792" v="47" actId="20577"/>
        <pc:sldMkLst>
          <pc:docMk/>
          <pc:sldMk cId="809897501" sldId="3420"/>
        </pc:sldMkLst>
      </pc:sldChg>
      <pc:sldChg chg="modNotesTx">
        <pc:chgData name="Hiba Ramadan" userId="ce616ca7-b25e-4e68-89d3-1a044a546b0b" providerId="ADAL" clId="{10B69AA0-2638-4FC7-BDD0-1C6F23CD0D7B}" dt="2022-04-06T06:05:02.751" v="48" actId="20577"/>
        <pc:sldMkLst>
          <pc:docMk/>
          <pc:sldMk cId="694657231" sldId="3421"/>
        </pc:sldMkLst>
      </pc:sldChg>
      <pc:sldChg chg="modNotesTx">
        <pc:chgData name="Hiba Ramadan" userId="ce616ca7-b25e-4e68-89d3-1a044a546b0b" providerId="ADAL" clId="{10B69AA0-2638-4FC7-BDD0-1C6F23CD0D7B}" dt="2022-04-06T06:04:55.971" v="46" actId="20577"/>
        <pc:sldMkLst>
          <pc:docMk/>
          <pc:sldMk cId="3415609080" sldId="422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PA%20Analysis%202021.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PA%20Analysis%202021.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PA%20Analysis%202021.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compaints%20PA.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2021-2022%20Participatory%20Assessment%20-%20December%208.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unhcr365-my.sharepoint.com/personal/abouhamz_unhcr_org/Documents/Desktop/2021%20Participatory%20Assessment/PA%20Analysis%202021.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99970740651637"/>
          <c:y val="0.10113449054363365"/>
          <c:w val="0.67881948282476257"/>
          <c:h val="0.8495528960203319"/>
        </c:manualLayout>
      </c:layout>
      <c:doughnutChart>
        <c:varyColors val="1"/>
        <c:ser>
          <c:idx val="0"/>
          <c:order val="0"/>
          <c:tx>
            <c:strRef>
              <c:f>Sheet1!$B$1</c:f>
              <c:strCache>
                <c:ptCount val="1"/>
                <c:pt idx="0">
                  <c:v>Sales</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9095-4019-BDA8-A02F508B540E}"/>
              </c:ext>
            </c:extLst>
          </c:dPt>
          <c:dPt>
            <c:idx val="1"/>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3-9095-4019-BDA8-A02F508B540E}"/>
              </c:ext>
            </c:extLst>
          </c:dPt>
          <c:dLbls>
            <c:dLbl>
              <c:idx val="0"/>
              <c:layout>
                <c:manualLayout>
                  <c:x val="-9.2485549132947972E-2"/>
                  <c:y val="1.65352956953547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095-4019-BDA8-A02F508B540E}"/>
                </c:ext>
              </c:extLst>
            </c:dLbl>
            <c:dLbl>
              <c:idx val="1"/>
              <c:delete val="1"/>
              <c:extLst>
                <c:ext xmlns:c15="http://schemas.microsoft.com/office/drawing/2012/chart" uri="{CE6537A1-D6FC-4f65-9D91-7224C49458BB}"/>
                <c:ext xmlns:c16="http://schemas.microsoft.com/office/drawing/2014/chart" uri="{C3380CC4-5D6E-409C-BE32-E72D297353CC}">
                  <c16:uniqueId val="{00000003-9095-4019-BDA8-A02F508B540E}"/>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Reached</c:v>
                </c:pt>
                <c:pt idx="1">
                  <c:v>Gap</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4-9095-4019-BDA8-A02F508B540E}"/>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r>
              <a:rPr lang="en-US"/>
              <a:t>Profile and Regional Analysis</a:t>
            </a:r>
          </a:p>
        </c:rich>
      </c:tx>
      <c:overlay val="0"/>
      <c:spPr>
        <a:noFill/>
        <a:ln>
          <a:noFill/>
        </a:ln>
        <a:effectLst/>
      </c:spPr>
      <c:txPr>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393252891170174"/>
          <c:y val="0.47401846703737344"/>
          <c:w val="0.81103902967760433"/>
          <c:h val="0.45579650337417388"/>
        </c:manualLayout>
      </c:layout>
      <c:barChart>
        <c:barDir val="bar"/>
        <c:grouping val="stacked"/>
        <c:varyColors val="0"/>
        <c:ser>
          <c:idx val="0"/>
          <c:order val="0"/>
          <c:tx>
            <c:strRef>
              <c:f>Health!$A$2</c:f>
              <c:strCache>
                <c:ptCount val="1"/>
                <c:pt idx="0">
                  <c:v>Boys (13-17 years old)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Health!$B$2:$E$2</c:f>
              <c:numCache>
                <c:formatCode>General</c:formatCode>
                <c:ptCount val="4"/>
                <c:pt idx="1">
                  <c:v>1</c:v>
                </c:pt>
              </c:numCache>
            </c:numRef>
          </c:val>
          <c:extLst>
            <c:ext xmlns:c16="http://schemas.microsoft.com/office/drawing/2014/chart" uri="{C3380CC4-5D6E-409C-BE32-E72D297353CC}">
              <c16:uniqueId val="{00000000-6ECA-4A5A-BB11-72DB0BF4693B}"/>
            </c:ext>
          </c:extLst>
        </c:ser>
        <c:ser>
          <c:idx val="1"/>
          <c:order val="1"/>
          <c:tx>
            <c:strRef>
              <c:f>Health!$A$3</c:f>
              <c:strCache>
                <c:ptCount val="1"/>
                <c:pt idx="0">
                  <c:v>Male youth (18-25 years old)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Health!$B$3:$E$3</c:f>
              <c:numCache>
                <c:formatCode>General</c:formatCode>
                <c:ptCount val="4"/>
                <c:pt idx="0">
                  <c:v>1</c:v>
                </c:pt>
              </c:numCache>
            </c:numRef>
          </c:val>
          <c:extLst>
            <c:ext xmlns:c16="http://schemas.microsoft.com/office/drawing/2014/chart" uri="{C3380CC4-5D6E-409C-BE32-E72D297353CC}">
              <c16:uniqueId val="{00000001-6ECA-4A5A-BB11-72DB0BF4693B}"/>
            </c:ext>
          </c:extLst>
        </c:ser>
        <c:ser>
          <c:idx val="2"/>
          <c:order val="2"/>
          <c:tx>
            <c:strRef>
              <c:f>Health!$A$4</c:f>
              <c:strCache>
                <c:ptCount val="1"/>
                <c:pt idx="0">
                  <c:v>Female heads of household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Health!$B$4:$E$4</c:f>
              <c:numCache>
                <c:formatCode>General</c:formatCode>
                <c:ptCount val="4"/>
                <c:pt idx="0">
                  <c:v>1</c:v>
                </c:pt>
              </c:numCache>
            </c:numRef>
          </c:val>
          <c:extLst>
            <c:ext xmlns:c16="http://schemas.microsoft.com/office/drawing/2014/chart" uri="{C3380CC4-5D6E-409C-BE32-E72D297353CC}">
              <c16:uniqueId val="{00000002-6ECA-4A5A-BB11-72DB0BF4693B}"/>
            </c:ext>
          </c:extLst>
        </c:ser>
        <c:ser>
          <c:idx val="3"/>
          <c:order val="3"/>
          <c:tx>
            <c:strRef>
              <c:f>Health!$A$5</c:f>
              <c:strCache>
                <c:ptCount val="1"/>
                <c:pt idx="0">
                  <c:v>Female youth (18-25 years old)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Health!$B$5:$E$5</c:f>
              <c:numCache>
                <c:formatCode>General</c:formatCode>
                <c:ptCount val="4"/>
                <c:pt idx="0">
                  <c:v>1</c:v>
                </c:pt>
              </c:numCache>
            </c:numRef>
          </c:val>
          <c:extLst>
            <c:ext xmlns:c16="http://schemas.microsoft.com/office/drawing/2014/chart" uri="{C3380CC4-5D6E-409C-BE32-E72D297353CC}">
              <c16:uniqueId val="{00000003-6ECA-4A5A-BB11-72DB0BF4693B}"/>
            </c:ext>
          </c:extLst>
        </c:ser>
        <c:ser>
          <c:idx val="4"/>
          <c:order val="4"/>
          <c:tx>
            <c:strRef>
              <c:f>Health!$A$6</c:f>
              <c:strCache>
                <c:ptCount val="1"/>
                <c:pt idx="0">
                  <c:v>Married women living in large families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Health!$B$6:$E$6</c:f>
              <c:numCache>
                <c:formatCode>General</c:formatCode>
                <c:ptCount val="4"/>
                <c:pt idx="0">
                  <c:v>1</c:v>
                </c:pt>
                <c:pt idx="1">
                  <c:v>1</c:v>
                </c:pt>
              </c:numCache>
            </c:numRef>
          </c:val>
          <c:extLst>
            <c:ext xmlns:c16="http://schemas.microsoft.com/office/drawing/2014/chart" uri="{C3380CC4-5D6E-409C-BE32-E72D297353CC}">
              <c16:uniqueId val="{00000004-6ECA-4A5A-BB11-72DB0BF4693B}"/>
            </c:ext>
          </c:extLst>
        </c:ser>
        <c:ser>
          <c:idx val="5"/>
          <c:order val="5"/>
          <c:tx>
            <c:strRef>
              <c:f>Health!$A$7</c:f>
              <c:strCache>
                <c:ptCount val="1"/>
                <c:pt idx="0">
                  <c:v>Older women (60+)</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Health!$B$7:$E$7</c:f>
              <c:numCache>
                <c:formatCode>General</c:formatCode>
                <c:ptCount val="4"/>
                <c:pt idx="0">
                  <c:v>1</c:v>
                </c:pt>
                <c:pt idx="1">
                  <c:v>1</c:v>
                </c:pt>
                <c:pt idx="3">
                  <c:v>1</c:v>
                </c:pt>
              </c:numCache>
            </c:numRef>
          </c:val>
          <c:extLst>
            <c:ext xmlns:c16="http://schemas.microsoft.com/office/drawing/2014/chart" uri="{C3380CC4-5D6E-409C-BE32-E72D297353CC}">
              <c16:uniqueId val="{00000005-6ECA-4A5A-BB11-72DB0BF4693B}"/>
            </c:ext>
          </c:extLst>
        </c:ser>
        <c:ser>
          <c:idx val="6"/>
          <c:order val="6"/>
          <c:tx>
            <c:strRef>
              <c:f>Health!$A$8</c:f>
              <c:strCache>
                <c:ptCount val="1"/>
                <c:pt idx="0">
                  <c:v>Persons with disabilities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Health!$B$1:$E$1</c:f>
              <c:strCache>
                <c:ptCount val="4"/>
                <c:pt idx="0">
                  <c:v>BML</c:v>
                </c:pt>
                <c:pt idx="1">
                  <c:v>North</c:v>
                </c:pt>
                <c:pt idx="2">
                  <c:v>Bekaa</c:v>
                </c:pt>
                <c:pt idx="3">
                  <c:v>South</c:v>
                </c:pt>
              </c:strCache>
            </c:strRef>
          </c:cat>
          <c:val>
            <c:numRef>
              <c:f>Health!$B$8:$E$8</c:f>
              <c:numCache>
                <c:formatCode>General</c:formatCode>
                <c:ptCount val="4"/>
                <c:pt idx="0">
                  <c:v>1</c:v>
                </c:pt>
                <c:pt idx="1">
                  <c:v>1</c:v>
                </c:pt>
                <c:pt idx="2">
                  <c:v>1</c:v>
                </c:pt>
              </c:numCache>
            </c:numRef>
          </c:val>
          <c:extLst>
            <c:ext xmlns:c16="http://schemas.microsoft.com/office/drawing/2014/chart" uri="{C3380CC4-5D6E-409C-BE32-E72D297353CC}">
              <c16:uniqueId val="{00000006-6ECA-4A5A-BB11-72DB0BF4693B}"/>
            </c:ext>
          </c:extLst>
        </c:ser>
        <c:dLbls>
          <c:dLblPos val="ctr"/>
          <c:showLegendKey val="0"/>
          <c:showVal val="1"/>
          <c:showCatName val="0"/>
          <c:showSerName val="0"/>
          <c:showPercent val="0"/>
          <c:showBubbleSize val="0"/>
        </c:dLbls>
        <c:gapWidth val="79"/>
        <c:overlap val="100"/>
        <c:axId val="785164056"/>
        <c:axId val="785162088"/>
      </c:barChart>
      <c:catAx>
        <c:axId val="7851640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r>
                  <a:rPr lang="en-US" sz="1000" dirty="0"/>
                  <a:t>Location</a:t>
                </a:r>
              </a:p>
            </c:rich>
          </c:tx>
          <c:overlay val="0"/>
          <c:spPr>
            <a:noFill/>
            <a:ln>
              <a:noFill/>
            </a:ln>
            <a:effectLst/>
          </c:spPr>
          <c:txPr>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785162088"/>
        <c:crosses val="autoZero"/>
        <c:auto val="1"/>
        <c:lblAlgn val="ctr"/>
        <c:lblOffset val="100"/>
        <c:noMultiLvlLbl val="0"/>
      </c:catAx>
      <c:valAx>
        <c:axId val="785162088"/>
        <c:scaling>
          <c:orientation val="minMax"/>
        </c:scaling>
        <c:delete val="1"/>
        <c:axPos val="b"/>
        <c:title>
          <c:tx>
            <c:rich>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r>
                  <a:rPr lang="en-US" dirty="0"/>
                  <a:t>Number of groups</a:t>
                </a:r>
              </a:p>
            </c:rich>
          </c:tx>
          <c:overlay val="0"/>
          <c:spPr>
            <a:noFill/>
            <a:ln>
              <a:noFill/>
            </a:ln>
            <a:effectLst/>
          </c:spPr>
          <c:txPr>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785164056"/>
        <c:crosses val="autoZero"/>
        <c:crossBetween val="between"/>
      </c:valAx>
      <c:spPr>
        <a:noFill/>
        <a:ln>
          <a:noFill/>
        </a:ln>
        <a:effectLst/>
      </c:spPr>
    </c:plotArea>
    <c:legend>
      <c:legendPos val="t"/>
      <c:layout>
        <c:manualLayout>
          <c:xMode val="edge"/>
          <c:yMode val="edge"/>
          <c:x val="2.2325298074941997E-2"/>
          <c:y val="0.10952924379775406"/>
          <c:w val="0.95534922469162342"/>
          <c:h val="0.3078013147258692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r>
              <a:rPr lang="en-US"/>
              <a:t>Profile and Regional Analysis</a:t>
            </a:r>
          </a:p>
        </c:rich>
      </c:tx>
      <c:overlay val="0"/>
      <c:spPr>
        <a:noFill/>
        <a:ln>
          <a:noFill/>
        </a:ln>
        <a:effectLst/>
      </c:spPr>
      <c:txPr>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960078295297837"/>
          <c:y val="0.48857535500015598"/>
          <c:w val="0.80554045998487478"/>
          <c:h val="0.43164275737294688"/>
        </c:manualLayout>
      </c:layout>
      <c:barChart>
        <c:barDir val="bar"/>
        <c:grouping val="stacked"/>
        <c:varyColors val="0"/>
        <c:ser>
          <c:idx val="0"/>
          <c:order val="0"/>
          <c:tx>
            <c:strRef>
              <c:f>Food!$A$2</c:f>
              <c:strCache>
                <c:ptCount val="1"/>
                <c:pt idx="0">
                  <c:v>Female heads of household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Food!$B$1:$E$1</c:f>
              <c:strCache>
                <c:ptCount val="4"/>
                <c:pt idx="0">
                  <c:v>Bekaa</c:v>
                </c:pt>
                <c:pt idx="1">
                  <c:v>North</c:v>
                </c:pt>
                <c:pt idx="2">
                  <c:v>BML</c:v>
                </c:pt>
                <c:pt idx="3">
                  <c:v>South</c:v>
                </c:pt>
              </c:strCache>
            </c:strRef>
          </c:cat>
          <c:val>
            <c:numRef>
              <c:f>Food!$B$2:$E$2</c:f>
              <c:numCache>
                <c:formatCode>General</c:formatCode>
                <c:ptCount val="4"/>
                <c:pt idx="0">
                  <c:v>1</c:v>
                </c:pt>
                <c:pt idx="1">
                  <c:v>1</c:v>
                </c:pt>
                <c:pt idx="3">
                  <c:v>1</c:v>
                </c:pt>
              </c:numCache>
            </c:numRef>
          </c:val>
          <c:extLst>
            <c:ext xmlns:c16="http://schemas.microsoft.com/office/drawing/2014/chart" uri="{C3380CC4-5D6E-409C-BE32-E72D297353CC}">
              <c16:uniqueId val="{00000000-9363-44EC-99F6-2C1AB2050005}"/>
            </c:ext>
          </c:extLst>
        </c:ser>
        <c:ser>
          <c:idx val="1"/>
          <c:order val="1"/>
          <c:tx>
            <c:strRef>
              <c:f>Food!$A$3</c:f>
              <c:strCache>
                <c:ptCount val="1"/>
                <c:pt idx="0">
                  <c:v>Married men living in large families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Food!$B$1:$E$1</c:f>
              <c:strCache>
                <c:ptCount val="4"/>
                <c:pt idx="0">
                  <c:v>Bekaa</c:v>
                </c:pt>
                <c:pt idx="1">
                  <c:v>North</c:v>
                </c:pt>
                <c:pt idx="2">
                  <c:v>BML</c:v>
                </c:pt>
                <c:pt idx="3">
                  <c:v>South</c:v>
                </c:pt>
              </c:strCache>
            </c:strRef>
          </c:cat>
          <c:val>
            <c:numRef>
              <c:f>Food!$B$3:$E$3</c:f>
              <c:numCache>
                <c:formatCode>General</c:formatCode>
                <c:ptCount val="4"/>
                <c:pt idx="0">
                  <c:v>2</c:v>
                </c:pt>
                <c:pt idx="2">
                  <c:v>1</c:v>
                </c:pt>
              </c:numCache>
            </c:numRef>
          </c:val>
          <c:extLst>
            <c:ext xmlns:c16="http://schemas.microsoft.com/office/drawing/2014/chart" uri="{C3380CC4-5D6E-409C-BE32-E72D297353CC}">
              <c16:uniqueId val="{00000001-9363-44EC-99F6-2C1AB2050005}"/>
            </c:ext>
          </c:extLst>
        </c:ser>
        <c:ser>
          <c:idx val="2"/>
          <c:order val="2"/>
          <c:tx>
            <c:strRef>
              <c:f>Food!$A$4</c:f>
              <c:strCache>
                <c:ptCount val="1"/>
                <c:pt idx="0">
                  <c:v>Male youth (18-25 years old)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Food!$B$1:$E$1</c:f>
              <c:strCache>
                <c:ptCount val="4"/>
                <c:pt idx="0">
                  <c:v>Bekaa</c:v>
                </c:pt>
                <c:pt idx="1">
                  <c:v>North</c:v>
                </c:pt>
                <c:pt idx="2">
                  <c:v>BML</c:v>
                </c:pt>
                <c:pt idx="3">
                  <c:v>South</c:v>
                </c:pt>
              </c:strCache>
            </c:strRef>
          </c:cat>
          <c:val>
            <c:numRef>
              <c:f>Food!$B$4:$E$4</c:f>
              <c:numCache>
                <c:formatCode>General</c:formatCode>
                <c:ptCount val="4"/>
                <c:pt idx="0">
                  <c:v>1</c:v>
                </c:pt>
              </c:numCache>
            </c:numRef>
          </c:val>
          <c:extLst>
            <c:ext xmlns:c16="http://schemas.microsoft.com/office/drawing/2014/chart" uri="{C3380CC4-5D6E-409C-BE32-E72D297353CC}">
              <c16:uniqueId val="{00000002-9363-44EC-99F6-2C1AB2050005}"/>
            </c:ext>
          </c:extLst>
        </c:ser>
        <c:ser>
          <c:idx val="3"/>
          <c:order val="3"/>
          <c:tx>
            <c:strRef>
              <c:f>Food!$A$5</c:f>
              <c:strCache>
                <c:ptCount val="1"/>
                <c:pt idx="0">
                  <c:v>Married women living in large families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Food!$B$1:$E$1</c:f>
              <c:strCache>
                <c:ptCount val="4"/>
                <c:pt idx="0">
                  <c:v>Bekaa</c:v>
                </c:pt>
                <c:pt idx="1">
                  <c:v>North</c:v>
                </c:pt>
                <c:pt idx="2">
                  <c:v>BML</c:v>
                </c:pt>
                <c:pt idx="3">
                  <c:v>South</c:v>
                </c:pt>
              </c:strCache>
            </c:strRef>
          </c:cat>
          <c:val>
            <c:numRef>
              <c:f>Food!$B$5:$E$5</c:f>
              <c:numCache>
                <c:formatCode>General</c:formatCode>
                <c:ptCount val="4"/>
                <c:pt idx="0">
                  <c:v>1</c:v>
                </c:pt>
              </c:numCache>
            </c:numRef>
          </c:val>
          <c:extLst>
            <c:ext xmlns:c16="http://schemas.microsoft.com/office/drawing/2014/chart" uri="{C3380CC4-5D6E-409C-BE32-E72D297353CC}">
              <c16:uniqueId val="{00000003-9363-44EC-99F6-2C1AB2050005}"/>
            </c:ext>
          </c:extLst>
        </c:ser>
        <c:ser>
          <c:idx val="4"/>
          <c:order val="4"/>
          <c:tx>
            <c:strRef>
              <c:f>Food!$A$6</c:f>
              <c:strCache>
                <c:ptCount val="1"/>
                <c:pt idx="0">
                  <c:v>Older men (60+)</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Food!$B$1:$E$1</c:f>
              <c:strCache>
                <c:ptCount val="4"/>
                <c:pt idx="0">
                  <c:v>Bekaa</c:v>
                </c:pt>
                <c:pt idx="1">
                  <c:v>North</c:v>
                </c:pt>
                <c:pt idx="2">
                  <c:v>BML</c:v>
                </c:pt>
                <c:pt idx="3">
                  <c:v>South</c:v>
                </c:pt>
              </c:strCache>
            </c:strRef>
          </c:cat>
          <c:val>
            <c:numRef>
              <c:f>Food!$B$6:$E$6</c:f>
              <c:numCache>
                <c:formatCode>General</c:formatCode>
                <c:ptCount val="4"/>
                <c:pt idx="1">
                  <c:v>1</c:v>
                </c:pt>
              </c:numCache>
            </c:numRef>
          </c:val>
          <c:extLst>
            <c:ext xmlns:c16="http://schemas.microsoft.com/office/drawing/2014/chart" uri="{C3380CC4-5D6E-409C-BE32-E72D297353CC}">
              <c16:uniqueId val="{00000004-9363-44EC-99F6-2C1AB2050005}"/>
            </c:ext>
          </c:extLst>
        </c:ser>
        <c:dLbls>
          <c:dLblPos val="ctr"/>
          <c:showLegendKey val="0"/>
          <c:showVal val="1"/>
          <c:showCatName val="0"/>
          <c:showSerName val="0"/>
          <c:showPercent val="0"/>
          <c:showBubbleSize val="0"/>
        </c:dLbls>
        <c:gapWidth val="79"/>
        <c:overlap val="100"/>
        <c:axId val="826560248"/>
        <c:axId val="826560576"/>
      </c:barChart>
      <c:catAx>
        <c:axId val="8265602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r>
                  <a:rPr lang="en-US" sz="1000" dirty="0"/>
                  <a:t>Location</a:t>
                </a:r>
              </a:p>
            </c:rich>
          </c:tx>
          <c:overlay val="0"/>
          <c:spPr>
            <a:noFill/>
            <a:ln>
              <a:noFill/>
            </a:ln>
            <a:effectLst/>
          </c:spPr>
          <c:txPr>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826560576"/>
        <c:crosses val="autoZero"/>
        <c:auto val="1"/>
        <c:lblAlgn val="ctr"/>
        <c:lblOffset val="100"/>
        <c:noMultiLvlLbl val="0"/>
      </c:catAx>
      <c:valAx>
        <c:axId val="826560576"/>
        <c:scaling>
          <c:orientation val="minMax"/>
        </c:scaling>
        <c:delete val="1"/>
        <c:axPos val="b"/>
        <c:title>
          <c:tx>
            <c:rich>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r>
                  <a:rPr lang="en-US" dirty="0"/>
                  <a:t>Number of groups</a:t>
                </a:r>
              </a:p>
            </c:rich>
          </c:tx>
          <c:overlay val="0"/>
          <c:spPr>
            <a:noFill/>
            <a:ln>
              <a:noFill/>
            </a:ln>
            <a:effectLst/>
          </c:spPr>
          <c:txPr>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826560248"/>
        <c:crosses val="autoZero"/>
        <c:crossBetween val="between"/>
      </c:valAx>
      <c:spPr>
        <a:noFill/>
        <a:ln>
          <a:noFill/>
        </a:ln>
        <a:effectLst/>
      </c:spPr>
    </c:plotArea>
    <c:legend>
      <c:legendPos val="t"/>
      <c:layout>
        <c:manualLayout>
          <c:xMode val="edge"/>
          <c:yMode val="edge"/>
          <c:x val="2.556377063036612E-2"/>
          <c:y val="0.13088367051271832"/>
          <c:w val="0.96017171582365768"/>
          <c:h val="0.2889141951539055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r>
              <a:rPr lang="en-US"/>
              <a:t>Profile and regional analysis</a:t>
            </a:r>
          </a:p>
        </c:rich>
      </c:tx>
      <c:layout>
        <c:manualLayout>
          <c:xMode val="edge"/>
          <c:yMode val="edge"/>
          <c:x val="0.22063276836158191"/>
          <c:y val="5.2135672013255814E-2"/>
        </c:manualLayout>
      </c:layout>
      <c:overlay val="0"/>
      <c:spPr>
        <a:noFill/>
        <a:ln>
          <a:noFill/>
        </a:ln>
        <a:effectLst/>
      </c:spPr>
      <c:txPr>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650810089416789"/>
          <c:y val="0.42692439074400607"/>
          <c:w val="0.82135966902442281"/>
          <c:h val="0.49075612712980055"/>
        </c:manualLayout>
      </c:layout>
      <c:barChart>
        <c:barDir val="bar"/>
        <c:grouping val="stacked"/>
        <c:varyColors val="0"/>
        <c:ser>
          <c:idx val="0"/>
          <c:order val="0"/>
          <c:tx>
            <c:strRef>
              <c:f>Work!$A$2</c:f>
              <c:strCache>
                <c:ptCount val="1"/>
                <c:pt idx="0">
                  <c:v>Male youth (18-25 years old)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Work!$B$1:$E$1</c:f>
              <c:strCache>
                <c:ptCount val="4"/>
                <c:pt idx="0">
                  <c:v>BML</c:v>
                </c:pt>
                <c:pt idx="1">
                  <c:v>North</c:v>
                </c:pt>
                <c:pt idx="2">
                  <c:v>South</c:v>
                </c:pt>
                <c:pt idx="3">
                  <c:v>Bekaa</c:v>
                </c:pt>
              </c:strCache>
            </c:strRef>
          </c:cat>
          <c:val>
            <c:numRef>
              <c:f>Work!$B$2:$E$2</c:f>
              <c:numCache>
                <c:formatCode>General</c:formatCode>
                <c:ptCount val="4"/>
                <c:pt idx="0">
                  <c:v>1</c:v>
                </c:pt>
                <c:pt idx="1">
                  <c:v>1</c:v>
                </c:pt>
                <c:pt idx="2">
                  <c:v>1</c:v>
                </c:pt>
              </c:numCache>
            </c:numRef>
          </c:val>
          <c:extLst>
            <c:ext xmlns:c16="http://schemas.microsoft.com/office/drawing/2014/chart" uri="{C3380CC4-5D6E-409C-BE32-E72D297353CC}">
              <c16:uniqueId val="{00000000-EF4F-454A-9E51-D4D54E01D082}"/>
            </c:ext>
          </c:extLst>
        </c:ser>
        <c:ser>
          <c:idx val="1"/>
          <c:order val="1"/>
          <c:tx>
            <c:strRef>
              <c:f>Work!$A$3</c:f>
              <c:strCache>
                <c:ptCount val="1"/>
                <c:pt idx="0">
                  <c:v>Married men living in large families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Work!$B$1:$E$1</c:f>
              <c:strCache>
                <c:ptCount val="4"/>
                <c:pt idx="0">
                  <c:v>BML</c:v>
                </c:pt>
                <c:pt idx="1">
                  <c:v>North</c:v>
                </c:pt>
                <c:pt idx="2">
                  <c:v>South</c:v>
                </c:pt>
                <c:pt idx="3">
                  <c:v>Bekaa</c:v>
                </c:pt>
              </c:strCache>
            </c:strRef>
          </c:cat>
          <c:val>
            <c:numRef>
              <c:f>Work!$B$3:$E$3</c:f>
              <c:numCache>
                <c:formatCode>General</c:formatCode>
                <c:ptCount val="4"/>
                <c:pt idx="0">
                  <c:v>1</c:v>
                </c:pt>
                <c:pt idx="1">
                  <c:v>1</c:v>
                </c:pt>
              </c:numCache>
            </c:numRef>
          </c:val>
          <c:extLst>
            <c:ext xmlns:c16="http://schemas.microsoft.com/office/drawing/2014/chart" uri="{C3380CC4-5D6E-409C-BE32-E72D297353CC}">
              <c16:uniqueId val="{00000001-EF4F-454A-9E51-D4D54E01D082}"/>
            </c:ext>
          </c:extLst>
        </c:ser>
        <c:ser>
          <c:idx val="2"/>
          <c:order val="2"/>
          <c:tx>
            <c:strRef>
              <c:f>Work!$A$4</c:f>
              <c:strCache>
                <c:ptCount val="1"/>
                <c:pt idx="0">
                  <c:v>Female heads of household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Work!$B$1:$E$1</c:f>
              <c:strCache>
                <c:ptCount val="4"/>
                <c:pt idx="0">
                  <c:v>BML</c:v>
                </c:pt>
                <c:pt idx="1">
                  <c:v>North</c:v>
                </c:pt>
                <c:pt idx="2">
                  <c:v>South</c:v>
                </c:pt>
                <c:pt idx="3">
                  <c:v>Bekaa</c:v>
                </c:pt>
              </c:strCache>
            </c:strRef>
          </c:cat>
          <c:val>
            <c:numRef>
              <c:f>Work!$B$4:$E$4</c:f>
              <c:numCache>
                <c:formatCode>General</c:formatCode>
                <c:ptCount val="4"/>
                <c:pt idx="3">
                  <c:v>1</c:v>
                </c:pt>
              </c:numCache>
            </c:numRef>
          </c:val>
          <c:extLst>
            <c:ext xmlns:c16="http://schemas.microsoft.com/office/drawing/2014/chart" uri="{C3380CC4-5D6E-409C-BE32-E72D297353CC}">
              <c16:uniqueId val="{00000002-EF4F-454A-9E51-D4D54E01D082}"/>
            </c:ext>
          </c:extLst>
        </c:ser>
        <c:ser>
          <c:idx val="3"/>
          <c:order val="3"/>
          <c:tx>
            <c:strRef>
              <c:f>Work!$A$5</c:f>
              <c:strCache>
                <c:ptCount val="1"/>
                <c:pt idx="0">
                  <c:v>Female youth (18-25 years old)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Work!$B$1:$E$1</c:f>
              <c:strCache>
                <c:ptCount val="4"/>
                <c:pt idx="0">
                  <c:v>BML</c:v>
                </c:pt>
                <c:pt idx="1">
                  <c:v>North</c:v>
                </c:pt>
                <c:pt idx="2">
                  <c:v>South</c:v>
                </c:pt>
                <c:pt idx="3">
                  <c:v>Bekaa</c:v>
                </c:pt>
              </c:strCache>
            </c:strRef>
          </c:cat>
          <c:val>
            <c:numRef>
              <c:f>Work!$B$5:$E$5</c:f>
              <c:numCache>
                <c:formatCode>General</c:formatCode>
                <c:ptCount val="4"/>
                <c:pt idx="0">
                  <c:v>1</c:v>
                </c:pt>
              </c:numCache>
            </c:numRef>
          </c:val>
          <c:extLst>
            <c:ext xmlns:c16="http://schemas.microsoft.com/office/drawing/2014/chart" uri="{C3380CC4-5D6E-409C-BE32-E72D297353CC}">
              <c16:uniqueId val="{00000003-EF4F-454A-9E51-D4D54E01D082}"/>
            </c:ext>
          </c:extLst>
        </c:ser>
        <c:ser>
          <c:idx val="4"/>
          <c:order val="4"/>
          <c:tx>
            <c:strRef>
              <c:f>Work!$A$6</c:f>
              <c:strCache>
                <c:ptCount val="1"/>
                <c:pt idx="0">
                  <c:v>Older men (60+)</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Work!$B$1:$E$1</c:f>
              <c:strCache>
                <c:ptCount val="4"/>
                <c:pt idx="0">
                  <c:v>BML</c:v>
                </c:pt>
                <c:pt idx="1">
                  <c:v>North</c:v>
                </c:pt>
                <c:pt idx="2">
                  <c:v>South</c:v>
                </c:pt>
                <c:pt idx="3">
                  <c:v>Bekaa</c:v>
                </c:pt>
              </c:strCache>
            </c:strRef>
          </c:cat>
          <c:val>
            <c:numRef>
              <c:f>Work!$B$6:$E$6</c:f>
              <c:numCache>
                <c:formatCode>General</c:formatCode>
                <c:ptCount val="4"/>
                <c:pt idx="2">
                  <c:v>1</c:v>
                </c:pt>
              </c:numCache>
            </c:numRef>
          </c:val>
          <c:extLst>
            <c:ext xmlns:c16="http://schemas.microsoft.com/office/drawing/2014/chart" uri="{C3380CC4-5D6E-409C-BE32-E72D297353CC}">
              <c16:uniqueId val="{00000004-EF4F-454A-9E51-D4D54E01D082}"/>
            </c:ext>
          </c:extLst>
        </c:ser>
        <c:dLbls>
          <c:dLblPos val="ctr"/>
          <c:showLegendKey val="0"/>
          <c:showVal val="1"/>
          <c:showCatName val="0"/>
          <c:showSerName val="0"/>
          <c:showPercent val="0"/>
          <c:showBubbleSize val="0"/>
        </c:dLbls>
        <c:gapWidth val="79"/>
        <c:overlap val="100"/>
        <c:axId val="861761880"/>
        <c:axId val="861758928"/>
      </c:barChart>
      <c:catAx>
        <c:axId val="8617618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r>
                  <a:rPr lang="en-US" sz="1000" dirty="0"/>
                  <a:t>Location</a:t>
                </a:r>
              </a:p>
            </c:rich>
          </c:tx>
          <c:overlay val="0"/>
          <c:spPr>
            <a:noFill/>
            <a:ln>
              <a:noFill/>
            </a:ln>
            <a:effectLst/>
          </c:spPr>
          <c:txPr>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861758928"/>
        <c:crosses val="autoZero"/>
        <c:auto val="1"/>
        <c:lblAlgn val="ctr"/>
        <c:lblOffset val="100"/>
        <c:noMultiLvlLbl val="0"/>
      </c:catAx>
      <c:valAx>
        <c:axId val="861758928"/>
        <c:scaling>
          <c:orientation val="minMax"/>
        </c:scaling>
        <c:delete val="1"/>
        <c:axPos val="b"/>
        <c:title>
          <c:tx>
            <c:rich>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r>
                  <a:rPr lang="en-US" dirty="0"/>
                  <a:t>Number</a:t>
                </a:r>
                <a:r>
                  <a:rPr lang="en-US" baseline="0" dirty="0"/>
                  <a:t> of groups</a:t>
                </a:r>
                <a:endParaRPr lang="en-US" dirty="0"/>
              </a:p>
            </c:rich>
          </c:tx>
          <c:overlay val="0"/>
          <c:spPr>
            <a:noFill/>
            <a:ln>
              <a:noFill/>
            </a:ln>
            <a:effectLst/>
          </c:spPr>
          <c:txPr>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861761880"/>
        <c:crosses val="autoZero"/>
        <c:crossBetween val="between"/>
      </c:valAx>
      <c:spPr>
        <a:noFill/>
        <a:ln>
          <a:noFill/>
        </a:ln>
        <a:effectLst/>
      </c:spPr>
    </c:plotArea>
    <c:legend>
      <c:legendPos val="t"/>
      <c:layout>
        <c:manualLayout>
          <c:xMode val="edge"/>
          <c:yMode val="edge"/>
          <c:x val="1.6461052537924278E-2"/>
          <c:y val="0.17444881056990794"/>
          <c:w val="0.90154117176030957"/>
          <c:h val="0.164668132572825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r>
              <a:rPr lang="en-US"/>
              <a:t>Profile and regional analysis</a:t>
            </a:r>
          </a:p>
        </c:rich>
      </c:tx>
      <c:overlay val="0"/>
      <c:spPr>
        <a:noFill/>
        <a:ln>
          <a:noFill/>
        </a:ln>
        <a:effectLst/>
      </c:spPr>
      <c:txPr>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stacked"/>
        <c:varyColors val="0"/>
        <c:ser>
          <c:idx val="0"/>
          <c:order val="0"/>
          <c:tx>
            <c:strRef>
              <c:f>Sheet7!$A$2</c:f>
              <c:strCache>
                <c:ptCount val="1"/>
                <c:pt idx="0">
                  <c:v>Male youth (18-25 years old)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Sheet7!$B$1:$E$1</c:f>
              <c:strCache>
                <c:ptCount val="4"/>
                <c:pt idx="0">
                  <c:v>Bekaa</c:v>
                </c:pt>
                <c:pt idx="1">
                  <c:v>Mount Lebanon</c:v>
                </c:pt>
                <c:pt idx="2">
                  <c:v>North</c:v>
                </c:pt>
                <c:pt idx="3">
                  <c:v>South</c:v>
                </c:pt>
              </c:strCache>
            </c:strRef>
          </c:cat>
          <c:val>
            <c:numRef>
              <c:f>Sheet7!$B$2:$E$2</c:f>
              <c:numCache>
                <c:formatCode>General</c:formatCode>
                <c:ptCount val="4"/>
                <c:pt idx="0">
                  <c:v>1</c:v>
                </c:pt>
                <c:pt idx="2">
                  <c:v>1</c:v>
                </c:pt>
              </c:numCache>
            </c:numRef>
          </c:val>
          <c:extLst>
            <c:ext xmlns:c16="http://schemas.microsoft.com/office/drawing/2014/chart" uri="{C3380CC4-5D6E-409C-BE32-E72D297353CC}">
              <c16:uniqueId val="{00000000-390E-4B8F-BD75-0C82E0B6963A}"/>
            </c:ext>
          </c:extLst>
        </c:ser>
        <c:ser>
          <c:idx val="1"/>
          <c:order val="1"/>
          <c:tx>
            <c:strRef>
              <c:f>Sheet7!$A$3</c:f>
              <c:strCache>
                <c:ptCount val="1"/>
                <c:pt idx="0">
                  <c:v>Female heads of household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Sheet7!$B$1:$E$1</c:f>
              <c:strCache>
                <c:ptCount val="4"/>
                <c:pt idx="0">
                  <c:v>Bekaa</c:v>
                </c:pt>
                <c:pt idx="1">
                  <c:v>Mount Lebanon</c:v>
                </c:pt>
                <c:pt idx="2">
                  <c:v>North</c:v>
                </c:pt>
                <c:pt idx="3">
                  <c:v>South</c:v>
                </c:pt>
              </c:strCache>
            </c:strRef>
          </c:cat>
          <c:val>
            <c:numRef>
              <c:f>Sheet7!$B$3:$E$3</c:f>
              <c:numCache>
                <c:formatCode>General</c:formatCode>
                <c:ptCount val="4"/>
                <c:pt idx="1">
                  <c:v>1</c:v>
                </c:pt>
              </c:numCache>
            </c:numRef>
          </c:val>
          <c:extLst>
            <c:ext xmlns:c16="http://schemas.microsoft.com/office/drawing/2014/chart" uri="{C3380CC4-5D6E-409C-BE32-E72D297353CC}">
              <c16:uniqueId val="{00000001-390E-4B8F-BD75-0C82E0B6963A}"/>
            </c:ext>
          </c:extLst>
        </c:ser>
        <c:ser>
          <c:idx val="2"/>
          <c:order val="2"/>
          <c:tx>
            <c:strRef>
              <c:f>Sheet7!$A$4</c:f>
              <c:strCache>
                <c:ptCount val="1"/>
                <c:pt idx="0">
                  <c:v>Girls (13-17 years old)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Sheet7!$B$1:$E$1</c:f>
              <c:strCache>
                <c:ptCount val="4"/>
                <c:pt idx="0">
                  <c:v>Bekaa</c:v>
                </c:pt>
                <c:pt idx="1">
                  <c:v>Mount Lebanon</c:v>
                </c:pt>
                <c:pt idx="2">
                  <c:v>North</c:v>
                </c:pt>
                <c:pt idx="3">
                  <c:v>South</c:v>
                </c:pt>
              </c:strCache>
            </c:strRef>
          </c:cat>
          <c:val>
            <c:numRef>
              <c:f>Sheet7!$B$4:$E$4</c:f>
              <c:numCache>
                <c:formatCode>General</c:formatCode>
                <c:ptCount val="4"/>
                <c:pt idx="0">
                  <c:v>1</c:v>
                </c:pt>
              </c:numCache>
            </c:numRef>
          </c:val>
          <c:extLst>
            <c:ext xmlns:c16="http://schemas.microsoft.com/office/drawing/2014/chart" uri="{C3380CC4-5D6E-409C-BE32-E72D297353CC}">
              <c16:uniqueId val="{00000002-390E-4B8F-BD75-0C82E0B6963A}"/>
            </c:ext>
          </c:extLst>
        </c:ser>
        <c:ser>
          <c:idx val="3"/>
          <c:order val="3"/>
          <c:tx>
            <c:strRef>
              <c:f>Sheet7!$A$5</c:f>
              <c:strCache>
                <c:ptCount val="1"/>
                <c:pt idx="0">
                  <c:v>Married women living in large families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Sheet7!$B$1:$E$1</c:f>
              <c:strCache>
                <c:ptCount val="4"/>
                <c:pt idx="0">
                  <c:v>Bekaa</c:v>
                </c:pt>
                <c:pt idx="1">
                  <c:v>Mount Lebanon</c:v>
                </c:pt>
                <c:pt idx="2">
                  <c:v>North</c:v>
                </c:pt>
                <c:pt idx="3">
                  <c:v>South</c:v>
                </c:pt>
              </c:strCache>
            </c:strRef>
          </c:cat>
          <c:val>
            <c:numRef>
              <c:f>Sheet7!$B$5:$E$5</c:f>
              <c:numCache>
                <c:formatCode>General</c:formatCode>
                <c:ptCount val="4"/>
                <c:pt idx="1">
                  <c:v>1</c:v>
                </c:pt>
              </c:numCache>
            </c:numRef>
          </c:val>
          <c:extLst>
            <c:ext xmlns:c16="http://schemas.microsoft.com/office/drawing/2014/chart" uri="{C3380CC4-5D6E-409C-BE32-E72D297353CC}">
              <c16:uniqueId val="{00000003-390E-4B8F-BD75-0C82E0B6963A}"/>
            </c:ext>
          </c:extLst>
        </c:ser>
        <c:ser>
          <c:idx val="4"/>
          <c:order val="4"/>
          <c:tx>
            <c:strRef>
              <c:f>Sheet7!$A$6</c:f>
              <c:strCache>
                <c:ptCount val="1"/>
                <c:pt idx="0">
                  <c:v>Persons with disabilities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Sheet7!$B$1:$E$1</c:f>
              <c:strCache>
                <c:ptCount val="4"/>
                <c:pt idx="0">
                  <c:v>Bekaa</c:v>
                </c:pt>
                <c:pt idx="1">
                  <c:v>Mount Lebanon</c:v>
                </c:pt>
                <c:pt idx="2">
                  <c:v>North</c:v>
                </c:pt>
                <c:pt idx="3">
                  <c:v>South</c:v>
                </c:pt>
              </c:strCache>
            </c:strRef>
          </c:cat>
          <c:val>
            <c:numRef>
              <c:f>Sheet7!$B$6:$E$6</c:f>
              <c:numCache>
                <c:formatCode>General</c:formatCode>
                <c:ptCount val="4"/>
                <c:pt idx="3">
                  <c:v>1</c:v>
                </c:pt>
              </c:numCache>
            </c:numRef>
          </c:val>
          <c:extLst>
            <c:ext xmlns:c16="http://schemas.microsoft.com/office/drawing/2014/chart" uri="{C3380CC4-5D6E-409C-BE32-E72D297353CC}">
              <c16:uniqueId val="{00000004-390E-4B8F-BD75-0C82E0B6963A}"/>
            </c:ext>
          </c:extLst>
        </c:ser>
        <c:dLbls>
          <c:dLblPos val="ctr"/>
          <c:showLegendKey val="0"/>
          <c:showVal val="1"/>
          <c:showCatName val="0"/>
          <c:showSerName val="0"/>
          <c:showPercent val="0"/>
          <c:showBubbleSize val="0"/>
        </c:dLbls>
        <c:gapWidth val="79"/>
        <c:overlap val="100"/>
        <c:axId val="510758696"/>
        <c:axId val="510743936"/>
      </c:barChart>
      <c:catAx>
        <c:axId val="5107586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r>
                  <a:rPr lang="en-US" dirty="0"/>
                  <a:t>location</a:t>
                </a:r>
              </a:p>
            </c:rich>
          </c:tx>
          <c:overlay val="0"/>
          <c:spPr>
            <a:noFill/>
            <a:ln>
              <a:noFill/>
            </a:ln>
            <a:effectLst/>
          </c:spPr>
          <c:txPr>
            <a:bodyPr rot="-540000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510743936"/>
        <c:crosses val="autoZero"/>
        <c:auto val="1"/>
        <c:lblAlgn val="ctr"/>
        <c:lblOffset val="100"/>
        <c:noMultiLvlLbl val="0"/>
      </c:catAx>
      <c:valAx>
        <c:axId val="510743936"/>
        <c:scaling>
          <c:orientation val="minMax"/>
        </c:scaling>
        <c:delete val="1"/>
        <c:axPos val="b"/>
        <c:title>
          <c:tx>
            <c:rich>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r>
                  <a:rPr lang="en-US" dirty="0"/>
                  <a:t>Number of groups</a:t>
                </a:r>
              </a:p>
            </c:rich>
          </c:tx>
          <c:overlay val="0"/>
          <c:spPr>
            <a:noFill/>
            <a:ln>
              <a:noFill/>
            </a:ln>
            <a:effectLst/>
          </c:spPr>
          <c:txPr>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510758696"/>
        <c:crosses val="autoZero"/>
        <c:crossBetween val="between"/>
      </c:valAx>
      <c:spPr>
        <a:noFill/>
        <a:ln>
          <a:noFill/>
        </a:ln>
        <a:effectLst/>
      </c:spPr>
    </c:plotArea>
    <c:legend>
      <c:legendPos val="t"/>
      <c:layout>
        <c:manualLayout>
          <c:xMode val="edge"/>
          <c:yMode val="edge"/>
          <c:x val="5.9719545546317197E-3"/>
          <c:y val="0.12778037872167797"/>
          <c:w val="0.99402804544536827"/>
          <c:h val="0.2740393342068536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baseline="0">
                <a:solidFill>
                  <a:schemeClr val="tx2"/>
                </a:solidFill>
                <a:latin typeface="+mn-lt"/>
                <a:ea typeface="+mn-ea"/>
                <a:cs typeface="+mn-cs"/>
              </a:defRPr>
            </a:pPr>
            <a:r>
              <a:rPr lang="en-US"/>
              <a:t>Coping mechanisms</a:t>
            </a:r>
          </a:p>
        </c:rich>
      </c:tx>
      <c:overlay val="0"/>
      <c:spPr>
        <a:noFill/>
        <a:ln>
          <a:noFill/>
        </a:ln>
        <a:effectLst/>
      </c:spPr>
      <c:txPr>
        <a:bodyPr rot="0" spcFirstLastPara="1" vertOverflow="ellipsis" vert="horz" wrap="square" anchor="ctr" anchorCtr="1"/>
        <a:lstStyle/>
        <a:p>
          <a:pPr>
            <a:defRPr sz="1680" b="1"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Sheet2!$C$1</c:f>
              <c:strCache>
                <c:ptCount val="1"/>
                <c:pt idx="0">
                  <c:v>Percentages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0-AD32-4463-B320-A6BF2936D50A}"/>
              </c:ext>
            </c:extLst>
          </c:dPt>
          <c:dPt>
            <c:idx val="2"/>
            <c:invertIfNegative val="0"/>
            <c:bubble3D val="0"/>
            <c:spPr>
              <a:solidFill>
                <a:srgbClr val="00B050"/>
              </a:solidFill>
              <a:ln>
                <a:noFill/>
              </a:ln>
              <a:effectLst/>
            </c:spPr>
            <c:extLst>
              <c:ext xmlns:c16="http://schemas.microsoft.com/office/drawing/2014/chart" uri="{C3380CC4-5D6E-409C-BE32-E72D297353CC}">
                <c16:uniqueId val="{00000001-AD32-4463-B320-A6BF2936D50A}"/>
              </c:ext>
            </c:extLst>
          </c:dPt>
          <c:dPt>
            <c:idx val="3"/>
            <c:invertIfNegative val="0"/>
            <c:bubble3D val="0"/>
            <c:spPr>
              <a:solidFill>
                <a:srgbClr val="00B050"/>
              </a:solidFill>
              <a:ln>
                <a:noFill/>
              </a:ln>
              <a:effectLst/>
            </c:spPr>
            <c:extLst>
              <c:ext xmlns:c16="http://schemas.microsoft.com/office/drawing/2014/chart" uri="{C3380CC4-5D6E-409C-BE32-E72D297353CC}">
                <c16:uniqueId val="{00000005-AD32-4463-B320-A6BF2936D50A}"/>
              </c:ext>
            </c:extLst>
          </c:dPt>
          <c:dPt>
            <c:idx val="4"/>
            <c:invertIfNegative val="0"/>
            <c:bubble3D val="0"/>
            <c:spPr>
              <a:solidFill>
                <a:srgbClr val="00B050"/>
              </a:solidFill>
              <a:ln>
                <a:noFill/>
              </a:ln>
              <a:effectLst/>
            </c:spPr>
            <c:extLst>
              <c:ext xmlns:c16="http://schemas.microsoft.com/office/drawing/2014/chart" uri="{C3380CC4-5D6E-409C-BE32-E72D297353CC}">
                <c16:uniqueId val="{00000004-AD32-4463-B320-A6BF2936D50A}"/>
              </c:ext>
            </c:extLst>
          </c:dPt>
          <c:dPt>
            <c:idx val="5"/>
            <c:invertIfNegative val="0"/>
            <c:bubble3D val="0"/>
            <c:spPr>
              <a:solidFill>
                <a:srgbClr val="00B050"/>
              </a:solidFill>
              <a:ln>
                <a:noFill/>
              </a:ln>
              <a:effectLst/>
            </c:spPr>
            <c:extLst>
              <c:ext xmlns:c16="http://schemas.microsoft.com/office/drawing/2014/chart" uri="{C3380CC4-5D6E-409C-BE32-E72D297353CC}">
                <c16:uniqueId val="{00000003-AD32-4463-B320-A6BF2936D50A}"/>
              </c:ext>
            </c:extLst>
          </c:dPt>
          <c:dPt>
            <c:idx val="6"/>
            <c:invertIfNegative val="0"/>
            <c:bubble3D val="0"/>
            <c:spPr>
              <a:solidFill>
                <a:srgbClr val="00B050"/>
              </a:solidFill>
              <a:ln>
                <a:noFill/>
              </a:ln>
              <a:effectLst/>
            </c:spPr>
            <c:extLst>
              <c:ext xmlns:c16="http://schemas.microsoft.com/office/drawing/2014/chart" uri="{C3380CC4-5D6E-409C-BE32-E72D297353CC}">
                <c16:uniqueId val="{00000002-AD32-4463-B320-A6BF2936D50A}"/>
              </c:ext>
            </c:extLst>
          </c:dPt>
          <c:dPt>
            <c:idx val="7"/>
            <c:invertIfNegative val="0"/>
            <c:bubble3D val="0"/>
            <c:spPr>
              <a:solidFill>
                <a:srgbClr val="00B050"/>
              </a:solidFill>
              <a:ln>
                <a:noFill/>
              </a:ln>
              <a:effectLst/>
            </c:spPr>
            <c:extLst>
              <c:ext xmlns:c16="http://schemas.microsoft.com/office/drawing/2014/chart" uri="{C3380CC4-5D6E-409C-BE32-E72D297353CC}">
                <c16:uniqueId val="{00000010-BB4D-4854-AB30-66E3E910A7FF}"/>
              </c:ext>
            </c:extLst>
          </c:dPt>
          <c:dPt>
            <c:idx val="8"/>
            <c:invertIfNegative val="0"/>
            <c:bubble3D val="0"/>
            <c:spPr>
              <a:solidFill>
                <a:srgbClr val="00B050"/>
              </a:solidFill>
              <a:ln>
                <a:noFill/>
              </a:ln>
              <a:effectLst/>
            </c:spPr>
            <c:extLst>
              <c:ext xmlns:c16="http://schemas.microsoft.com/office/drawing/2014/chart" uri="{C3380CC4-5D6E-409C-BE32-E72D297353CC}">
                <c16:uniqueId val="{00000006-AD32-4463-B320-A6BF2936D50A}"/>
              </c:ext>
            </c:extLst>
          </c:dPt>
          <c:dPt>
            <c:idx val="13"/>
            <c:invertIfNegative val="0"/>
            <c:bubble3D val="0"/>
            <c:spPr>
              <a:solidFill>
                <a:srgbClr val="00B050"/>
              </a:solidFill>
              <a:ln>
                <a:noFill/>
              </a:ln>
              <a:effectLst/>
            </c:spPr>
            <c:extLst>
              <c:ext xmlns:c16="http://schemas.microsoft.com/office/drawing/2014/chart" uri="{C3380CC4-5D6E-409C-BE32-E72D297353CC}">
                <c16:uniqueId val="{00000007-AD32-4463-B320-A6BF2936D50A}"/>
              </c:ext>
            </c:extLst>
          </c:dPt>
          <c:dLbls>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Sheet2!$A$2:$A$17</c:f>
              <c:strCache>
                <c:ptCount val="16"/>
                <c:pt idx="0">
                  <c:v>Community engagement eg. volunteering</c:v>
                </c:pt>
                <c:pt idx="1">
                  <c:v>Substance abuse</c:v>
                </c:pt>
                <c:pt idx="2">
                  <c:v>Reading</c:v>
                </c:pt>
                <c:pt idx="3">
                  <c:v>Social media</c:v>
                </c:pt>
                <c:pt idx="4">
                  <c:v>Engaging in social activities</c:v>
                </c:pt>
                <c:pt idx="5">
                  <c:v>Building friendships</c:v>
                </c:pt>
                <c:pt idx="6">
                  <c:v>Sports</c:v>
                </c:pt>
                <c:pt idx="7">
                  <c:v>Engaging in education and learning activities eg. skills trainings at community centers</c:v>
                </c:pt>
                <c:pt idx="8">
                  <c:v>Resorting to host community for support</c:v>
                </c:pt>
                <c:pt idx="9">
                  <c:v>Domestic violence</c:v>
                </c:pt>
                <c:pt idx="10">
                  <c:v>Child marriage</c:v>
                </c:pt>
                <c:pt idx="11">
                  <c:v>Isolation</c:v>
                </c:pt>
                <c:pt idx="12">
                  <c:v>Planning to return</c:v>
                </c:pt>
                <c:pt idx="13">
                  <c:v>Resorting to refugee community for support</c:v>
                </c:pt>
                <c:pt idx="14">
                  <c:v>Delaying treatment</c:v>
                </c:pt>
                <c:pt idx="15">
                  <c:v>Child labor</c:v>
                </c:pt>
              </c:strCache>
            </c:strRef>
          </c:cat>
          <c:val>
            <c:numRef>
              <c:f>Sheet2!$C$2:$C$17</c:f>
              <c:numCache>
                <c:formatCode>0%</c:formatCode>
                <c:ptCount val="16"/>
                <c:pt idx="0">
                  <c:v>3.0303030303030304E-2</c:v>
                </c:pt>
                <c:pt idx="1">
                  <c:v>3.0303030303030304E-2</c:v>
                </c:pt>
                <c:pt idx="2">
                  <c:v>3.0303030303030304E-2</c:v>
                </c:pt>
                <c:pt idx="3">
                  <c:v>4.5454545454545456E-2</c:v>
                </c:pt>
                <c:pt idx="4">
                  <c:v>4.5454545454545456E-2</c:v>
                </c:pt>
                <c:pt idx="5">
                  <c:v>6.0606060606060608E-2</c:v>
                </c:pt>
                <c:pt idx="6">
                  <c:v>0.10606060606060606</c:v>
                </c:pt>
                <c:pt idx="7">
                  <c:v>0.12121212121212122</c:v>
                </c:pt>
                <c:pt idx="8">
                  <c:v>0.13636363636363635</c:v>
                </c:pt>
                <c:pt idx="9">
                  <c:v>0.13636363636363635</c:v>
                </c:pt>
                <c:pt idx="10">
                  <c:v>0.15151515151515152</c:v>
                </c:pt>
                <c:pt idx="11">
                  <c:v>0.19696969696969696</c:v>
                </c:pt>
                <c:pt idx="12">
                  <c:v>0.19696969696969696</c:v>
                </c:pt>
                <c:pt idx="13">
                  <c:v>0.31818181818181818</c:v>
                </c:pt>
                <c:pt idx="14">
                  <c:v>0.34848484848484851</c:v>
                </c:pt>
                <c:pt idx="15">
                  <c:v>0.54545454545454541</c:v>
                </c:pt>
              </c:numCache>
            </c:numRef>
          </c:val>
          <c:extLst>
            <c:ext xmlns:c16="http://schemas.microsoft.com/office/drawing/2014/chart" uri="{C3380CC4-5D6E-409C-BE32-E72D297353CC}">
              <c16:uniqueId val="{00000000-3244-45ED-B82C-4058247A3BC2}"/>
            </c:ext>
          </c:extLst>
        </c:ser>
        <c:dLbls>
          <c:dLblPos val="outEnd"/>
          <c:showLegendKey val="0"/>
          <c:showVal val="1"/>
          <c:showCatName val="0"/>
          <c:showSerName val="0"/>
          <c:showPercent val="0"/>
          <c:showBubbleSize val="0"/>
        </c:dLbls>
        <c:gapWidth val="100"/>
        <c:axId val="669591136"/>
        <c:axId val="669595072"/>
      </c:barChart>
      <c:catAx>
        <c:axId val="669591136"/>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9595072"/>
        <c:crosses val="autoZero"/>
        <c:auto val="1"/>
        <c:lblAlgn val="ctr"/>
        <c:lblOffset val="100"/>
        <c:noMultiLvlLbl val="0"/>
      </c:catAx>
      <c:valAx>
        <c:axId val="669595072"/>
        <c:scaling>
          <c:orientation val="minMax"/>
        </c:scaling>
        <c:delete val="0"/>
        <c:axPos val="b"/>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9591136"/>
        <c:crosses val="autoZero"/>
        <c:crossBetween val="between"/>
      </c:valAx>
      <c:spPr>
        <a:noFill/>
        <a:ln>
          <a:noFill/>
        </a:ln>
        <a:effectLst/>
      </c:spPr>
    </c:plotArea>
    <c:plotVisOnly val="1"/>
    <c:dispBlanksAs val="gap"/>
    <c:showDLblsOverMax val="0"/>
  </c:chart>
  <c:spPr>
    <a:noFill/>
    <a:ln>
      <a:solidFill>
        <a:schemeClr val="tx2">
          <a:lumMod val="20000"/>
          <a:lumOff val="80000"/>
        </a:schemeClr>
      </a:solidFill>
    </a:ln>
    <a:effectLst/>
  </c:spPr>
  <c:txPr>
    <a:bodyPr/>
    <a:lstStyle/>
    <a:p>
      <a:pPr>
        <a:defRPr sz="1400"/>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lang="en-US"/>
              <a:t>Impact of the current situation on Mental health</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Sheet4!$C$1</c:f>
              <c:strCache>
                <c:ptCount val="1"/>
                <c:pt idx="0">
                  <c:v>Percentage</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Lbls>
            <c:delete val="1"/>
          </c:dLbls>
          <c:cat>
            <c:strRef>
              <c:f>Sheet4!$A$2:$A$16</c:f>
              <c:strCache>
                <c:ptCount val="15"/>
                <c:pt idx="0">
                  <c:v> Substance abuse such as drinking and drugs</c:v>
                </c:pt>
                <c:pt idx="1">
                  <c:v> Weight loss</c:v>
                </c:pt>
                <c:pt idx="2">
                  <c:v> Community violence</c:v>
                </c:pt>
                <c:pt idx="3">
                  <c:v> Family separation</c:v>
                </c:pt>
                <c:pt idx="4">
                  <c:v> Eating disorders</c:v>
                </c:pt>
                <c:pt idx="5">
                  <c:v> Sleeping disorders</c:v>
                </c:pt>
                <c:pt idx="6">
                  <c:v> Child abuse</c:v>
                </c:pt>
                <c:pt idx="7">
                  <c:v> Helplessness</c:v>
                </c:pt>
                <c:pt idx="8">
                  <c:v> Fatigue</c:v>
                </c:pt>
                <c:pt idx="9">
                  <c:v> Domestic violence</c:v>
                </c:pt>
                <c:pt idx="10">
                  <c:v> Mood swings</c:v>
                </c:pt>
                <c:pt idx="11">
                  <c:v> Isolation</c:v>
                </c:pt>
                <c:pt idx="12">
                  <c:v> Worry and fear</c:v>
                </c:pt>
                <c:pt idx="13">
                  <c:v> Anger</c:v>
                </c:pt>
                <c:pt idx="14">
                  <c:v> Sadness</c:v>
                </c:pt>
              </c:strCache>
            </c:strRef>
          </c:cat>
          <c:val>
            <c:numRef>
              <c:f>Sheet4!$C$2:$C$16</c:f>
              <c:numCache>
                <c:formatCode>0%</c:formatCode>
                <c:ptCount val="15"/>
                <c:pt idx="0">
                  <c:v>1.5151515151515152E-2</c:v>
                </c:pt>
                <c:pt idx="1">
                  <c:v>4.5454545454545456E-2</c:v>
                </c:pt>
                <c:pt idx="2">
                  <c:v>7.575757575757576E-2</c:v>
                </c:pt>
                <c:pt idx="3">
                  <c:v>0.15151515151515152</c:v>
                </c:pt>
                <c:pt idx="4">
                  <c:v>0.15151515151515152</c:v>
                </c:pt>
                <c:pt idx="5">
                  <c:v>0.2878787878787879</c:v>
                </c:pt>
                <c:pt idx="6">
                  <c:v>0.31818181818181818</c:v>
                </c:pt>
                <c:pt idx="7">
                  <c:v>0.31818181818181818</c:v>
                </c:pt>
                <c:pt idx="8">
                  <c:v>0.33333333333333331</c:v>
                </c:pt>
                <c:pt idx="9">
                  <c:v>0.34848484848484851</c:v>
                </c:pt>
                <c:pt idx="10">
                  <c:v>0.39393939393939392</c:v>
                </c:pt>
                <c:pt idx="11">
                  <c:v>0.42424242424242425</c:v>
                </c:pt>
                <c:pt idx="12">
                  <c:v>0.5757575757575758</c:v>
                </c:pt>
                <c:pt idx="13">
                  <c:v>0.63636363636363635</c:v>
                </c:pt>
                <c:pt idx="14">
                  <c:v>0.65151515151515149</c:v>
                </c:pt>
              </c:numCache>
            </c:numRef>
          </c:val>
          <c:extLst>
            <c:ext xmlns:c16="http://schemas.microsoft.com/office/drawing/2014/chart" uri="{C3380CC4-5D6E-409C-BE32-E72D297353CC}">
              <c16:uniqueId val="{00000000-5387-4E7F-A251-2ED62E70CE18}"/>
            </c:ext>
          </c:extLst>
        </c:ser>
        <c:dLbls>
          <c:dLblPos val="outEnd"/>
          <c:showLegendKey val="0"/>
          <c:showVal val="1"/>
          <c:showCatName val="0"/>
          <c:showSerName val="0"/>
          <c:showPercent val="0"/>
          <c:showBubbleSize val="0"/>
        </c:dLbls>
        <c:gapWidth val="100"/>
        <c:axId val="669065144"/>
        <c:axId val="669066128"/>
      </c:barChart>
      <c:catAx>
        <c:axId val="669065144"/>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669066128"/>
        <c:crosses val="autoZero"/>
        <c:auto val="1"/>
        <c:lblAlgn val="ctr"/>
        <c:lblOffset val="100"/>
        <c:noMultiLvlLbl val="0"/>
      </c:catAx>
      <c:valAx>
        <c:axId val="669066128"/>
        <c:scaling>
          <c:orientation val="minMax"/>
        </c:scaling>
        <c:delete val="0"/>
        <c:axPos val="b"/>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669065144"/>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baseline="0">
                <a:solidFill>
                  <a:schemeClr val="tx2"/>
                </a:solidFill>
                <a:latin typeface="+mn-lt"/>
                <a:ea typeface="+mn-ea"/>
                <a:cs typeface="+mn-cs"/>
              </a:defRPr>
            </a:pPr>
            <a:r>
              <a:rPr lang="en-US"/>
              <a:t>Coping mechanisms</a:t>
            </a:r>
          </a:p>
        </c:rich>
      </c:tx>
      <c:overlay val="0"/>
      <c:spPr>
        <a:noFill/>
        <a:ln>
          <a:noFill/>
        </a:ln>
        <a:effectLst/>
      </c:spPr>
      <c:txPr>
        <a:bodyPr rot="0" spcFirstLastPara="1" vertOverflow="ellipsis" vert="horz" wrap="square" anchor="ctr" anchorCtr="1"/>
        <a:lstStyle/>
        <a:p>
          <a:pPr>
            <a:defRPr sz="1680" b="1"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Sheet5!$C$1</c:f>
              <c:strCache>
                <c:ptCount val="1"/>
                <c:pt idx="0">
                  <c:v>Percentages</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Pt>
            <c:idx val="0"/>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8-64B6-4264-8FCA-D70EABDE96F1}"/>
              </c:ext>
            </c:extLst>
          </c:dPt>
          <c:dPt>
            <c:idx val="1"/>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64B6-4264-8FCA-D70EABDE96F1}"/>
              </c:ext>
            </c:extLst>
          </c:dPt>
          <c:dPt>
            <c:idx val="2"/>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6-64B6-4264-8FCA-D70EABDE96F1}"/>
              </c:ext>
            </c:extLst>
          </c:dPt>
          <c:dPt>
            <c:idx val="5"/>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64B6-4264-8FCA-D70EABDE96F1}"/>
              </c:ext>
            </c:extLst>
          </c:dPt>
          <c:dPt>
            <c:idx val="6"/>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4-64B6-4264-8FCA-D70EABDE96F1}"/>
              </c:ext>
            </c:extLst>
          </c:dPt>
          <c:dPt>
            <c:idx val="7"/>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64B6-4264-8FCA-D70EABDE96F1}"/>
              </c:ext>
            </c:extLst>
          </c:dPt>
          <c:dPt>
            <c:idx val="9"/>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2-64B6-4264-8FCA-D70EABDE96F1}"/>
              </c:ext>
            </c:extLst>
          </c:dPt>
          <c:dPt>
            <c:idx val="10"/>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64B6-4264-8FCA-D70EABDE96F1}"/>
              </c:ext>
            </c:extLst>
          </c:dPt>
          <c:dPt>
            <c:idx val="11"/>
            <c:invertIfNegative val="0"/>
            <c:bubble3D val="0"/>
            <c:spPr>
              <a:solidFill>
                <a:srgbClr val="00B050"/>
              </a:soli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0-64B6-4264-8FCA-D70EABDE96F1}"/>
              </c:ext>
            </c:extLst>
          </c:dPt>
          <c:dLbls>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Sheet5!$A$2:$A$16</c:f>
              <c:strCache>
                <c:ptCount val="15"/>
                <c:pt idx="0">
                  <c:v>Community engagement eg. volunteering</c:v>
                </c:pt>
                <c:pt idx="1">
                  <c:v>Resorting to host community for support</c:v>
                </c:pt>
                <c:pt idx="2">
                  <c:v>Reading</c:v>
                </c:pt>
                <c:pt idx="3">
                  <c:v>Substance abuse</c:v>
                </c:pt>
                <c:pt idx="4">
                  <c:v>Child marriage</c:v>
                </c:pt>
                <c:pt idx="5">
                  <c:v>Building friendships</c:v>
                </c:pt>
                <c:pt idx="6">
                  <c:v>Social media</c:v>
                </c:pt>
                <c:pt idx="7">
                  <c:v>Engaging in social activities</c:v>
                </c:pt>
                <c:pt idx="8">
                  <c:v>Delaying treatment</c:v>
                </c:pt>
                <c:pt idx="9">
                  <c:v>Engaging in education and learning activities eg. skills trainings at community centers</c:v>
                </c:pt>
                <c:pt idx="10">
                  <c:v>Sports</c:v>
                </c:pt>
                <c:pt idx="11">
                  <c:v>Resorting to refugee community for support</c:v>
                </c:pt>
                <c:pt idx="12">
                  <c:v>Domestic violence</c:v>
                </c:pt>
                <c:pt idx="13">
                  <c:v>Child labor</c:v>
                </c:pt>
                <c:pt idx="14">
                  <c:v>Isolation</c:v>
                </c:pt>
              </c:strCache>
            </c:strRef>
          </c:cat>
          <c:val>
            <c:numRef>
              <c:f>Sheet5!$C$2:$C$16</c:f>
              <c:numCache>
                <c:formatCode>0%</c:formatCode>
                <c:ptCount val="15"/>
                <c:pt idx="0">
                  <c:v>1.5151515151515152E-2</c:v>
                </c:pt>
                <c:pt idx="1">
                  <c:v>3.0303030303030304E-2</c:v>
                </c:pt>
                <c:pt idx="2">
                  <c:v>4.5454545454545456E-2</c:v>
                </c:pt>
                <c:pt idx="3">
                  <c:v>6.0606060606060608E-2</c:v>
                </c:pt>
                <c:pt idx="4">
                  <c:v>0.10606060606060606</c:v>
                </c:pt>
                <c:pt idx="5">
                  <c:v>0.12121212121212122</c:v>
                </c:pt>
                <c:pt idx="6">
                  <c:v>0.12121212121212122</c:v>
                </c:pt>
                <c:pt idx="7">
                  <c:v>0.13636363636363635</c:v>
                </c:pt>
                <c:pt idx="8">
                  <c:v>0.21212121212121213</c:v>
                </c:pt>
                <c:pt idx="9">
                  <c:v>0.21212121212121213</c:v>
                </c:pt>
                <c:pt idx="10">
                  <c:v>0.22727272727272727</c:v>
                </c:pt>
                <c:pt idx="11">
                  <c:v>0.25757575757575757</c:v>
                </c:pt>
                <c:pt idx="12">
                  <c:v>0.31818181818181818</c:v>
                </c:pt>
                <c:pt idx="13">
                  <c:v>0.34848484848484851</c:v>
                </c:pt>
                <c:pt idx="14">
                  <c:v>0.5757575757575758</c:v>
                </c:pt>
              </c:numCache>
            </c:numRef>
          </c:val>
          <c:extLst>
            <c:ext xmlns:c16="http://schemas.microsoft.com/office/drawing/2014/chart" uri="{C3380CC4-5D6E-409C-BE32-E72D297353CC}">
              <c16:uniqueId val="{00000000-4549-485F-8A67-5740B4173F8F}"/>
            </c:ext>
          </c:extLst>
        </c:ser>
        <c:dLbls>
          <c:dLblPos val="outEnd"/>
          <c:showLegendKey val="0"/>
          <c:showVal val="1"/>
          <c:showCatName val="0"/>
          <c:showSerName val="0"/>
          <c:showPercent val="0"/>
          <c:showBubbleSize val="0"/>
        </c:dLbls>
        <c:gapWidth val="100"/>
        <c:axId val="666878064"/>
        <c:axId val="666880360"/>
      </c:barChart>
      <c:catAx>
        <c:axId val="666878064"/>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6880360"/>
        <c:crosses val="autoZero"/>
        <c:auto val="1"/>
        <c:lblAlgn val="ctr"/>
        <c:lblOffset val="100"/>
        <c:noMultiLvlLbl val="0"/>
      </c:catAx>
      <c:valAx>
        <c:axId val="666880360"/>
        <c:scaling>
          <c:orientation val="minMax"/>
        </c:scaling>
        <c:delete val="0"/>
        <c:axPos val="b"/>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6878064"/>
        <c:crosses val="autoZero"/>
        <c:crossBetween val="between"/>
      </c:valAx>
      <c:spPr>
        <a:noFill/>
        <a:ln>
          <a:noFill/>
        </a:ln>
        <a:effectLst/>
      </c:spPr>
    </c:plotArea>
    <c:plotVisOnly val="1"/>
    <c:dispBlanksAs val="gap"/>
    <c:showDLblsOverMax val="0"/>
  </c:chart>
  <c:spPr>
    <a:noFill/>
    <a:ln>
      <a:solidFill>
        <a:schemeClr val="accent1">
          <a:lumMod val="60000"/>
          <a:lumOff val="40000"/>
        </a:schemeClr>
      </a:solidFill>
    </a:ln>
    <a:effectLst/>
  </c:spPr>
  <c:txPr>
    <a:bodyPr/>
    <a:lstStyle/>
    <a:p>
      <a:pPr>
        <a:defRPr sz="1400"/>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2"/>
                </a:solidFill>
                <a:latin typeface="+mn-lt"/>
                <a:ea typeface="+mn-ea"/>
                <a:cs typeface="+mn-cs"/>
              </a:defRPr>
            </a:pPr>
            <a:r>
              <a:rPr lang="en-US" sz="1800"/>
              <a:t>Preferred way to recieve information about services</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Sheet6!$C$1</c:f>
              <c:strCache>
                <c:ptCount val="1"/>
                <c:pt idx="0">
                  <c:v>Percnetage</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Sheet6!$A$2:$A$10</c:f>
              <c:strCache>
                <c:ptCount val="9"/>
                <c:pt idx="0">
                  <c:v>Leaflet/brochure</c:v>
                </c:pt>
                <c:pt idx="1">
                  <c:v>Volunteers</c:v>
                </c:pt>
                <c:pt idx="2">
                  <c:v>Household visit</c:v>
                </c:pt>
                <c:pt idx="3">
                  <c:v>Facebook</c:v>
                </c:pt>
                <c:pt idx="4">
                  <c:v>Focus group discussion</c:v>
                </c:pt>
                <c:pt idx="5">
                  <c:v>Face-to-face</c:v>
                </c:pt>
                <c:pt idx="6">
                  <c:v>Phone call</c:v>
                </c:pt>
                <c:pt idx="7">
                  <c:v>WhatsApp</c:v>
                </c:pt>
                <c:pt idx="8">
                  <c:v>SMS</c:v>
                </c:pt>
              </c:strCache>
            </c:strRef>
          </c:cat>
          <c:val>
            <c:numRef>
              <c:f>Sheet6!$C$2:$C$10</c:f>
              <c:numCache>
                <c:formatCode>0%</c:formatCode>
                <c:ptCount val="9"/>
                <c:pt idx="0">
                  <c:v>6.0606060606060608E-2</c:v>
                </c:pt>
                <c:pt idx="1">
                  <c:v>0.12121212121212122</c:v>
                </c:pt>
                <c:pt idx="2">
                  <c:v>0.13636363636363635</c:v>
                </c:pt>
                <c:pt idx="3">
                  <c:v>0.19696969696969696</c:v>
                </c:pt>
                <c:pt idx="4">
                  <c:v>0.22727272727272727</c:v>
                </c:pt>
                <c:pt idx="5">
                  <c:v>0.27272727272727271</c:v>
                </c:pt>
                <c:pt idx="6">
                  <c:v>0.42424242424242425</c:v>
                </c:pt>
                <c:pt idx="7">
                  <c:v>0.60606060606060608</c:v>
                </c:pt>
                <c:pt idx="8">
                  <c:v>0.77272727272727271</c:v>
                </c:pt>
              </c:numCache>
            </c:numRef>
          </c:val>
          <c:extLst>
            <c:ext xmlns:c16="http://schemas.microsoft.com/office/drawing/2014/chart" uri="{C3380CC4-5D6E-409C-BE32-E72D297353CC}">
              <c16:uniqueId val="{00000000-0276-4201-A530-FF95D83F73BB}"/>
            </c:ext>
          </c:extLst>
        </c:ser>
        <c:dLbls>
          <c:dLblPos val="outEnd"/>
          <c:showLegendKey val="0"/>
          <c:showVal val="1"/>
          <c:showCatName val="0"/>
          <c:showSerName val="0"/>
          <c:showPercent val="0"/>
          <c:showBubbleSize val="0"/>
        </c:dLbls>
        <c:gapWidth val="100"/>
        <c:axId val="666913488"/>
        <c:axId val="666911520"/>
      </c:barChart>
      <c:catAx>
        <c:axId val="666913488"/>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crossAx val="666911520"/>
        <c:crosses val="autoZero"/>
        <c:auto val="1"/>
        <c:lblAlgn val="ctr"/>
        <c:lblOffset val="100"/>
        <c:noMultiLvlLbl val="0"/>
      </c:catAx>
      <c:valAx>
        <c:axId val="666911520"/>
        <c:scaling>
          <c:orientation val="minMax"/>
        </c:scaling>
        <c:delete val="0"/>
        <c:axPos val="b"/>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6913488"/>
        <c:crosses val="autoZero"/>
        <c:crossBetween val="between"/>
      </c:valAx>
      <c:spPr>
        <a:noFill/>
        <a:ln>
          <a:noFill/>
        </a:ln>
        <a:effectLst/>
      </c:spPr>
    </c:plotArea>
    <c:plotVisOnly val="1"/>
    <c:dispBlanksAs val="gap"/>
    <c:showDLblsOverMax val="0"/>
  </c:chart>
  <c:spPr>
    <a:noFill/>
    <a:ln>
      <a:solidFill>
        <a:schemeClr val="tx2">
          <a:lumMod val="20000"/>
          <a:lumOff val="80000"/>
        </a:schemeClr>
      </a:solidFill>
    </a:ln>
    <a:effectLst/>
  </c:spPr>
  <c:txPr>
    <a:bodyPr/>
    <a:lstStyle/>
    <a:p>
      <a:pPr>
        <a:defRPr sz="1400"/>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baseline="0">
                <a:solidFill>
                  <a:schemeClr val="tx2"/>
                </a:solidFill>
                <a:latin typeface="+mn-lt"/>
                <a:ea typeface="+mn-ea"/>
                <a:cs typeface="+mn-cs"/>
              </a:defRPr>
            </a:pPr>
            <a:r>
              <a:rPr lang="en-US"/>
              <a:t>Preferred way of providing feedback and complaints on quality of services, including staff treatment</a:t>
            </a:r>
          </a:p>
        </c:rich>
      </c:tx>
      <c:overlay val="0"/>
      <c:spPr>
        <a:noFill/>
        <a:ln>
          <a:noFill/>
        </a:ln>
        <a:effectLst/>
      </c:spPr>
      <c:txPr>
        <a:bodyPr rot="0" spcFirstLastPara="1" vertOverflow="ellipsis" vert="horz" wrap="square" anchor="ctr" anchorCtr="1"/>
        <a:lstStyle/>
        <a:p>
          <a:pPr>
            <a:defRPr sz="1440" b="1"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Sheet1!$C$1</c:f>
              <c:strCache>
                <c:ptCount val="1"/>
                <c:pt idx="0">
                  <c:v>Percentage</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Sheet1!$A$2:$A$10</c:f>
              <c:strCache>
                <c:ptCount val="9"/>
                <c:pt idx="0">
                  <c:v>Volunteers</c:v>
                </c:pt>
                <c:pt idx="1">
                  <c:v>Focus group discussions</c:v>
                </c:pt>
                <c:pt idx="2">
                  <c:v>Email</c:v>
                </c:pt>
                <c:pt idx="3">
                  <c:v>SMS</c:v>
                </c:pt>
                <c:pt idx="4">
                  <c:v>Reception center</c:v>
                </c:pt>
                <c:pt idx="5">
                  <c:v>Complaint boxes</c:v>
                </c:pt>
                <c:pt idx="6">
                  <c:v>WhatsApp</c:v>
                </c:pt>
                <c:pt idx="7">
                  <c:v>Face to Face appointments</c:v>
                </c:pt>
                <c:pt idx="8">
                  <c:v>Phone call/hotline</c:v>
                </c:pt>
              </c:strCache>
            </c:strRef>
          </c:cat>
          <c:val>
            <c:numRef>
              <c:f>Sheet1!$C$2:$C$10</c:f>
              <c:numCache>
                <c:formatCode>0%</c:formatCode>
                <c:ptCount val="9"/>
                <c:pt idx="0">
                  <c:v>3.0303030303030304E-2</c:v>
                </c:pt>
                <c:pt idx="1">
                  <c:v>3.0303030303030304E-2</c:v>
                </c:pt>
                <c:pt idx="2">
                  <c:v>3.0303030303030304E-2</c:v>
                </c:pt>
                <c:pt idx="3">
                  <c:v>6.0606060606060608E-2</c:v>
                </c:pt>
                <c:pt idx="4">
                  <c:v>7.575757575757576E-2</c:v>
                </c:pt>
                <c:pt idx="5">
                  <c:v>0.10606060606060606</c:v>
                </c:pt>
                <c:pt idx="6">
                  <c:v>0.12121212121212122</c:v>
                </c:pt>
                <c:pt idx="7">
                  <c:v>0.25757575757575757</c:v>
                </c:pt>
                <c:pt idx="8">
                  <c:v>0.53030303030303028</c:v>
                </c:pt>
              </c:numCache>
            </c:numRef>
          </c:val>
          <c:extLst>
            <c:ext xmlns:c16="http://schemas.microsoft.com/office/drawing/2014/chart" uri="{C3380CC4-5D6E-409C-BE32-E72D297353CC}">
              <c16:uniqueId val="{00000000-5FEA-43BB-9794-DB85DFDBC253}"/>
            </c:ext>
          </c:extLst>
        </c:ser>
        <c:dLbls>
          <c:dLblPos val="outEnd"/>
          <c:showLegendKey val="0"/>
          <c:showVal val="1"/>
          <c:showCatName val="0"/>
          <c:showSerName val="0"/>
          <c:showPercent val="0"/>
          <c:showBubbleSize val="0"/>
        </c:dLbls>
        <c:gapWidth val="100"/>
        <c:axId val="655856264"/>
        <c:axId val="655851344"/>
      </c:barChart>
      <c:catAx>
        <c:axId val="655856264"/>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crossAx val="655851344"/>
        <c:crosses val="autoZero"/>
        <c:auto val="1"/>
        <c:lblAlgn val="ctr"/>
        <c:lblOffset val="100"/>
        <c:noMultiLvlLbl val="0"/>
      </c:catAx>
      <c:valAx>
        <c:axId val="655851344"/>
        <c:scaling>
          <c:orientation val="minMax"/>
        </c:scaling>
        <c:delete val="0"/>
        <c:axPos val="b"/>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crossAx val="655856264"/>
        <c:crosses val="autoZero"/>
        <c:crossBetween val="between"/>
      </c:valAx>
      <c:spPr>
        <a:noFill/>
        <a:ln>
          <a:noFill/>
        </a:ln>
        <a:effectLst/>
      </c:spPr>
    </c:plotArea>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99970740651637"/>
          <c:y val="0.10113449054363365"/>
          <c:w val="0.67881948282476257"/>
          <c:h val="0.8495528960203319"/>
        </c:manualLayout>
      </c:layout>
      <c:doughnutChart>
        <c:varyColors val="1"/>
        <c:ser>
          <c:idx val="0"/>
          <c:order val="0"/>
          <c:tx>
            <c:strRef>
              <c:f>Sheet1!$B$1</c:f>
              <c:strCache>
                <c:ptCount val="1"/>
                <c:pt idx="0">
                  <c:v>Sales</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BB02-4835-B647-9C66E6D213FF}"/>
              </c:ext>
            </c:extLst>
          </c:dPt>
          <c:dPt>
            <c:idx val="1"/>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3-BB02-4835-B647-9C66E6D213FF}"/>
              </c:ext>
            </c:extLst>
          </c:dPt>
          <c:dLbls>
            <c:dLbl>
              <c:idx val="0"/>
              <c:layout>
                <c:manualLayout>
                  <c:x val="-0.16845582163501238"/>
                  <c:y val="9.50779502482898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B02-4835-B647-9C66E6D213FF}"/>
                </c:ext>
              </c:extLst>
            </c:dLbl>
            <c:dLbl>
              <c:idx val="1"/>
              <c:delete val="1"/>
              <c:extLst>
                <c:ext xmlns:c15="http://schemas.microsoft.com/office/drawing/2012/chart" uri="{CE6537A1-D6FC-4f65-9D91-7224C49458BB}"/>
                <c:ext xmlns:c16="http://schemas.microsoft.com/office/drawing/2014/chart" uri="{C3380CC4-5D6E-409C-BE32-E72D297353CC}">
                  <c16:uniqueId val="{00000003-BB02-4835-B647-9C66E6D213FF}"/>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Reached</c:v>
                </c:pt>
                <c:pt idx="1">
                  <c:v>Gap</c:v>
                </c:pt>
              </c:strCache>
            </c:strRef>
          </c:cat>
          <c:val>
            <c:numRef>
              <c:f>Sheet1!$B$2:$B$3</c:f>
              <c:numCache>
                <c:formatCode>0%</c:formatCode>
                <c:ptCount val="2"/>
                <c:pt idx="0">
                  <c:v>0.76509039999999995</c:v>
                </c:pt>
                <c:pt idx="1">
                  <c:v>0.23490960000000005</c:v>
                </c:pt>
              </c:numCache>
            </c:numRef>
          </c:val>
          <c:extLst>
            <c:ext xmlns:c16="http://schemas.microsoft.com/office/drawing/2014/chart" uri="{C3380CC4-5D6E-409C-BE32-E72D297353CC}">
              <c16:uniqueId val="{00000004-BB02-4835-B647-9C66E6D213FF}"/>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99970740651637"/>
          <c:y val="0.10113449054363365"/>
          <c:w val="0.67881948282476257"/>
          <c:h val="0.8495528960203319"/>
        </c:manualLayout>
      </c:layout>
      <c:doughnutChart>
        <c:varyColors val="1"/>
        <c:ser>
          <c:idx val="0"/>
          <c:order val="0"/>
          <c:tx>
            <c:strRef>
              <c:f>Sheet1!$B$1</c:f>
              <c:strCache>
                <c:ptCount val="1"/>
                <c:pt idx="0">
                  <c:v>Sales</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97B8-4593-8D32-2D4E84A3459F}"/>
              </c:ext>
            </c:extLst>
          </c:dPt>
          <c:dPt>
            <c:idx val="1"/>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3-97B8-4593-8D32-2D4E84A3459F}"/>
              </c:ext>
            </c:extLst>
          </c:dPt>
          <c:dLbls>
            <c:dLbl>
              <c:idx val="0"/>
              <c:layout>
                <c:manualLayout>
                  <c:x val="-9.2485549132947972E-2"/>
                  <c:y val="1.65352956953547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7B8-4593-8D32-2D4E84A3459F}"/>
                </c:ext>
              </c:extLst>
            </c:dLbl>
            <c:dLbl>
              <c:idx val="1"/>
              <c:delete val="1"/>
              <c:extLst>
                <c:ext xmlns:c15="http://schemas.microsoft.com/office/drawing/2012/chart" uri="{CE6537A1-D6FC-4f65-9D91-7224C49458BB}"/>
                <c:ext xmlns:c16="http://schemas.microsoft.com/office/drawing/2014/chart" uri="{C3380CC4-5D6E-409C-BE32-E72D297353CC}">
                  <c16:uniqueId val="{00000003-97B8-4593-8D32-2D4E84A3459F}"/>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Reached</c:v>
                </c:pt>
                <c:pt idx="1">
                  <c:v>Gap</c:v>
                </c:pt>
              </c:strCache>
            </c:strRef>
          </c:cat>
          <c:val>
            <c:numRef>
              <c:f>Sheet1!$B$2:$B$3</c:f>
              <c:numCache>
                <c:formatCode>0%</c:formatCode>
                <c:ptCount val="2"/>
                <c:pt idx="0">
                  <c:v>0.9</c:v>
                </c:pt>
                <c:pt idx="1">
                  <c:v>0.1</c:v>
                </c:pt>
              </c:numCache>
            </c:numRef>
          </c:val>
          <c:extLst>
            <c:ext xmlns:c16="http://schemas.microsoft.com/office/drawing/2014/chart" uri="{C3380CC4-5D6E-409C-BE32-E72D297353CC}">
              <c16:uniqueId val="{00000004-97B8-4593-8D32-2D4E84A3459F}"/>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99970740651637"/>
          <c:y val="0.10113449054363365"/>
          <c:w val="0.67881948282476257"/>
          <c:h val="0.8495528960203319"/>
        </c:manualLayout>
      </c:layout>
      <c:doughnutChart>
        <c:varyColors val="1"/>
        <c:ser>
          <c:idx val="0"/>
          <c:order val="0"/>
          <c:tx>
            <c:strRef>
              <c:f>Sheet1!$B$1</c:f>
              <c:strCache>
                <c:ptCount val="1"/>
                <c:pt idx="0">
                  <c:v>Sales</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7C1A-418C-9142-09874E6A1995}"/>
              </c:ext>
            </c:extLst>
          </c:dPt>
          <c:dPt>
            <c:idx val="1"/>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3-7C1A-418C-9142-09874E6A1995}"/>
              </c:ext>
            </c:extLst>
          </c:dPt>
          <c:dLbls>
            <c:dLbl>
              <c:idx val="0"/>
              <c:layout>
                <c:manualLayout>
                  <c:x val="-0.21366845177698535"/>
                  <c:y val="0.20174892088652369"/>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C1A-418C-9142-09874E6A1995}"/>
                </c:ext>
              </c:extLst>
            </c:dLbl>
            <c:dLbl>
              <c:idx val="1"/>
              <c:delete val="1"/>
              <c:extLst>
                <c:ext xmlns:c15="http://schemas.microsoft.com/office/drawing/2012/chart" uri="{CE6537A1-D6FC-4f65-9D91-7224C49458BB}"/>
                <c:ext xmlns:c16="http://schemas.microsoft.com/office/drawing/2014/chart" uri="{C3380CC4-5D6E-409C-BE32-E72D297353CC}">
                  <c16:uniqueId val="{00000003-7C1A-418C-9142-09874E6A199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Reached</c:v>
                </c:pt>
                <c:pt idx="1">
                  <c:v>Gap</c:v>
                </c:pt>
              </c:strCache>
            </c:strRef>
          </c:cat>
          <c:val>
            <c:numRef>
              <c:f>Sheet1!$B$2:$B$3</c:f>
              <c:numCache>
                <c:formatCode>0%</c:formatCode>
                <c:ptCount val="2"/>
                <c:pt idx="0">
                  <c:v>0.62</c:v>
                </c:pt>
                <c:pt idx="1">
                  <c:v>0.38</c:v>
                </c:pt>
              </c:numCache>
            </c:numRef>
          </c:val>
          <c:extLst>
            <c:ext xmlns:c16="http://schemas.microsoft.com/office/drawing/2014/chart" uri="{C3380CC4-5D6E-409C-BE32-E72D297353CC}">
              <c16:uniqueId val="{00000004-7C1A-418C-9142-09874E6A1995}"/>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499970740651637"/>
          <c:y val="0.10113449054363365"/>
          <c:w val="0.67881948282476257"/>
          <c:h val="0.8495528960203319"/>
        </c:manualLayout>
      </c:layout>
      <c:doughnutChart>
        <c:varyColors val="1"/>
        <c:ser>
          <c:idx val="0"/>
          <c:order val="0"/>
          <c:tx>
            <c:strRef>
              <c:f>Sheet1!$B$1</c:f>
              <c:strCache>
                <c:ptCount val="1"/>
                <c:pt idx="0">
                  <c:v>Sales</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F541-49CB-AEF7-5CAE54E06482}"/>
              </c:ext>
            </c:extLst>
          </c:dPt>
          <c:dPt>
            <c:idx val="1"/>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3-F541-49CB-AEF7-5CAE54E06482}"/>
              </c:ext>
            </c:extLst>
          </c:dPt>
          <c:dLbls>
            <c:dLbl>
              <c:idx val="0"/>
              <c:layout>
                <c:manualLayout>
                  <c:x val="2.9188880093919778E-3"/>
                  <c:y val="-2.8938882024516915E-2"/>
                </c:manualLayout>
              </c:layout>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7020123319570893"/>
                      <c:h val="0.2689842609350015"/>
                    </c:manualLayout>
                  </c15:layout>
                </c:ext>
                <c:ext xmlns:c16="http://schemas.microsoft.com/office/drawing/2014/chart" uri="{C3380CC4-5D6E-409C-BE32-E72D297353CC}">
                  <c16:uniqueId val="{00000001-F541-49CB-AEF7-5CAE54E06482}"/>
                </c:ext>
              </c:extLst>
            </c:dLbl>
            <c:dLbl>
              <c:idx val="1"/>
              <c:delete val="1"/>
              <c:extLst>
                <c:ext xmlns:c15="http://schemas.microsoft.com/office/drawing/2012/chart" uri="{CE6537A1-D6FC-4f65-9D91-7224C49458BB}"/>
                <c:ext xmlns:c16="http://schemas.microsoft.com/office/drawing/2014/chart" uri="{C3380CC4-5D6E-409C-BE32-E72D297353CC}">
                  <c16:uniqueId val="{00000003-F541-49CB-AEF7-5CAE54E06482}"/>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Reached</c:v>
                </c:pt>
                <c:pt idx="1">
                  <c:v>Gap</c:v>
                </c:pt>
              </c:strCache>
            </c:strRef>
          </c:cat>
          <c:val>
            <c:numRef>
              <c:f>Sheet1!$B$2:$B$3</c:f>
              <c:numCache>
                <c:formatCode>0%</c:formatCode>
                <c:ptCount val="2"/>
                <c:pt idx="0">
                  <c:v>1</c:v>
                </c:pt>
                <c:pt idx="1">
                  <c:v>0</c:v>
                </c:pt>
              </c:numCache>
            </c:numRef>
          </c:val>
          <c:extLst>
            <c:ext xmlns:c16="http://schemas.microsoft.com/office/drawing/2014/chart" uri="{C3380CC4-5D6E-409C-BE32-E72D297353CC}">
              <c16:uniqueId val="{00000004-F541-49CB-AEF7-5CAE54E06482}"/>
            </c:ext>
          </c:extLst>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2"/>
                </a:solidFill>
                <a:latin typeface="+mn-lt"/>
                <a:ea typeface="+mn-ea"/>
                <a:cs typeface="+mn-cs"/>
              </a:defRPr>
            </a:pPr>
            <a:r>
              <a:rPr lang="en-US" b="1" dirty="0"/>
              <a:t>Profile of persons consulted</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delete val="1"/>
          </c:dLbls>
          <c:cat>
            <c:strRef>
              <c:f>Sheet1!$K$6:$K$11</c:f>
              <c:strCache>
                <c:ptCount val="6"/>
                <c:pt idx="0">
                  <c:v>Women (female headed households, women living in large families)</c:v>
                </c:pt>
                <c:pt idx="1">
                  <c:v>Youth (18-25 years old)</c:v>
                </c:pt>
                <c:pt idx="2">
                  <c:v>Children (13-17 years old)</c:v>
                </c:pt>
                <c:pt idx="3">
                  <c:v>Older persons</c:v>
                </c:pt>
                <c:pt idx="4">
                  <c:v>Persons with disability</c:v>
                </c:pt>
                <c:pt idx="5">
                  <c:v>Men living in large families </c:v>
                </c:pt>
              </c:strCache>
            </c:strRef>
          </c:cat>
          <c:val>
            <c:numRef>
              <c:f>Sheet1!$L$6:$L$11</c:f>
              <c:numCache>
                <c:formatCode>General</c:formatCode>
                <c:ptCount val="6"/>
                <c:pt idx="0">
                  <c:v>162</c:v>
                </c:pt>
                <c:pt idx="1">
                  <c:v>136</c:v>
                </c:pt>
                <c:pt idx="2">
                  <c:v>120</c:v>
                </c:pt>
                <c:pt idx="3">
                  <c:v>108</c:v>
                </c:pt>
                <c:pt idx="4">
                  <c:v>52</c:v>
                </c:pt>
                <c:pt idx="5">
                  <c:v>65</c:v>
                </c:pt>
              </c:numCache>
            </c:numRef>
          </c:val>
          <c:extLst>
            <c:ext xmlns:c16="http://schemas.microsoft.com/office/drawing/2014/chart" uri="{C3380CC4-5D6E-409C-BE32-E72D297353CC}">
              <c16:uniqueId val="{00000000-DA1A-4694-9AE1-6418B437D2FB}"/>
            </c:ext>
          </c:extLst>
        </c:ser>
        <c:dLbls>
          <c:dLblPos val="inEnd"/>
          <c:showLegendKey val="0"/>
          <c:showVal val="1"/>
          <c:showCatName val="0"/>
          <c:showSerName val="0"/>
          <c:showPercent val="0"/>
          <c:showBubbleSize val="0"/>
        </c:dLbls>
        <c:gapWidth val="182"/>
        <c:axId val="631375720"/>
        <c:axId val="631373424"/>
      </c:barChart>
      <c:catAx>
        <c:axId val="6313757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31373424"/>
        <c:crosses val="autoZero"/>
        <c:auto val="1"/>
        <c:lblAlgn val="ctr"/>
        <c:lblOffset val="100"/>
        <c:noMultiLvlLbl val="0"/>
      </c:catAx>
      <c:valAx>
        <c:axId val="6313734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31375720"/>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tx2"/>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baseline="0">
                <a:solidFill>
                  <a:schemeClr val="tx2"/>
                </a:solidFill>
                <a:latin typeface="+mn-lt"/>
                <a:ea typeface="+mn-ea"/>
                <a:cs typeface="+mn-cs"/>
              </a:defRPr>
            </a:pPr>
            <a:r>
              <a:rPr lang="en-US" dirty="0"/>
              <a:t>Priority issues to refugees  </a:t>
            </a:r>
          </a:p>
        </c:rich>
      </c:tx>
      <c:overlay val="0"/>
      <c:spPr>
        <a:noFill/>
        <a:ln>
          <a:noFill/>
        </a:ln>
        <a:effectLst/>
      </c:spPr>
      <c:txPr>
        <a:bodyPr rot="0" spcFirstLastPara="1" vertOverflow="ellipsis" vert="horz" wrap="square" anchor="ctr" anchorCtr="1"/>
        <a:lstStyle/>
        <a:p>
          <a:pPr>
            <a:defRPr sz="1680" b="1" i="0" u="none" strike="noStrike" kern="1200" baseline="0">
              <a:solidFill>
                <a:schemeClr val="tx2"/>
              </a:solidFill>
              <a:latin typeface="+mn-lt"/>
              <a:ea typeface="+mn-ea"/>
              <a:cs typeface="+mn-cs"/>
            </a:defRPr>
          </a:pPr>
          <a:endParaRPr lang="en-US"/>
        </a:p>
      </c:txPr>
    </c:title>
    <c:autoTitleDeleted val="0"/>
    <c:plotArea>
      <c:layout/>
      <c:barChart>
        <c:barDir val="bar"/>
        <c:grouping val="clustered"/>
        <c:varyColors val="0"/>
        <c:ser>
          <c:idx val="0"/>
          <c:order val="0"/>
          <c:tx>
            <c:strRef>
              <c:f>Priorities!$C$1</c:f>
              <c:strCache>
                <c:ptCount val="1"/>
                <c:pt idx="0">
                  <c:v>Percetages </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Priorities!$A$2:$A$13</c:f>
              <c:strCache>
                <c:ptCount val="12"/>
                <c:pt idx="0">
                  <c:v>COVID-19, including access to vaccination</c:v>
                </c:pt>
                <c:pt idx="1">
                  <c:v>Civil documentation</c:v>
                </c:pt>
                <c:pt idx="2">
                  <c:v>Legal residency</c:v>
                </c:pt>
                <c:pt idx="3">
                  <c:v>Other</c:v>
                </c:pt>
                <c:pt idx="4">
                  <c:v>Cash</c:v>
                </c:pt>
                <c:pt idx="5">
                  <c:v>Adequate housing</c:v>
                </c:pt>
                <c:pt idx="6">
                  <c:v>Job opportunity</c:v>
                </c:pt>
                <c:pt idx="7">
                  <c:v>Safety and security</c:v>
                </c:pt>
                <c:pt idx="8">
                  <c:v>Food</c:v>
                </c:pt>
                <c:pt idx="9">
                  <c:v>Paying for rent</c:v>
                </c:pt>
                <c:pt idx="10">
                  <c:v>Healthcare</c:v>
                </c:pt>
                <c:pt idx="11">
                  <c:v>Access to education</c:v>
                </c:pt>
              </c:strCache>
            </c:strRef>
          </c:cat>
          <c:val>
            <c:numRef>
              <c:f>Priorities!$C$2:$C$13</c:f>
              <c:numCache>
                <c:formatCode>0%</c:formatCode>
                <c:ptCount val="12"/>
                <c:pt idx="0">
                  <c:v>1.5151515151515152E-2</c:v>
                </c:pt>
                <c:pt idx="1">
                  <c:v>7.575757575757576E-2</c:v>
                </c:pt>
                <c:pt idx="2">
                  <c:v>0.18181818181818182</c:v>
                </c:pt>
                <c:pt idx="3">
                  <c:v>0.24242424242424243</c:v>
                </c:pt>
                <c:pt idx="4">
                  <c:v>0.25757575757575757</c:v>
                </c:pt>
                <c:pt idx="5">
                  <c:v>0.33333333333333331</c:v>
                </c:pt>
                <c:pt idx="6">
                  <c:v>0.36363636363636365</c:v>
                </c:pt>
                <c:pt idx="7">
                  <c:v>0.5</c:v>
                </c:pt>
                <c:pt idx="8">
                  <c:v>0.59090909090909094</c:v>
                </c:pt>
                <c:pt idx="9">
                  <c:v>0.62121212121212122</c:v>
                </c:pt>
                <c:pt idx="10">
                  <c:v>0.71212121212121215</c:v>
                </c:pt>
                <c:pt idx="11">
                  <c:v>0.78787878787878785</c:v>
                </c:pt>
              </c:numCache>
            </c:numRef>
          </c:val>
          <c:extLst>
            <c:ext xmlns:c16="http://schemas.microsoft.com/office/drawing/2014/chart" uri="{C3380CC4-5D6E-409C-BE32-E72D297353CC}">
              <c16:uniqueId val="{00000000-ADB3-47DA-9A48-263BA66A0B4F}"/>
            </c:ext>
          </c:extLst>
        </c:ser>
        <c:dLbls>
          <c:dLblPos val="outEnd"/>
          <c:showLegendKey val="0"/>
          <c:showVal val="1"/>
          <c:showCatName val="0"/>
          <c:showSerName val="0"/>
          <c:showPercent val="0"/>
          <c:showBubbleSize val="0"/>
        </c:dLbls>
        <c:gapWidth val="100"/>
        <c:axId val="667832256"/>
        <c:axId val="667832584"/>
      </c:barChart>
      <c:catAx>
        <c:axId val="667832256"/>
        <c:scaling>
          <c:orientation val="minMax"/>
        </c:scaling>
        <c:delete val="0"/>
        <c:axPos val="l"/>
        <c:title>
          <c:tx>
            <c:rich>
              <a:bodyPr rot="-5400000" spcFirstLastPara="1" vertOverflow="ellipsis" vert="horz" wrap="square" anchor="ctr" anchorCtr="1"/>
              <a:lstStyle/>
              <a:p>
                <a:pPr>
                  <a:defRPr sz="1400" b="1" i="0" u="none" strike="noStrike" kern="1200" baseline="0">
                    <a:solidFill>
                      <a:schemeClr val="tx2"/>
                    </a:solidFill>
                    <a:latin typeface="+mn-lt"/>
                    <a:ea typeface="+mn-ea"/>
                    <a:cs typeface="+mn-cs"/>
                  </a:defRPr>
                </a:pPr>
                <a:r>
                  <a:rPr lang="en-US"/>
                  <a:t>Priority issues </a:t>
                </a:r>
              </a:p>
            </c:rich>
          </c:tx>
          <c:overlay val="0"/>
          <c:spPr>
            <a:noFill/>
            <a:ln>
              <a:noFill/>
            </a:ln>
            <a:effectLst/>
          </c:spPr>
          <c:txPr>
            <a:bodyPr rot="-540000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7832584"/>
        <c:crosses val="autoZero"/>
        <c:auto val="1"/>
        <c:lblAlgn val="ctr"/>
        <c:lblOffset val="100"/>
        <c:noMultiLvlLbl val="0"/>
      </c:catAx>
      <c:valAx>
        <c:axId val="667832584"/>
        <c:scaling>
          <c:orientation val="minMax"/>
        </c:scaling>
        <c:delete val="0"/>
        <c:axPos val="b"/>
        <c:majorGridlines>
          <c:spPr>
            <a:ln w="9525" cap="flat" cmpd="sng" algn="ctr">
              <a:solidFill>
                <a:schemeClr val="tx2">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tx2"/>
                    </a:solidFill>
                    <a:latin typeface="+mn-lt"/>
                    <a:ea typeface="+mn-ea"/>
                    <a:cs typeface="+mn-cs"/>
                  </a:defRPr>
                </a:pPr>
                <a:r>
                  <a:rPr lang="en-US"/>
                  <a:t>Percentage of groups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en-US"/>
          </a:p>
        </c:txPr>
        <c:crossAx val="6678322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r>
              <a:rPr lang="en-US"/>
              <a:t>Profile and Regional Analysis</a:t>
            </a:r>
          </a:p>
        </c:rich>
      </c:tx>
      <c:overlay val="0"/>
      <c:spPr>
        <a:noFill/>
        <a:ln>
          <a:noFill/>
        </a:ln>
        <a:effectLst/>
      </c:spPr>
      <c:txPr>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81333876076476"/>
          <c:y val="0.46080799601542344"/>
          <c:w val="0.79817248207463565"/>
          <c:h val="0.45774211059438469"/>
        </c:manualLayout>
      </c:layout>
      <c:barChart>
        <c:barDir val="bar"/>
        <c:grouping val="stacked"/>
        <c:varyColors val="0"/>
        <c:ser>
          <c:idx val="0"/>
          <c:order val="0"/>
          <c:tx>
            <c:strRef>
              <c:f>Education!$A$2</c:f>
              <c:strCache>
                <c:ptCount val="1"/>
                <c:pt idx="0">
                  <c:v>Boys (13-17 years old)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Education!$B$2:$E$2</c:f>
              <c:numCache>
                <c:formatCode>General</c:formatCode>
                <c:ptCount val="4"/>
                <c:pt idx="0">
                  <c:v>1</c:v>
                </c:pt>
                <c:pt idx="1">
                  <c:v>2</c:v>
                </c:pt>
                <c:pt idx="2">
                  <c:v>1</c:v>
                </c:pt>
                <c:pt idx="3">
                  <c:v>1</c:v>
                </c:pt>
              </c:numCache>
            </c:numRef>
          </c:val>
          <c:extLst>
            <c:ext xmlns:c16="http://schemas.microsoft.com/office/drawing/2014/chart" uri="{C3380CC4-5D6E-409C-BE32-E72D297353CC}">
              <c16:uniqueId val="{00000000-5AFA-406C-BAF6-E6D267CA55CA}"/>
            </c:ext>
          </c:extLst>
        </c:ser>
        <c:ser>
          <c:idx val="1"/>
          <c:order val="1"/>
          <c:tx>
            <c:strRef>
              <c:f>Education!$A$3</c:f>
              <c:strCache>
                <c:ptCount val="1"/>
                <c:pt idx="0">
                  <c:v>Girls (13-17 years old)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Education!$B$3:$E$3</c:f>
              <c:numCache>
                <c:formatCode>General</c:formatCode>
                <c:ptCount val="4"/>
                <c:pt idx="0">
                  <c:v>2</c:v>
                </c:pt>
                <c:pt idx="1">
                  <c:v>1</c:v>
                </c:pt>
                <c:pt idx="3">
                  <c:v>1</c:v>
                </c:pt>
              </c:numCache>
            </c:numRef>
          </c:val>
          <c:extLst>
            <c:ext xmlns:c16="http://schemas.microsoft.com/office/drawing/2014/chart" uri="{C3380CC4-5D6E-409C-BE32-E72D297353CC}">
              <c16:uniqueId val="{00000001-5AFA-406C-BAF6-E6D267CA55CA}"/>
            </c:ext>
          </c:extLst>
        </c:ser>
        <c:ser>
          <c:idx val="2"/>
          <c:order val="2"/>
          <c:tx>
            <c:strRef>
              <c:f>Education!$A$4</c:f>
              <c:strCache>
                <c:ptCount val="1"/>
                <c:pt idx="0">
                  <c:v>Married men living in large families</c:v>
                </c:pt>
              </c:strCache>
            </c:strRef>
          </c:tx>
          <c:spPr>
            <a:solidFill>
              <a:schemeClr val="accent3"/>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2-5AFA-406C-BAF6-E6D267CA55CA}"/>
                </c:ext>
              </c:extLst>
            </c:dLbl>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Education!$B$4:$E$4</c:f>
              <c:numCache>
                <c:formatCode>General</c:formatCode>
                <c:ptCount val="4"/>
                <c:pt idx="0">
                  <c:v>1</c:v>
                </c:pt>
                <c:pt idx="2">
                  <c:v>1</c:v>
                </c:pt>
                <c:pt idx="3">
                  <c:v>0</c:v>
                </c:pt>
              </c:numCache>
            </c:numRef>
          </c:val>
          <c:extLst>
            <c:ext xmlns:c16="http://schemas.microsoft.com/office/drawing/2014/chart" uri="{C3380CC4-5D6E-409C-BE32-E72D297353CC}">
              <c16:uniqueId val="{00000003-5AFA-406C-BAF6-E6D267CA55CA}"/>
            </c:ext>
          </c:extLst>
        </c:ser>
        <c:ser>
          <c:idx val="3"/>
          <c:order val="3"/>
          <c:tx>
            <c:strRef>
              <c:f>Education!$A$5</c:f>
              <c:strCache>
                <c:ptCount val="1"/>
                <c:pt idx="0">
                  <c:v>Married women living in large families</c:v>
                </c:pt>
              </c:strCache>
            </c:strRef>
          </c:tx>
          <c:spPr>
            <a:solidFill>
              <a:schemeClr val="accent4"/>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4-5AFA-406C-BAF6-E6D267CA55CA}"/>
                </c:ext>
              </c:extLst>
            </c:dLbl>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Education!$B$5:$E$5</c:f>
              <c:numCache>
                <c:formatCode>General</c:formatCode>
                <c:ptCount val="4"/>
                <c:pt idx="0">
                  <c:v>2</c:v>
                </c:pt>
                <c:pt idx="3">
                  <c:v>0</c:v>
                </c:pt>
              </c:numCache>
            </c:numRef>
          </c:val>
          <c:extLst>
            <c:ext xmlns:c16="http://schemas.microsoft.com/office/drawing/2014/chart" uri="{C3380CC4-5D6E-409C-BE32-E72D297353CC}">
              <c16:uniqueId val="{00000005-5AFA-406C-BAF6-E6D267CA55CA}"/>
            </c:ext>
          </c:extLst>
        </c:ser>
        <c:ser>
          <c:idx val="4"/>
          <c:order val="4"/>
          <c:tx>
            <c:strRef>
              <c:f>Education!$A$6</c:f>
              <c:strCache>
                <c:ptCount val="1"/>
                <c:pt idx="0">
                  <c:v>Female heads of household</c:v>
                </c:pt>
              </c:strCache>
            </c:strRef>
          </c:tx>
          <c:spPr>
            <a:solidFill>
              <a:schemeClr val="accent5"/>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6-5AFA-406C-BAF6-E6D267CA55CA}"/>
                </c:ext>
              </c:extLst>
            </c:dLbl>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Education!$B$6:$E$6</c:f>
              <c:numCache>
                <c:formatCode>General</c:formatCode>
                <c:ptCount val="4"/>
                <c:pt idx="0">
                  <c:v>1</c:v>
                </c:pt>
                <c:pt idx="3">
                  <c:v>0</c:v>
                </c:pt>
              </c:numCache>
            </c:numRef>
          </c:val>
          <c:extLst>
            <c:ext xmlns:c16="http://schemas.microsoft.com/office/drawing/2014/chart" uri="{C3380CC4-5D6E-409C-BE32-E72D297353CC}">
              <c16:uniqueId val="{00000007-5AFA-406C-BAF6-E6D267CA55CA}"/>
            </c:ext>
          </c:extLst>
        </c:ser>
        <c:ser>
          <c:idx val="5"/>
          <c:order val="5"/>
          <c:tx>
            <c:strRef>
              <c:f>Education!$A$7</c:f>
              <c:strCache>
                <c:ptCount val="1"/>
                <c:pt idx="0">
                  <c:v>Female youth (18-25 years old)</c:v>
                </c:pt>
              </c:strCache>
            </c:strRef>
          </c:tx>
          <c:spPr>
            <a:solidFill>
              <a:schemeClr val="accent6"/>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8-5AFA-406C-BAF6-E6D267CA55CA}"/>
                </c:ext>
              </c:extLst>
            </c:dLbl>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Education!$B$7:$E$7</c:f>
              <c:numCache>
                <c:formatCode>General</c:formatCode>
                <c:ptCount val="4"/>
                <c:pt idx="2">
                  <c:v>1</c:v>
                </c:pt>
                <c:pt idx="3">
                  <c:v>0</c:v>
                </c:pt>
              </c:numCache>
            </c:numRef>
          </c:val>
          <c:extLst>
            <c:ext xmlns:c16="http://schemas.microsoft.com/office/drawing/2014/chart" uri="{C3380CC4-5D6E-409C-BE32-E72D297353CC}">
              <c16:uniqueId val="{00000009-5AFA-406C-BAF6-E6D267CA55CA}"/>
            </c:ext>
          </c:extLst>
        </c:ser>
        <c:ser>
          <c:idx val="6"/>
          <c:order val="6"/>
          <c:tx>
            <c:strRef>
              <c:f>Education!$A$8</c:f>
              <c:strCache>
                <c:ptCount val="1"/>
                <c:pt idx="0">
                  <c:v>Older men (60+)</c:v>
                </c:pt>
              </c:strCache>
            </c:strRef>
          </c:tx>
          <c:spPr>
            <a:solidFill>
              <a:schemeClr val="accent1">
                <a:lumMod val="60000"/>
              </a:schemeClr>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A-5AFA-406C-BAF6-E6D267CA55CA}"/>
                </c:ext>
              </c:extLst>
            </c:dLbl>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Education!$B$1:$E$1</c:f>
              <c:strCache>
                <c:ptCount val="4"/>
                <c:pt idx="0">
                  <c:v>North</c:v>
                </c:pt>
                <c:pt idx="1">
                  <c:v>Bekaa</c:v>
                </c:pt>
                <c:pt idx="2">
                  <c:v>South</c:v>
                </c:pt>
                <c:pt idx="3">
                  <c:v>BML</c:v>
                </c:pt>
              </c:strCache>
            </c:strRef>
          </c:cat>
          <c:val>
            <c:numRef>
              <c:f>Education!$B$8:$E$8</c:f>
              <c:numCache>
                <c:formatCode>General</c:formatCode>
                <c:ptCount val="4"/>
                <c:pt idx="1">
                  <c:v>1</c:v>
                </c:pt>
                <c:pt idx="3">
                  <c:v>0</c:v>
                </c:pt>
              </c:numCache>
            </c:numRef>
          </c:val>
          <c:extLst>
            <c:ext xmlns:c16="http://schemas.microsoft.com/office/drawing/2014/chart" uri="{C3380CC4-5D6E-409C-BE32-E72D297353CC}">
              <c16:uniqueId val="{0000000B-5AFA-406C-BAF6-E6D267CA55CA}"/>
            </c:ext>
          </c:extLst>
        </c:ser>
        <c:dLbls>
          <c:dLblPos val="ctr"/>
          <c:showLegendKey val="0"/>
          <c:showVal val="1"/>
          <c:showCatName val="0"/>
          <c:showSerName val="0"/>
          <c:showPercent val="0"/>
          <c:showBubbleSize val="0"/>
        </c:dLbls>
        <c:gapWidth val="79"/>
        <c:overlap val="100"/>
        <c:axId val="500851304"/>
        <c:axId val="500851632"/>
      </c:barChart>
      <c:catAx>
        <c:axId val="5008513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r>
                  <a:rPr lang="en-US" sz="1000"/>
                  <a:t>Location</a:t>
                </a:r>
              </a:p>
            </c:rich>
          </c:tx>
          <c:overlay val="0"/>
          <c:spPr>
            <a:noFill/>
            <a:ln>
              <a:noFill/>
            </a:ln>
            <a:effectLst/>
          </c:spPr>
          <c:txPr>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500851632"/>
        <c:crosses val="autoZero"/>
        <c:auto val="1"/>
        <c:lblAlgn val="ctr"/>
        <c:lblOffset val="100"/>
        <c:noMultiLvlLbl val="0"/>
      </c:catAx>
      <c:valAx>
        <c:axId val="500851632"/>
        <c:scaling>
          <c:orientation val="minMax"/>
        </c:scaling>
        <c:delete val="1"/>
        <c:axPos val="b"/>
        <c:title>
          <c:tx>
            <c:rich>
              <a:bodyPr rot="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r>
                  <a:rPr lang="en-US" sz="1000"/>
                  <a:t>Number of groups</a:t>
                </a:r>
              </a:p>
            </c:rich>
          </c:tx>
          <c:overlay val="0"/>
          <c:spPr>
            <a:noFill/>
            <a:ln>
              <a:noFill/>
            </a:ln>
            <a:effectLst/>
          </c:spPr>
          <c:txPr>
            <a:bodyPr rot="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500851304"/>
        <c:crosses val="autoZero"/>
        <c:crossBetween val="between"/>
      </c:valAx>
      <c:spPr>
        <a:noFill/>
        <a:ln>
          <a:noFill/>
        </a:ln>
        <a:effectLst/>
      </c:spPr>
    </c:plotArea>
    <c:legend>
      <c:legendPos val="t"/>
      <c:layout>
        <c:manualLayout>
          <c:xMode val="edge"/>
          <c:yMode val="edge"/>
          <c:x val="1.3460369150140566E-2"/>
          <c:y val="9.2608498564545103E-2"/>
          <c:w val="0.91707478406879273"/>
          <c:h val="0.2971262920493146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r>
              <a:rPr lang="en-US"/>
              <a:t>Profile and Regional Analysis</a:t>
            </a:r>
          </a:p>
        </c:rich>
      </c:tx>
      <c:overlay val="0"/>
      <c:spPr>
        <a:noFill/>
        <a:ln>
          <a:noFill/>
        </a:ln>
        <a:effectLst/>
      </c:spPr>
      <c:txPr>
        <a:bodyPr rot="0" spcFirstLastPara="1" vertOverflow="ellipsis" vert="horz" wrap="square" anchor="ctr" anchorCtr="1"/>
        <a:lstStyle/>
        <a:p>
          <a:pPr>
            <a:defRPr sz="144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stacked"/>
        <c:varyColors val="0"/>
        <c:ser>
          <c:idx val="0"/>
          <c:order val="0"/>
          <c:tx>
            <c:strRef>
              <c:f>'Adequate housing'!$A$2</c:f>
              <c:strCache>
                <c:ptCount val="1"/>
                <c:pt idx="0">
                  <c:v>Female youth (18-25 years old)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housing'!$B$2:$E$2</c:f>
              <c:numCache>
                <c:formatCode>General</c:formatCode>
                <c:ptCount val="4"/>
                <c:pt idx="1">
                  <c:v>2</c:v>
                </c:pt>
                <c:pt idx="2">
                  <c:v>2</c:v>
                </c:pt>
              </c:numCache>
            </c:numRef>
          </c:val>
          <c:extLst>
            <c:ext xmlns:c16="http://schemas.microsoft.com/office/drawing/2014/chart" uri="{C3380CC4-5D6E-409C-BE32-E72D297353CC}">
              <c16:uniqueId val="{00000000-03AD-4BC4-B8E1-3FA8D95C05FD}"/>
            </c:ext>
          </c:extLst>
        </c:ser>
        <c:ser>
          <c:idx val="1"/>
          <c:order val="1"/>
          <c:tx>
            <c:strRef>
              <c:f>'Adequate housing'!$A$3</c:f>
              <c:strCache>
                <c:ptCount val="1"/>
                <c:pt idx="0">
                  <c:v>Married women living in large families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housing'!$B$3:$E$3</c:f>
              <c:numCache>
                <c:formatCode>General</c:formatCode>
                <c:ptCount val="4"/>
                <c:pt idx="2">
                  <c:v>1</c:v>
                </c:pt>
                <c:pt idx="3">
                  <c:v>1</c:v>
                </c:pt>
              </c:numCache>
            </c:numRef>
          </c:val>
          <c:extLst>
            <c:ext xmlns:c16="http://schemas.microsoft.com/office/drawing/2014/chart" uri="{C3380CC4-5D6E-409C-BE32-E72D297353CC}">
              <c16:uniqueId val="{00000001-03AD-4BC4-B8E1-3FA8D95C05FD}"/>
            </c:ext>
          </c:extLst>
        </c:ser>
        <c:ser>
          <c:idx val="2"/>
          <c:order val="2"/>
          <c:tx>
            <c:strRef>
              <c:f>'Adequate housing'!$A$4</c:f>
              <c:strCache>
                <c:ptCount val="1"/>
                <c:pt idx="0">
                  <c:v>Older men (60+)</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housing'!$B$4:$E$4</c:f>
              <c:numCache>
                <c:formatCode>General</c:formatCode>
                <c:ptCount val="4"/>
                <c:pt idx="0">
                  <c:v>2</c:v>
                </c:pt>
              </c:numCache>
            </c:numRef>
          </c:val>
          <c:extLst>
            <c:ext xmlns:c16="http://schemas.microsoft.com/office/drawing/2014/chart" uri="{C3380CC4-5D6E-409C-BE32-E72D297353CC}">
              <c16:uniqueId val="{00000002-03AD-4BC4-B8E1-3FA8D95C05FD}"/>
            </c:ext>
          </c:extLst>
        </c:ser>
        <c:ser>
          <c:idx val="3"/>
          <c:order val="3"/>
          <c:tx>
            <c:strRef>
              <c:f>'Adequate housing'!$A$5</c:f>
              <c:strCache>
                <c:ptCount val="1"/>
                <c:pt idx="0">
                  <c:v>Older women (60+)</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housing'!$B$5:$E$5</c:f>
              <c:numCache>
                <c:formatCode>General</c:formatCode>
                <c:ptCount val="4"/>
                <c:pt idx="0">
                  <c:v>1</c:v>
                </c:pt>
                <c:pt idx="1">
                  <c:v>1</c:v>
                </c:pt>
              </c:numCache>
            </c:numRef>
          </c:val>
          <c:extLst>
            <c:ext xmlns:c16="http://schemas.microsoft.com/office/drawing/2014/chart" uri="{C3380CC4-5D6E-409C-BE32-E72D297353CC}">
              <c16:uniqueId val="{00000003-03AD-4BC4-B8E1-3FA8D95C05FD}"/>
            </c:ext>
          </c:extLst>
        </c:ser>
        <c:ser>
          <c:idx val="4"/>
          <c:order val="4"/>
          <c:tx>
            <c:strRef>
              <c:f>'Adequate housing'!$A$6</c:f>
              <c:strCache>
                <c:ptCount val="1"/>
                <c:pt idx="0">
                  <c:v>Boys (13-17 years old)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housing'!$B$6:$E$6</c:f>
              <c:numCache>
                <c:formatCode>General</c:formatCode>
                <c:ptCount val="4"/>
                <c:pt idx="0">
                  <c:v>1</c:v>
                </c:pt>
              </c:numCache>
            </c:numRef>
          </c:val>
          <c:extLst>
            <c:ext xmlns:c16="http://schemas.microsoft.com/office/drawing/2014/chart" uri="{C3380CC4-5D6E-409C-BE32-E72D297353CC}">
              <c16:uniqueId val="{00000004-03AD-4BC4-B8E1-3FA8D95C05FD}"/>
            </c:ext>
          </c:extLst>
        </c:ser>
        <c:ser>
          <c:idx val="5"/>
          <c:order val="5"/>
          <c:tx>
            <c:strRef>
              <c:f>'Adequate housing'!$A$7</c:f>
              <c:strCache>
                <c:ptCount val="1"/>
                <c:pt idx="0">
                  <c:v>Girls (13-17 years old)</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housing'!$B$7:$E$7</c:f>
              <c:numCache>
                <c:formatCode>General</c:formatCode>
                <c:ptCount val="4"/>
                <c:pt idx="0">
                  <c:v>1</c:v>
                </c:pt>
              </c:numCache>
            </c:numRef>
          </c:val>
          <c:extLst>
            <c:ext xmlns:c16="http://schemas.microsoft.com/office/drawing/2014/chart" uri="{C3380CC4-5D6E-409C-BE32-E72D297353CC}">
              <c16:uniqueId val="{00000005-03AD-4BC4-B8E1-3FA8D95C05FD}"/>
            </c:ext>
          </c:extLst>
        </c:ser>
        <c:ser>
          <c:idx val="6"/>
          <c:order val="6"/>
          <c:tx>
            <c:strRef>
              <c:f>'Adequate housing'!$A$8</c:f>
              <c:strCache>
                <c:ptCount val="1"/>
                <c:pt idx="0">
                  <c:v>Persons with disabilities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'Adequate housing'!$B$1:$E$1</c:f>
              <c:strCache>
                <c:ptCount val="4"/>
                <c:pt idx="0">
                  <c:v>BML</c:v>
                </c:pt>
                <c:pt idx="1">
                  <c:v>Bekaa</c:v>
                </c:pt>
                <c:pt idx="2">
                  <c:v>North</c:v>
                </c:pt>
                <c:pt idx="3">
                  <c:v>South</c:v>
                </c:pt>
              </c:strCache>
            </c:strRef>
          </c:cat>
          <c:val>
            <c:numRef>
              <c:f>'Adequate housing'!$B$8:$E$8</c:f>
              <c:numCache>
                <c:formatCode>General</c:formatCode>
                <c:ptCount val="4"/>
                <c:pt idx="0">
                  <c:v>1</c:v>
                </c:pt>
              </c:numCache>
            </c:numRef>
          </c:val>
          <c:extLst>
            <c:ext xmlns:c16="http://schemas.microsoft.com/office/drawing/2014/chart" uri="{C3380CC4-5D6E-409C-BE32-E72D297353CC}">
              <c16:uniqueId val="{00000006-03AD-4BC4-B8E1-3FA8D95C05FD}"/>
            </c:ext>
          </c:extLst>
        </c:ser>
        <c:dLbls>
          <c:dLblPos val="ctr"/>
          <c:showLegendKey val="0"/>
          <c:showVal val="1"/>
          <c:showCatName val="0"/>
          <c:showSerName val="0"/>
          <c:showPercent val="0"/>
          <c:showBubbleSize val="0"/>
        </c:dLbls>
        <c:gapWidth val="79"/>
        <c:overlap val="100"/>
        <c:axId val="795377328"/>
        <c:axId val="795381264"/>
      </c:barChart>
      <c:catAx>
        <c:axId val="7953773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r>
                  <a:rPr lang="en-US" sz="1000" dirty="0"/>
                  <a:t>Location</a:t>
                </a:r>
              </a:p>
            </c:rich>
          </c:tx>
          <c:overlay val="0"/>
          <c:spPr>
            <a:noFill/>
            <a:ln>
              <a:noFill/>
            </a:ln>
            <a:effectLst/>
          </c:spPr>
          <c:txPr>
            <a:bodyPr rot="-5400000" spcFirstLastPara="1" vertOverflow="ellipsis" vert="horz" wrap="square" anchor="ctr" anchorCtr="1"/>
            <a:lstStyle/>
            <a:p>
              <a:pPr>
                <a:defRPr sz="10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tx1">
                    <a:lumMod val="65000"/>
                    <a:lumOff val="35000"/>
                  </a:schemeClr>
                </a:solidFill>
                <a:latin typeface="+mn-lt"/>
                <a:ea typeface="+mn-ea"/>
                <a:cs typeface="+mn-cs"/>
              </a:defRPr>
            </a:pPr>
            <a:endParaRPr lang="en-US"/>
          </a:p>
        </c:txPr>
        <c:crossAx val="795381264"/>
        <c:crosses val="autoZero"/>
        <c:auto val="1"/>
        <c:lblAlgn val="ctr"/>
        <c:lblOffset val="100"/>
        <c:noMultiLvlLbl val="0"/>
      </c:catAx>
      <c:valAx>
        <c:axId val="795381264"/>
        <c:scaling>
          <c:orientation val="minMax"/>
        </c:scaling>
        <c:delete val="1"/>
        <c:axPos val="b"/>
        <c:title>
          <c:tx>
            <c:rich>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r>
                  <a:rPr lang="en-US" dirty="0"/>
                  <a:t>Number</a:t>
                </a:r>
                <a:r>
                  <a:rPr lang="en-US" baseline="0" dirty="0"/>
                  <a:t> of groups</a:t>
                </a:r>
                <a:endParaRPr lang="en-US" dirty="0"/>
              </a:p>
            </c:rich>
          </c:tx>
          <c:overlay val="0"/>
          <c:spPr>
            <a:noFill/>
            <a:ln>
              <a:noFill/>
            </a:ln>
            <a:effectLst/>
          </c:spPr>
          <c:txPr>
            <a:bodyPr rot="0" spcFirstLastPara="1" vertOverflow="ellipsis" vert="horz" wrap="square" anchor="ctr" anchorCtr="1"/>
            <a:lstStyle/>
            <a:p>
              <a:pPr>
                <a:defRPr sz="1200"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795377328"/>
        <c:crosses val="autoZero"/>
        <c:crossBetween val="between"/>
      </c:valAx>
      <c:spPr>
        <a:noFill/>
        <a:ln>
          <a:noFill/>
        </a:ln>
        <a:effectLst/>
      </c:spPr>
    </c:plotArea>
    <c:legend>
      <c:legendPos val="t"/>
      <c:layout>
        <c:manualLayout>
          <c:xMode val="edge"/>
          <c:yMode val="edge"/>
          <c:x val="1.815758672057885E-2"/>
          <c:y val="9.0110758976704675E-2"/>
          <c:w val="0.93890987444137064"/>
          <c:h val="0.3237200640376384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2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15.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16.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17.xml><?xml version="1.0" encoding="utf-8"?>
<cs:chartStyle xmlns:cs="http://schemas.microsoft.com/office/drawing/2012/chartStyle" xmlns:a="http://schemas.openxmlformats.org/drawingml/2006/main" id="22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18.xml><?xml version="1.0" encoding="utf-8"?>
<cs:chartStyle xmlns:cs="http://schemas.microsoft.com/office/drawing/2012/chartStyle" xmlns:a="http://schemas.openxmlformats.org/drawingml/2006/main" id="22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0">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8.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085546-7C7C-4B3E-ABEB-2669F1A65FB2}" type="doc">
      <dgm:prSet loTypeId="urn:microsoft.com/office/officeart/2017/3/layout/DropPinTimeline#1" loCatId="process" qsTypeId="urn:microsoft.com/office/officeart/2005/8/quickstyle/simple1" qsCatId="simple" csTypeId="urn:microsoft.com/office/officeart/2005/8/colors/accent1_2" csCatId="accent1" phldr="1"/>
      <dgm:spPr/>
      <dgm:t>
        <a:bodyPr/>
        <a:lstStyle/>
        <a:p>
          <a:endParaRPr lang="en-US"/>
        </a:p>
      </dgm:t>
    </dgm:pt>
    <dgm:pt modelId="{9DCEA5FC-4640-45AF-B712-7A4FD94AEF0D}">
      <dgm:prSet phldrT="[Text]" custT="1"/>
      <dgm:spPr/>
      <dgm:t>
        <a:bodyPr/>
        <a:lstStyle/>
        <a:p>
          <a:pPr>
            <a:defRPr b="1"/>
          </a:pPr>
          <a:r>
            <a:rPr lang="en-US" sz="1400">
              <a:solidFill>
                <a:schemeClr val="tx1">
                  <a:lumMod val="65000"/>
                  <a:lumOff val="35000"/>
                </a:schemeClr>
              </a:solidFill>
            </a:rPr>
            <a:t>Phase 1 </a:t>
          </a:r>
        </a:p>
      </dgm:t>
    </dgm:pt>
    <dgm:pt modelId="{929A5FD9-0612-4B79-9B59-C3C36D34A069}" type="parTrans" cxnId="{DBD99269-D7F7-4B47-B17B-A5AE402751D9}">
      <dgm:prSet/>
      <dgm:spPr/>
      <dgm:t>
        <a:bodyPr/>
        <a:lstStyle/>
        <a:p>
          <a:endParaRPr lang="en-US" sz="1400"/>
        </a:p>
      </dgm:t>
    </dgm:pt>
    <dgm:pt modelId="{0A99745B-BB5C-49B3-A782-8DB57641F6C9}" type="sibTrans" cxnId="{DBD99269-D7F7-4B47-B17B-A5AE402751D9}">
      <dgm:prSet/>
      <dgm:spPr/>
      <dgm:t>
        <a:bodyPr/>
        <a:lstStyle/>
        <a:p>
          <a:endParaRPr lang="en-US" sz="1400"/>
        </a:p>
      </dgm:t>
    </dgm:pt>
    <dgm:pt modelId="{831701CF-77C7-46C0-A913-8CC39517BAB8}">
      <dgm:prSet phldrT="[Text]" custT="1"/>
      <dgm:spPr/>
      <dgm:t>
        <a:bodyPr/>
        <a:lstStyle/>
        <a:p>
          <a:r>
            <a:rPr lang="en-US" sz="1600" b="1">
              <a:solidFill>
                <a:schemeClr val="accent1">
                  <a:lumMod val="75000"/>
                </a:schemeClr>
              </a:solidFill>
            </a:rPr>
            <a:t>Planning &amp; development </a:t>
          </a:r>
          <a:r>
            <a:rPr lang="en-US" sz="1400">
              <a:solidFill>
                <a:schemeClr val="tx1">
                  <a:lumMod val="65000"/>
                  <a:lumOff val="35000"/>
                </a:schemeClr>
              </a:solidFill>
            </a:rPr>
            <a:t>Brainstorming, selecting themes, groups, modality, timelines</a:t>
          </a:r>
        </a:p>
      </dgm:t>
    </dgm:pt>
    <dgm:pt modelId="{13FBC60D-3EA6-4496-BA97-C1AE8C7F8961}" type="parTrans" cxnId="{39A11E5C-7A57-4117-A6DF-36000C29509C}">
      <dgm:prSet/>
      <dgm:spPr/>
      <dgm:t>
        <a:bodyPr/>
        <a:lstStyle/>
        <a:p>
          <a:endParaRPr lang="en-US" sz="1400"/>
        </a:p>
      </dgm:t>
    </dgm:pt>
    <dgm:pt modelId="{75156CDF-E17B-4DAD-AE37-EA44D7F37090}" type="sibTrans" cxnId="{39A11E5C-7A57-4117-A6DF-36000C29509C}">
      <dgm:prSet/>
      <dgm:spPr/>
      <dgm:t>
        <a:bodyPr/>
        <a:lstStyle/>
        <a:p>
          <a:endParaRPr lang="en-US" sz="1400"/>
        </a:p>
      </dgm:t>
    </dgm:pt>
    <dgm:pt modelId="{096A9AF0-0DAE-4EB3-B448-4501DA034F4A}">
      <dgm:prSet phldrT="[Text]" custT="1"/>
      <dgm:spPr/>
      <dgm:t>
        <a:bodyPr/>
        <a:lstStyle/>
        <a:p>
          <a:pPr>
            <a:defRPr b="1"/>
          </a:pPr>
          <a:r>
            <a:rPr lang="en-US" sz="1400">
              <a:solidFill>
                <a:schemeClr val="tx1">
                  <a:lumMod val="65000"/>
                  <a:lumOff val="35000"/>
                </a:schemeClr>
              </a:solidFill>
            </a:rPr>
            <a:t>Phase 2 </a:t>
          </a:r>
        </a:p>
      </dgm:t>
    </dgm:pt>
    <dgm:pt modelId="{8CE6ABD6-768E-42C8-9029-C3B5F278B21C}" type="parTrans" cxnId="{CA0753BD-DB60-4D68-8486-5B376B839B26}">
      <dgm:prSet/>
      <dgm:spPr/>
      <dgm:t>
        <a:bodyPr/>
        <a:lstStyle/>
        <a:p>
          <a:endParaRPr lang="en-US" sz="1400"/>
        </a:p>
      </dgm:t>
    </dgm:pt>
    <dgm:pt modelId="{6B0D7DA9-E6ED-4137-9716-F48BF62327A8}" type="sibTrans" cxnId="{CA0753BD-DB60-4D68-8486-5B376B839B26}">
      <dgm:prSet/>
      <dgm:spPr/>
      <dgm:t>
        <a:bodyPr/>
        <a:lstStyle/>
        <a:p>
          <a:endParaRPr lang="en-US" sz="1400"/>
        </a:p>
      </dgm:t>
    </dgm:pt>
    <dgm:pt modelId="{CA6B1BA0-B2FC-48AD-8EDA-F4AAA4AF2782}">
      <dgm:prSet custT="1"/>
      <dgm:spPr/>
      <dgm:t>
        <a:bodyPr/>
        <a:lstStyle/>
        <a:p>
          <a:pPr>
            <a:defRPr b="1"/>
          </a:pPr>
          <a:r>
            <a:rPr lang="en-US" sz="1400">
              <a:solidFill>
                <a:schemeClr val="tx1">
                  <a:lumMod val="65000"/>
                  <a:lumOff val="35000"/>
                </a:schemeClr>
              </a:solidFill>
            </a:rPr>
            <a:t>Phase 3</a:t>
          </a:r>
        </a:p>
      </dgm:t>
    </dgm:pt>
    <dgm:pt modelId="{D7D3AA07-BCB9-4212-A556-E90870FB1413}" type="parTrans" cxnId="{CD6B6EE8-3813-4EF1-BFEC-C005A3326D63}">
      <dgm:prSet/>
      <dgm:spPr/>
      <dgm:t>
        <a:bodyPr/>
        <a:lstStyle/>
        <a:p>
          <a:endParaRPr lang="en-US" sz="1400"/>
        </a:p>
      </dgm:t>
    </dgm:pt>
    <dgm:pt modelId="{39FB540D-D808-4040-9A37-0AC474C0212F}" type="sibTrans" cxnId="{CD6B6EE8-3813-4EF1-BFEC-C005A3326D63}">
      <dgm:prSet/>
      <dgm:spPr/>
      <dgm:t>
        <a:bodyPr/>
        <a:lstStyle/>
        <a:p>
          <a:endParaRPr lang="en-US" sz="1400"/>
        </a:p>
      </dgm:t>
    </dgm:pt>
    <dgm:pt modelId="{92921081-529B-4D1C-83A4-C416BB4C5224}">
      <dgm:prSet custT="1"/>
      <dgm:spPr/>
      <dgm:t>
        <a:bodyPr/>
        <a:lstStyle/>
        <a:p>
          <a:r>
            <a:rPr lang="en-US" sz="1600" b="1">
              <a:solidFill>
                <a:schemeClr val="accent1">
                  <a:lumMod val="75000"/>
                </a:schemeClr>
              </a:solidFill>
            </a:rPr>
            <a:t>Developing guidance </a:t>
          </a:r>
          <a:r>
            <a:rPr lang="en-US" sz="1400">
              <a:solidFill>
                <a:schemeClr val="tx1">
                  <a:lumMod val="65000"/>
                  <a:lumOff val="35000"/>
                </a:schemeClr>
              </a:solidFill>
            </a:rPr>
            <a:t>(guided questions, Kobo Q&amp;A, guidance note, etc..) </a:t>
          </a:r>
        </a:p>
      </dgm:t>
    </dgm:pt>
    <dgm:pt modelId="{5AD2C2F8-A1D7-469B-93D8-B578BEFE51F8}" type="parTrans" cxnId="{B05C4C7C-FEB8-4825-98A0-C38D3021918A}">
      <dgm:prSet/>
      <dgm:spPr/>
      <dgm:t>
        <a:bodyPr/>
        <a:lstStyle/>
        <a:p>
          <a:endParaRPr lang="en-US" sz="1400"/>
        </a:p>
      </dgm:t>
    </dgm:pt>
    <dgm:pt modelId="{ECC13403-1F53-4ED4-AE4F-334EEC7C8710}" type="sibTrans" cxnId="{B05C4C7C-FEB8-4825-98A0-C38D3021918A}">
      <dgm:prSet/>
      <dgm:spPr/>
      <dgm:t>
        <a:bodyPr/>
        <a:lstStyle/>
        <a:p>
          <a:endParaRPr lang="en-US" sz="1400"/>
        </a:p>
      </dgm:t>
    </dgm:pt>
    <dgm:pt modelId="{3CB04A44-4013-4CA7-90FD-29AFC3C15E37}">
      <dgm:prSet custT="1"/>
      <dgm:spPr/>
      <dgm:t>
        <a:bodyPr/>
        <a:lstStyle/>
        <a:p>
          <a:r>
            <a:rPr lang="en-US" sz="1600" b="1">
              <a:solidFill>
                <a:schemeClr val="accent1">
                  <a:lumMod val="75000"/>
                </a:schemeClr>
              </a:solidFill>
            </a:rPr>
            <a:t>Launching</a:t>
          </a:r>
          <a:r>
            <a:rPr lang="en-US" sz="1400">
              <a:solidFill>
                <a:schemeClr val="tx1">
                  <a:lumMod val="65000"/>
                  <a:lumOff val="35000"/>
                </a:schemeClr>
              </a:solidFill>
            </a:rPr>
            <a:t> the 2021 - 2022 PA exercise</a:t>
          </a:r>
        </a:p>
      </dgm:t>
    </dgm:pt>
    <dgm:pt modelId="{ECEE936A-E3CC-4209-BECC-1CD0C85A2B72}" type="parTrans" cxnId="{24A8F052-3377-4BA4-8C62-CCF5039C85D7}">
      <dgm:prSet/>
      <dgm:spPr/>
      <dgm:t>
        <a:bodyPr/>
        <a:lstStyle/>
        <a:p>
          <a:endParaRPr lang="en-US" sz="1400"/>
        </a:p>
      </dgm:t>
    </dgm:pt>
    <dgm:pt modelId="{D7A8F7A0-47A3-4464-B3B7-E0806DF46627}" type="sibTrans" cxnId="{24A8F052-3377-4BA4-8C62-CCF5039C85D7}">
      <dgm:prSet/>
      <dgm:spPr/>
      <dgm:t>
        <a:bodyPr/>
        <a:lstStyle/>
        <a:p>
          <a:endParaRPr lang="en-US" sz="1400"/>
        </a:p>
      </dgm:t>
    </dgm:pt>
    <dgm:pt modelId="{212ADAAB-D5CB-4BBC-8DAF-7340FD334994}">
      <dgm:prSet custT="1"/>
      <dgm:spPr/>
      <dgm:t>
        <a:bodyPr/>
        <a:lstStyle/>
        <a:p>
          <a:pPr>
            <a:defRPr b="1"/>
          </a:pPr>
          <a:r>
            <a:rPr lang="en-US" sz="1400">
              <a:solidFill>
                <a:schemeClr val="tx1">
                  <a:lumMod val="65000"/>
                  <a:lumOff val="35000"/>
                </a:schemeClr>
              </a:solidFill>
            </a:rPr>
            <a:t>Phase 4 </a:t>
          </a:r>
        </a:p>
      </dgm:t>
    </dgm:pt>
    <dgm:pt modelId="{45F6D312-A686-491E-95E3-EFB9640CC472}" type="parTrans" cxnId="{C8C7266C-2A0C-476A-85B3-F12BE2521F4C}">
      <dgm:prSet/>
      <dgm:spPr/>
      <dgm:t>
        <a:bodyPr/>
        <a:lstStyle/>
        <a:p>
          <a:endParaRPr lang="en-US" sz="1400"/>
        </a:p>
      </dgm:t>
    </dgm:pt>
    <dgm:pt modelId="{AB2787E4-2A8B-428D-A4AE-2B14DCFFC4E7}" type="sibTrans" cxnId="{C8C7266C-2A0C-476A-85B3-F12BE2521F4C}">
      <dgm:prSet/>
      <dgm:spPr/>
      <dgm:t>
        <a:bodyPr/>
        <a:lstStyle/>
        <a:p>
          <a:endParaRPr lang="en-US" sz="1400"/>
        </a:p>
      </dgm:t>
    </dgm:pt>
    <dgm:pt modelId="{2AEE5C11-34AE-4EB7-8907-9BED418EA471}">
      <dgm:prSet custT="1"/>
      <dgm:spPr/>
      <dgm:t>
        <a:bodyPr/>
        <a:lstStyle/>
        <a:p>
          <a:r>
            <a:rPr lang="en-US" sz="1600" b="1">
              <a:solidFill>
                <a:schemeClr val="accent1">
                  <a:lumMod val="75000"/>
                </a:schemeClr>
              </a:solidFill>
            </a:rPr>
            <a:t>Conducting </a:t>
          </a:r>
          <a:r>
            <a:rPr lang="en-US" sz="1400" b="0">
              <a:solidFill>
                <a:schemeClr val="tx1">
                  <a:lumMod val="65000"/>
                  <a:lumOff val="35000"/>
                </a:schemeClr>
              </a:solidFill>
            </a:rPr>
            <a:t>the PA </a:t>
          </a:r>
          <a:r>
            <a:rPr lang="en-US" sz="1400">
              <a:solidFill>
                <a:schemeClr val="tx1">
                  <a:lumMod val="65000"/>
                  <a:lumOff val="35000"/>
                </a:schemeClr>
              </a:solidFill>
            </a:rPr>
            <a:t>in collaboration with several actors and </a:t>
          </a:r>
          <a:r>
            <a:rPr lang="en-US" sz="1400">
              <a:solidFill>
                <a:prstClr val="black">
                  <a:lumMod val="65000"/>
                  <a:lumOff val="35000"/>
                </a:prstClr>
              </a:solidFill>
              <a:latin typeface="Calibri"/>
              <a:ea typeface="+mn-ea"/>
              <a:cs typeface="+mn-cs"/>
            </a:rPr>
            <a:t>recording</a:t>
          </a:r>
          <a:r>
            <a:rPr lang="en-US" sz="1400">
              <a:solidFill>
                <a:schemeClr val="tx1">
                  <a:lumMod val="65000"/>
                  <a:lumOff val="35000"/>
                </a:schemeClr>
              </a:solidFill>
            </a:rPr>
            <a:t> findings into Kobo. </a:t>
          </a:r>
        </a:p>
      </dgm:t>
    </dgm:pt>
    <dgm:pt modelId="{2E14AD1F-C7EA-45AE-ADC0-0EE92A6516CB}" type="parTrans" cxnId="{DD687B5C-28C8-4088-99B8-D375C5FDAE4A}">
      <dgm:prSet/>
      <dgm:spPr/>
      <dgm:t>
        <a:bodyPr/>
        <a:lstStyle/>
        <a:p>
          <a:endParaRPr lang="en-US" sz="1400"/>
        </a:p>
      </dgm:t>
    </dgm:pt>
    <dgm:pt modelId="{F36FDDA0-6B91-47CB-8114-B6F076E55FC8}" type="sibTrans" cxnId="{DD687B5C-28C8-4088-99B8-D375C5FDAE4A}">
      <dgm:prSet/>
      <dgm:spPr/>
      <dgm:t>
        <a:bodyPr/>
        <a:lstStyle/>
        <a:p>
          <a:endParaRPr lang="en-US" sz="1400"/>
        </a:p>
      </dgm:t>
    </dgm:pt>
    <dgm:pt modelId="{04AAD35A-9283-4B05-8480-106816D2E563}">
      <dgm:prSet custT="1"/>
      <dgm:spPr/>
      <dgm:t>
        <a:bodyPr/>
        <a:lstStyle/>
        <a:p>
          <a:pPr>
            <a:defRPr b="1"/>
          </a:pPr>
          <a:r>
            <a:rPr lang="en-US" sz="1400">
              <a:solidFill>
                <a:schemeClr val="tx1">
                  <a:lumMod val="65000"/>
                  <a:lumOff val="35000"/>
                </a:schemeClr>
              </a:solidFill>
            </a:rPr>
            <a:t>Phase 5 </a:t>
          </a:r>
        </a:p>
      </dgm:t>
    </dgm:pt>
    <dgm:pt modelId="{742D9033-CE26-42FE-ABEF-7020A0ADEA19}" type="parTrans" cxnId="{BF0E5839-5C60-4F45-BEF0-03A4E7FF9725}">
      <dgm:prSet/>
      <dgm:spPr/>
      <dgm:t>
        <a:bodyPr/>
        <a:lstStyle/>
        <a:p>
          <a:endParaRPr lang="en-US" sz="1400"/>
        </a:p>
      </dgm:t>
    </dgm:pt>
    <dgm:pt modelId="{C818DAA3-3D38-4378-9D3B-89ABB661377A}" type="sibTrans" cxnId="{BF0E5839-5C60-4F45-BEF0-03A4E7FF9725}">
      <dgm:prSet/>
      <dgm:spPr/>
      <dgm:t>
        <a:bodyPr/>
        <a:lstStyle/>
        <a:p>
          <a:endParaRPr lang="en-US" sz="1400"/>
        </a:p>
      </dgm:t>
    </dgm:pt>
    <dgm:pt modelId="{07F42BC0-6861-4F1E-9A3F-DF9E3D9ED825}">
      <dgm:prSet custT="1"/>
      <dgm:spPr/>
      <dgm:t>
        <a:bodyPr/>
        <a:lstStyle/>
        <a:p>
          <a:pPr>
            <a:defRPr b="1"/>
          </a:pPr>
          <a:endParaRPr lang="en-US" sz="1400"/>
        </a:p>
      </dgm:t>
    </dgm:pt>
    <dgm:pt modelId="{42400BCE-9F8E-45E0-8F2E-1C5A1E76475B}" type="parTrans" cxnId="{6818B117-5775-4258-89CE-817C086FB06A}">
      <dgm:prSet/>
      <dgm:spPr/>
      <dgm:t>
        <a:bodyPr/>
        <a:lstStyle/>
        <a:p>
          <a:endParaRPr lang="en-US" sz="1400"/>
        </a:p>
      </dgm:t>
    </dgm:pt>
    <dgm:pt modelId="{60AF8940-0350-46C9-B7C1-A3EE060DE7F2}" type="sibTrans" cxnId="{6818B117-5775-4258-89CE-817C086FB06A}">
      <dgm:prSet/>
      <dgm:spPr/>
      <dgm:t>
        <a:bodyPr/>
        <a:lstStyle/>
        <a:p>
          <a:endParaRPr lang="en-US" sz="1400"/>
        </a:p>
      </dgm:t>
    </dgm:pt>
    <dgm:pt modelId="{D46890BD-F1C9-40DF-959C-E04C0C86B9B2}" type="pres">
      <dgm:prSet presAssocID="{63085546-7C7C-4B3E-ABEB-2669F1A65FB2}" presName="root" presStyleCnt="0">
        <dgm:presLayoutVars>
          <dgm:chMax/>
          <dgm:chPref/>
          <dgm:animLvl val="lvl"/>
        </dgm:presLayoutVars>
      </dgm:prSet>
      <dgm:spPr/>
    </dgm:pt>
    <dgm:pt modelId="{E9665947-1B35-470D-95FD-0C6443AC7532}" type="pres">
      <dgm:prSet presAssocID="{63085546-7C7C-4B3E-ABEB-2669F1A65FB2}" presName="divider" presStyleLbl="fgAcc1" presStyleIdx="0" presStyleCnt="7"/>
      <dgm:spPr/>
    </dgm:pt>
    <dgm:pt modelId="{12079190-83A7-4F4C-AC67-21665A220CD5}" type="pres">
      <dgm:prSet presAssocID="{63085546-7C7C-4B3E-ABEB-2669F1A65FB2}" presName="nodes" presStyleCnt="0">
        <dgm:presLayoutVars>
          <dgm:chMax/>
          <dgm:chPref/>
          <dgm:animLvl val="lvl"/>
        </dgm:presLayoutVars>
      </dgm:prSet>
      <dgm:spPr/>
    </dgm:pt>
    <dgm:pt modelId="{8602749D-872B-4234-9B27-518358CBA0B9}" type="pres">
      <dgm:prSet presAssocID="{9DCEA5FC-4640-45AF-B712-7A4FD94AEF0D}" presName="composite" presStyleCnt="0"/>
      <dgm:spPr/>
    </dgm:pt>
    <dgm:pt modelId="{B6282DEE-E2EE-4A15-9201-8C7F9C297FF0}" type="pres">
      <dgm:prSet presAssocID="{9DCEA5FC-4640-45AF-B712-7A4FD94AEF0D}" presName="ConnectorPoint" presStyleLbl="lnNode1" presStyleIdx="0" presStyleCnt="6"/>
      <dgm:spPr/>
    </dgm:pt>
    <dgm:pt modelId="{B6671DBA-B46E-4A58-BBB3-F71CE7E2C779}" type="pres">
      <dgm:prSet presAssocID="{9DCEA5FC-4640-45AF-B712-7A4FD94AEF0D}" presName="DropPinPlaceHolder" presStyleCnt="0"/>
      <dgm:spPr/>
    </dgm:pt>
    <dgm:pt modelId="{E6486063-3DB9-40DE-8B02-600F13949F42}" type="pres">
      <dgm:prSet presAssocID="{9DCEA5FC-4640-45AF-B712-7A4FD94AEF0D}" presName="DropPin" presStyleLbl="alignNode1" presStyleIdx="0" presStyleCnt="6"/>
      <dgm:spPr/>
    </dgm:pt>
    <dgm:pt modelId="{605D2065-704F-4FFE-A81B-76B237ADD6F4}" type="pres">
      <dgm:prSet presAssocID="{9DCEA5FC-4640-45AF-B712-7A4FD94AEF0D}" presName="Ellipse" presStyleLbl="fgAcc1" presStyleIdx="1" presStyleCnt="7"/>
      <dgm:spPr/>
    </dgm:pt>
    <dgm:pt modelId="{878D04B2-FFC4-4DFD-A455-4A26D38A254A}" type="pres">
      <dgm:prSet presAssocID="{9DCEA5FC-4640-45AF-B712-7A4FD94AEF0D}" presName="L2TextContainer" presStyleLbl="revTx" presStyleIdx="0" presStyleCnt="12">
        <dgm:presLayoutVars>
          <dgm:bulletEnabled val="1"/>
        </dgm:presLayoutVars>
      </dgm:prSet>
      <dgm:spPr/>
    </dgm:pt>
    <dgm:pt modelId="{C371BEE9-F8F0-4BD2-82F4-FE20F49DB5C1}" type="pres">
      <dgm:prSet presAssocID="{9DCEA5FC-4640-45AF-B712-7A4FD94AEF0D}" presName="L1TextContainer" presStyleLbl="revTx" presStyleIdx="1" presStyleCnt="12">
        <dgm:presLayoutVars>
          <dgm:chMax val="1"/>
          <dgm:chPref val="1"/>
          <dgm:bulletEnabled val="1"/>
        </dgm:presLayoutVars>
      </dgm:prSet>
      <dgm:spPr/>
    </dgm:pt>
    <dgm:pt modelId="{F043DB86-980C-4741-813C-8522259A7102}" type="pres">
      <dgm:prSet presAssocID="{9DCEA5FC-4640-45AF-B712-7A4FD94AEF0D}" presName="ConnectLine" presStyleLbl="sibTrans1D1" presStyleIdx="0" presStyleCnt="6"/>
      <dgm:spPr/>
    </dgm:pt>
    <dgm:pt modelId="{7047289A-2A6F-4C0A-B16A-DAD5A4B7FA75}" type="pres">
      <dgm:prSet presAssocID="{9DCEA5FC-4640-45AF-B712-7A4FD94AEF0D}" presName="EmptyPlaceHolder" presStyleCnt="0"/>
      <dgm:spPr/>
    </dgm:pt>
    <dgm:pt modelId="{738D5C68-82DB-4F6A-9602-4121F0803AFE}" type="pres">
      <dgm:prSet presAssocID="{0A99745B-BB5C-49B3-A782-8DB57641F6C9}" presName="spaceBetweenRectangles" presStyleCnt="0"/>
      <dgm:spPr/>
    </dgm:pt>
    <dgm:pt modelId="{A6D185F1-081E-492E-BAF1-44E2A254C4CA}" type="pres">
      <dgm:prSet presAssocID="{096A9AF0-0DAE-4EB3-B448-4501DA034F4A}" presName="composite" presStyleCnt="0"/>
      <dgm:spPr/>
    </dgm:pt>
    <dgm:pt modelId="{FEADB723-C54A-45C2-BFF7-0AA9C24A9FF8}" type="pres">
      <dgm:prSet presAssocID="{096A9AF0-0DAE-4EB3-B448-4501DA034F4A}" presName="ConnectorPoint" presStyleLbl="lnNode1" presStyleIdx="1" presStyleCnt="6"/>
      <dgm:spPr/>
    </dgm:pt>
    <dgm:pt modelId="{634A8C2B-92AD-4AAB-913E-A098CBDCF45A}" type="pres">
      <dgm:prSet presAssocID="{096A9AF0-0DAE-4EB3-B448-4501DA034F4A}" presName="DropPinPlaceHolder" presStyleCnt="0"/>
      <dgm:spPr/>
    </dgm:pt>
    <dgm:pt modelId="{4D77E786-144E-4119-9344-AE8BA5E66C9D}" type="pres">
      <dgm:prSet presAssocID="{096A9AF0-0DAE-4EB3-B448-4501DA034F4A}" presName="DropPin" presStyleLbl="alignNode1" presStyleIdx="1" presStyleCnt="6"/>
      <dgm:spPr/>
    </dgm:pt>
    <dgm:pt modelId="{414955B2-A45D-4224-9E1B-3433D92B701E}" type="pres">
      <dgm:prSet presAssocID="{096A9AF0-0DAE-4EB3-B448-4501DA034F4A}" presName="Ellipse" presStyleLbl="fgAcc1" presStyleIdx="2" presStyleCnt="7"/>
      <dgm:spPr/>
    </dgm:pt>
    <dgm:pt modelId="{6009CF4E-BD9E-41D0-A01D-28A6DA77EC21}" type="pres">
      <dgm:prSet presAssocID="{096A9AF0-0DAE-4EB3-B448-4501DA034F4A}" presName="L2TextContainer" presStyleLbl="revTx" presStyleIdx="2" presStyleCnt="12">
        <dgm:presLayoutVars>
          <dgm:bulletEnabled val="1"/>
        </dgm:presLayoutVars>
      </dgm:prSet>
      <dgm:spPr/>
    </dgm:pt>
    <dgm:pt modelId="{AD1DC7DE-F7F3-4526-BAC7-85E23A0E57F3}" type="pres">
      <dgm:prSet presAssocID="{096A9AF0-0DAE-4EB3-B448-4501DA034F4A}" presName="L1TextContainer" presStyleLbl="revTx" presStyleIdx="3" presStyleCnt="12">
        <dgm:presLayoutVars>
          <dgm:chMax val="1"/>
          <dgm:chPref val="1"/>
          <dgm:bulletEnabled val="1"/>
        </dgm:presLayoutVars>
      </dgm:prSet>
      <dgm:spPr/>
    </dgm:pt>
    <dgm:pt modelId="{3F20AF7E-1015-489D-904B-8FEE34F6B6ED}" type="pres">
      <dgm:prSet presAssocID="{096A9AF0-0DAE-4EB3-B448-4501DA034F4A}" presName="ConnectLine" presStyleLbl="sibTrans1D1" presStyleIdx="1" presStyleCnt="6"/>
      <dgm:spPr/>
    </dgm:pt>
    <dgm:pt modelId="{F3C4FAB8-69C4-4C48-AA05-8D7590AF505C}" type="pres">
      <dgm:prSet presAssocID="{096A9AF0-0DAE-4EB3-B448-4501DA034F4A}" presName="EmptyPlaceHolder" presStyleCnt="0"/>
      <dgm:spPr/>
    </dgm:pt>
    <dgm:pt modelId="{F8D24DC5-3935-4FDB-8255-53843F809F43}" type="pres">
      <dgm:prSet presAssocID="{6B0D7DA9-E6ED-4137-9716-F48BF62327A8}" presName="spaceBetweenRectangles" presStyleCnt="0"/>
      <dgm:spPr/>
    </dgm:pt>
    <dgm:pt modelId="{AD3AADD6-C2E5-4C53-83FB-C1633E9013C9}" type="pres">
      <dgm:prSet presAssocID="{CA6B1BA0-B2FC-48AD-8EDA-F4AAA4AF2782}" presName="composite" presStyleCnt="0"/>
      <dgm:spPr/>
    </dgm:pt>
    <dgm:pt modelId="{FFFD67E7-BB68-447E-B719-4F7670D68302}" type="pres">
      <dgm:prSet presAssocID="{CA6B1BA0-B2FC-48AD-8EDA-F4AAA4AF2782}" presName="ConnectorPoint" presStyleLbl="lnNode1" presStyleIdx="2" presStyleCnt="6"/>
      <dgm:spPr/>
    </dgm:pt>
    <dgm:pt modelId="{2F239094-0435-4639-9ADC-EDAF109F97E6}" type="pres">
      <dgm:prSet presAssocID="{CA6B1BA0-B2FC-48AD-8EDA-F4AAA4AF2782}" presName="DropPinPlaceHolder" presStyleCnt="0"/>
      <dgm:spPr/>
    </dgm:pt>
    <dgm:pt modelId="{0E10B4B4-EB05-4242-84EB-CD53C2C96775}" type="pres">
      <dgm:prSet presAssocID="{CA6B1BA0-B2FC-48AD-8EDA-F4AAA4AF2782}" presName="DropPin" presStyleLbl="alignNode1" presStyleIdx="2" presStyleCnt="6"/>
      <dgm:spPr/>
    </dgm:pt>
    <dgm:pt modelId="{A1EC6437-01A3-4783-B18D-DC14B3B2A88F}" type="pres">
      <dgm:prSet presAssocID="{CA6B1BA0-B2FC-48AD-8EDA-F4AAA4AF2782}" presName="Ellipse" presStyleLbl="fgAcc1" presStyleIdx="3" presStyleCnt="7"/>
      <dgm:spPr/>
    </dgm:pt>
    <dgm:pt modelId="{F5A6334A-A270-4FBA-B5CE-C345C994B12B}" type="pres">
      <dgm:prSet presAssocID="{CA6B1BA0-B2FC-48AD-8EDA-F4AAA4AF2782}" presName="L2TextContainer" presStyleLbl="revTx" presStyleIdx="4" presStyleCnt="12">
        <dgm:presLayoutVars>
          <dgm:bulletEnabled val="1"/>
        </dgm:presLayoutVars>
      </dgm:prSet>
      <dgm:spPr/>
    </dgm:pt>
    <dgm:pt modelId="{6BBE0793-8981-4DC6-868B-0D63F29D0D28}" type="pres">
      <dgm:prSet presAssocID="{CA6B1BA0-B2FC-48AD-8EDA-F4AAA4AF2782}" presName="L1TextContainer" presStyleLbl="revTx" presStyleIdx="5" presStyleCnt="12">
        <dgm:presLayoutVars>
          <dgm:chMax val="1"/>
          <dgm:chPref val="1"/>
          <dgm:bulletEnabled val="1"/>
        </dgm:presLayoutVars>
      </dgm:prSet>
      <dgm:spPr/>
    </dgm:pt>
    <dgm:pt modelId="{DA4FE193-293C-41E7-93D4-EACA05BBE706}" type="pres">
      <dgm:prSet presAssocID="{CA6B1BA0-B2FC-48AD-8EDA-F4AAA4AF2782}" presName="ConnectLine" presStyleLbl="sibTrans1D1" presStyleIdx="2" presStyleCnt="6"/>
      <dgm:spPr/>
    </dgm:pt>
    <dgm:pt modelId="{0AFCC3A8-1777-4B0D-A6E6-6BF977FCBE6D}" type="pres">
      <dgm:prSet presAssocID="{CA6B1BA0-B2FC-48AD-8EDA-F4AAA4AF2782}" presName="EmptyPlaceHolder" presStyleCnt="0"/>
      <dgm:spPr/>
    </dgm:pt>
    <dgm:pt modelId="{676FD197-36C8-485C-A225-71EC6AA55B5F}" type="pres">
      <dgm:prSet presAssocID="{39FB540D-D808-4040-9A37-0AC474C0212F}" presName="spaceBetweenRectangles" presStyleCnt="0"/>
      <dgm:spPr/>
    </dgm:pt>
    <dgm:pt modelId="{F6B0B1AB-6508-4DBF-B6C7-57EE9E4AA3AF}" type="pres">
      <dgm:prSet presAssocID="{212ADAAB-D5CB-4BBC-8DAF-7340FD334994}" presName="composite" presStyleCnt="0"/>
      <dgm:spPr/>
    </dgm:pt>
    <dgm:pt modelId="{98B75E20-2BD2-477B-B1CD-C0B1DF8AF032}" type="pres">
      <dgm:prSet presAssocID="{212ADAAB-D5CB-4BBC-8DAF-7340FD334994}" presName="ConnectorPoint" presStyleLbl="lnNode1" presStyleIdx="3" presStyleCnt="6"/>
      <dgm:spPr/>
    </dgm:pt>
    <dgm:pt modelId="{7A538F64-EE0F-4C46-98AA-784D48A936B2}" type="pres">
      <dgm:prSet presAssocID="{212ADAAB-D5CB-4BBC-8DAF-7340FD334994}" presName="DropPinPlaceHolder" presStyleCnt="0"/>
      <dgm:spPr/>
    </dgm:pt>
    <dgm:pt modelId="{AE33FEF3-B3F2-46A5-A576-14D909B62D5A}" type="pres">
      <dgm:prSet presAssocID="{212ADAAB-D5CB-4BBC-8DAF-7340FD334994}" presName="DropPin" presStyleLbl="alignNode1" presStyleIdx="3" presStyleCnt="6"/>
      <dgm:spPr/>
    </dgm:pt>
    <dgm:pt modelId="{DA58E66B-7F9C-4A6C-90F8-9E18F72CF029}" type="pres">
      <dgm:prSet presAssocID="{212ADAAB-D5CB-4BBC-8DAF-7340FD334994}" presName="Ellipse" presStyleLbl="fgAcc1" presStyleIdx="4" presStyleCnt="7"/>
      <dgm:spPr/>
    </dgm:pt>
    <dgm:pt modelId="{F4A6C43D-D19A-461E-B34A-17691DE33789}" type="pres">
      <dgm:prSet presAssocID="{212ADAAB-D5CB-4BBC-8DAF-7340FD334994}" presName="L2TextContainer" presStyleLbl="revTx" presStyleIdx="6" presStyleCnt="12">
        <dgm:presLayoutVars>
          <dgm:bulletEnabled val="1"/>
        </dgm:presLayoutVars>
      </dgm:prSet>
      <dgm:spPr/>
    </dgm:pt>
    <dgm:pt modelId="{B09B1E02-9E0E-4E38-92E4-E119AD9A2D24}" type="pres">
      <dgm:prSet presAssocID="{212ADAAB-D5CB-4BBC-8DAF-7340FD334994}" presName="L1TextContainer" presStyleLbl="revTx" presStyleIdx="7" presStyleCnt="12">
        <dgm:presLayoutVars>
          <dgm:chMax val="1"/>
          <dgm:chPref val="1"/>
          <dgm:bulletEnabled val="1"/>
        </dgm:presLayoutVars>
      </dgm:prSet>
      <dgm:spPr/>
    </dgm:pt>
    <dgm:pt modelId="{625CAB21-8244-425E-B447-258D03B196CF}" type="pres">
      <dgm:prSet presAssocID="{212ADAAB-D5CB-4BBC-8DAF-7340FD334994}" presName="ConnectLine" presStyleLbl="sibTrans1D1" presStyleIdx="3" presStyleCnt="6"/>
      <dgm:spPr/>
    </dgm:pt>
    <dgm:pt modelId="{7B424FB7-F57E-4069-A799-B1FAAE5568DB}" type="pres">
      <dgm:prSet presAssocID="{212ADAAB-D5CB-4BBC-8DAF-7340FD334994}" presName="EmptyPlaceHolder" presStyleCnt="0"/>
      <dgm:spPr/>
    </dgm:pt>
    <dgm:pt modelId="{7D0F0001-D180-427E-8F76-366A59FA3621}" type="pres">
      <dgm:prSet presAssocID="{AB2787E4-2A8B-428D-A4AE-2B14DCFFC4E7}" presName="spaceBetweenRectangles" presStyleCnt="0"/>
      <dgm:spPr/>
    </dgm:pt>
    <dgm:pt modelId="{9756AD3E-8652-4DF4-8901-60918B081F2D}" type="pres">
      <dgm:prSet presAssocID="{04AAD35A-9283-4B05-8480-106816D2E563}" presName="composite" presStyleCnt="0"/>
      <dgm:spPr/>
    </dgm:pt>
    <dgm:pt modelId="{2621C36E-8269-4C72-945F-94A65696E532}" type="pres">
      <dgm:prSet presAssocID="{04AAD35A-9283-4B05-8480-106816D2E563}" presName="ConnectorPoint" presStyleLbl="lnNode1" presStyleIdx="4" presStyleCnt="6"/>
      <dgm:spPr/>
    </dgm:pt>
    <dgm:pt modelId="{D7BC68B9-E227-4462-B655-55611990FF88}" type="pres">
      <dgm:prSet presAssocID="{04AAD35A-9283-4B05-8480-106816D2E563}" presName="DropPinPlaceHolder" presStyleCnt="0"/>
      <dgm:spPr/>
    </dgm:pt>
    <dgm:pt modelId="{E39082FD-2113-4A43-A530-03B1CCB5AE63}" type="pres">
      <dgm:prSet presAssocID="{04AAD35A-9283-4B05-8480-106816D2E563}" presName="DropPin" presStyleLbl="alignNode1" presStyleIdx="4" presStyleCnt="6"/>
      <dgm:spPr/>
    </dgm:pt>
    <dgm:pt modelId="{5D754984-9586-4DD4-9DD5-C3D4947381D2}" type="pres">
      <dgm:prSet presAssocID="{04AAD35A-9283-4B05-8480-106816D2E563}" presName="Ellipse" presStyleLbl="fgAcc1" presStyleIdx="5" presStyleCnt="7"/>
      <dgm:spPr/>
    </dgm:pt>
    <dgm:pt modelId="{121EF8D8-415B-4268-9F36-5D81226F2AE2}" type="pres">
      <dgm:prSet presAssocID="{04AAD35A-9283-4B05-8480-106816D2E563}" presName="L2TextContainer" presStyleLbl="revTx" presStyleIdx="8" presStyleCnt="12">
        <dgm:presLayoutVars>
          <dgm:bulletEnabled val="1"/>
        </dgm:presLayoutVars>
      </dgm:prSet>
      <dgm:spPr/>
    </dgm:pt>
    <dgm:pt modelId="{ECA79FAB-B1D0-4BD2-BB12-E8A04CCDF112}" type="pres">
      <dgm:prSet presAssocID="{04AAD35A-9283-4B05-8480-106816D2E563}" presName="L1TextContainer" presStyleLbl="revTx" presStyleIdx="9" presStyleCnt="12">
        <dgm:presLayoutVars>
          <dgm:chMax val="1"/>
          <dgm:chPref val="1"/>
          <dgm:bulletEnabled val="1"/>
        </dgm:presLayoutVars>
      </dgm:prSet>
      <dgm:spPr/>
    </dgm:pt>
    <dgm:pt modelId="{1CEE9DB1-477B-4E8F-A7C0-B01108361454}" type="pres">
      <dgm:prSet presAssocID="{04AAD35A-9283-4B05-8480-106816D2E563}" presName="ConnectLine" presStyleLbl="sibTrans1D1" presStyleIdx="4" presStyleCnt="6"/>
      <dgm:spPr/>
    </dgm:pt>
    <dgm:pt modelId="{5729DDB3-A577-4FB1-BF40-6E52598ADC65}" type="pres">
      <dgm:prSet presAssocID="{04AAD35A-9283-4B05-8480-106816D2E563}" presName="EmptyPlaceHolder" presStyleCnt="0"/>
      <dgm:spPr/>
    </dgm:pt>
    <dgm:pt modelId="{35E5FED6-BC5E-4FEC-B884-8684EFE70432}" type="pres">
      <dgm:prSet presAssocID="{C818DAA3-3D38-4378-9D3B-89ABB661377A}" presName="spaceBetweenRectangles" presStyleCnt="0"/>
      <dgm:spPr/>
    </dgm:pt>
    <dgm:pt modelId="{E3489179-EEB3-416C-B7B4-401F10738F64}" type="pres">
      <dgm:prSet presAssocID="{07F42BC0-6861-4F1E-9A3F-DF9E3D9ED825}" presName="composite" presStyleCnt="0"/>
      <dgm:spPr/>
    </dgm:pt>
    <dgm:pt modelId="{33908495-5BC4-45E6-9F9D-4C86432B2FF5}" type="pres">
      <dgm:prSet presAssocID="{07F42BC0-6861-4F1E-9A3F-DF9E3D9ED825}" presName="ConnectorPoint" presStyleLbl="lnNode1" presStyleIdx="5" presStyleCnt="6"/>
      <dgm:spPr/>
    </dgm:pt>
    <dgm:pt modelId="{716F2F47-308A-4B37-8D00-02260A3C20E2}" type="pres">
      <dgm:prSet presAssocID="{07F42BC0-6861-4F1E-9A3F-DF9E3D9ED825}" presName="DropPinPlaceHolder" presStyleCnt="0"/>
      <dgm:spPr/>
    </dgm:pt>
    <dgm:pt modelId="{DC669A1B-B9F2-4D86-883B-80E1F20E4FF4}" type="pres">
      <dgm:prSet presAssocID="{07F42BC0-6861-4F1E-9A3F-DF9E3D9ED825}" presName="DropPin" presStyleLbl="alignNode1" presStyleIdx="5" presStyleCnt="6"/>
      <dgm:spPr/>
    </dgm:pt>
    <dgm:pt modelId="{EE60D755-7600-4E31-B1E9-AE7593A87106}" type="pres">
      <dgm:prSet presAssocID="{07F42BC0-6861-4F1E-9A3F-DF9E3D9ED825}" presName="Ellipse" presStyleLbl="fgAcc1" presStyleIdx="6" presStyleCnt="7"/>
      <dgm:spPr/>
    </dgm:pt>
    <dgm:pt modelId="{C95CBCD4-FF98-4C82-A889-797E7E71BB83}" type="pres">
      <dgm:prSet presAssocID="{07F42BC0-6861-4F1E-9A3F-DF9E3D9ED825}" presName="L2TextContainer" presStyleLbl="revTx" presStyleIdx="10" presStyleCnt="12">
        <dgm:presLayoutVars>
          <dgm:bulletEnabled val="1"/>
        </dgm:presLayoutVars>
      </dgm:prSet>
      <dgm:spPr/>
    </dgm:pt>
    <dgm:pt modelId="{D1F44410-BADF-4389-9FFE-4BC6C01B47CA}" type="pres">
      <dgm:prSet presAssocID="{07F42BC0-6861-4F1E-9A3F-DF9E3D9ED825}" presName="L1TextContainer" presStyleLbl="revTx" presStyleIdx="11" presStyleCnt="12">
        <dgm:presLayoutVars>
          <dgm:chMax val="1"/>
          <dgm:chPref val="1"/>
          <dgm:bulletEnabled val="1"/>
        </dgm:presLayoutVars>
      </dgm:prSet>
      <dgm:spPr/>
    </dgm:pt>
    <dgm:pt modelId="{2F09D4AB-A032-41DE-8602-F1833E83627A}" type="pres">
      <dgm:prSet presAssocID="{07F42BC0-6861-4F1E-9A3F-DF9E3D9ED825}" presName="ConnectLine" presStyleLbl="sibTrans1D1" presStyleIdx="5" presStyleCnt="6"/>
      <dgm:spPr/>
    </dgm:pt>
    <dgm:pt modelId="{A5D39EDD-4FF4-4E78-813B-993645D1AAC9}" type="pres">
      <dgm:prSet presAssocID="{07F42BC0-6861-4F1E-9A3F-DF9E3D9ED825}" presName="EmptyPlaceHolder" presStyleCnt="0"/>
      <dgm:spPr/>
    </dgm:pt>
  </dgm:ptLst>
  <dgm:cxnLst>
    <dgm:cxn modelId="{DA632811-D43C-4B50-9267-F1D0BE115EC0}" type="presOf" srcId="{3CB04A44-4013-4CA7-90FD-29AFC3C15E37}" destId="{F5A6334A-A270-4FBA-B5CE-C345C994B12B}" srcOrd="0" destOrd="0" presId="urn:microsoft.com/office/officeart/2017/3/layout/DropPinTimeline#1"/>
    <dgm:cxn modelId="{6818B117-5775-4258-89CE-817C086FB06A}" srcId="{63085546-7C7C-4B3E-ABEB-2669F1A65FB2}" destId="{07F42BC0-6861-4F1E-9A3F-DF9E3D9ED825}" srcOrd="5" destOrd="0" parTransId="{42400BCE-9F8E-45E0-8F2E-1C5A1E76475B}" sibTransId="{60AF8940-0350-46C9-B7C1-A3EE060DE7F2}"/>
    <dgm:cxn modelId="{02AEA829-2333-42F4-A3E8-E73105C2FE5A}" type="presOf" srcId="{9DCEA5FC-4640-45AF-B712-7A4FD94AEF0D}" destId="{C371BEE9-F8F0-4BD2-82F4-FE20F49DB5C1}" srcOrd="0" destOrd="0" presId="urn:microsoft.com/office/officeart/2017/3/layout/DropPinTimeline#1"/>
    <dgm:cxn modelId="{7B014C31-8C76-4F95-9051-509477B5FD79}" type="presOf" srcId="{07F42BC0-6861-4F1E-9A3F-DF9E3D9ED825}" destId="{D1F44410-BADF-4389-9FFE-4BC6C01B47CA}" srcOrd="0" destOrd="0" presId="urn:microsoft.com/office/officeart/2017/3/layout/DropPinTimeline#1"/>
    <dgm:cxn modelId="{BF0E5839-5C60-4F45-BEF0-03A4E7FF9725}" srcId="{63085546-7C7C-4B3E-ABEB-2669F1A65FB2}" destId="{04AAD35A-9283-4B05-8480-106816D2E563}" srcOrd="4" destOrd="0" parTransId="{742D9033-CE26-42FE-ABEF-7020A0ADEA19}" sibTransId="{C818DAA3-3D38-4378-9D3B-89ABB661377A}"/>
    <dgm:cxn modelId="{39A11E5C-7A57-4117-A6DF-36000C29509C}" srcId="{9DCEA5FC-4640-45AF-B712-7A4FD94AEF0D}" destId="{831701CF-77C7-46C0-A913-8CC39517BAB8}" srcOrd="0" destOrd="0" parTransId="{13FBC60D-3EA6-4496-BA97-C1AE8C7F8961}" sibTransId="{75156CDF-E17B-4DAD-AE37-EA44D7F37090}"/>
    <dgm:cxn modelId="{DD687B5C-28C8-4088-99B8-D375C5FDAE4A}" srcId="{212ADAAB-D5CB-4BBC-8DAF-7340FD334994}" destId="{2AEE5C11-34AE-4EB7-8907-9BED418EA471}" srcOrd="0" destOrd="0" parTransId="{2E14AD1F-C7EA-45AE-ADC0-0EE92A6516CB}" sibTransId="{F36FDDA0-6B91-47CB-8114-B6F076E55FC8}"/>
    <dgm:cxn modelId="{DBD99269-D7F7-4B47-B17B-A5AE402751D9}" srcId="{63085546-7C7C-4B3E-ABEB-2669F1A65FB2}" destId="{9DCEA5FC-4640-45AF-B712-7A4FD94AEF0D}" srcOrd="0" destOrd="0" parTransId="{929A5FD9-0612-4B79-9B59-C3C36D34A069}" sibTransId="{0A99745B-BB5C-49B3-A782-8DB57641F6C9}"/>
    <dgm:cxn modelId="{C8C7266C-2A0C-476A-85B3-F12BE2521F4C}" srcId="{63085546-7C7C-4B3E-ABEB-2669F1A65FB2}" destId="{212ADAAB-D5CB-4BBC-8DAF-7340FD334994}" srcOrd="3" destOrd="0" parTransId="{45F6D312-A686-491E-95E3-EFB9640CC472}" sibTransId="{AB2787E4-2A8B-428D-A4AE-2B14DCFFC4E7}"/>
    <dgm:cxn modelId="{6FB4706C-7CCF-4EDF-A35D-E425E2A30AC9}" type="presOf" srcId="{831701CF-77C7-46C0-A913-8CC39517BAB8}" destId="{878D04B2-FFC4-4DFD-A455-4A26D38A254A}" srcOrd="0" destOrd="0" presId="urn:microsoft.com/office/officeart/2017/3/layout/DropPinTimeline#1"/>
    <dgm:cxn modelId="{43489070-5477-4C3B-B77A-278F0E766DBF}" type="presOf" srcId="{04AAD35A-9283-4B05-8480-106816D2E563}" destId="{ECA79FAB-B1D0-4BD2-BB12-E8A04CCDF112}" srcOrd="0" destOrd="0" presId="urn:microsoft.com/office/officeart/2017/3/layout/DropPinTimeline#1"/>
    <dgm:cxn modelId="{F301C672-062A-4192-AEEC-A2964B3DE9A2}" type="presOf" srcId="{2AEE5C11-34AE-4EB7-8907-9BED418EA471}" destId="{F4A6C43D-D19A-461E-B34A-17691DE33789}" srcOrd="0" destOrd="0" presId="urn:microsoft.com/office/officeart/2017/3/layout/DropPinTimeline#1"/>
    <dgm:cxn modelId="{24A8F052-3377-4BA4-8C62-CCF5039C85D7}" srcId="{CA6B1BA0-B2FC-48AD-8EDA-F4AAA4AF2782}" destId="{3CB04A44-4013-4CA7-90FD-29AFC3C15E37}" srcOrd="0" destOrd="0" parTransId="{ECEE936A-E3CC-4209-BECC-1CD0C85A2B72}" sibTransId="{D7A8F7A0-47A3-4464-B3B7-E0806DF46627}"/>
    <dgm:cxn modelId="{B05C4C7C-FEB8-4825-98A0-C38D3021918A}" srcId="{096A9AF0-0DAE-4EB3-B448-4501DA034F4A}" destId="{92921081-529B-4D1C-83A4-C416BB4C5224}" srcOrd="0" destOrd="0" parTransId="{5AD2C2F8-A1D7-469B-93D8-B578BEFE51F8}" sibTransId="{ECC13403-1F53-4ED4-AE4F-334EEC7C8710}"/>
    <dgm:cxn modelId="{723B008A-56BF-4093-8820-3B68D71CB5E2}" type="presOf" srcId="{92921081-529B-4D1C-83A4-C416BB4C5224}" destId="{6009CF4E-BD9E-41D0-A01D-28A6DA77EC21}" srcOrd="0" destOrd="0" presId="urn:microsoft.com/office/officeart/2017/3/layout/DropPinTimeline#1"/>
    <dgm:cxn modelId="{76BC88A1-2311-457F-9227-6C95F48DB388}" type="presOf" srcId="{096A9AF0-0DAE-4EB3-B448-4501DA034F4A}" destId="{AD1DC7DE-F7F3-4526-BAC7-85E23A0E57F3}" srcOrd="0" destOrd="0" presId="urn:microsoft.com/office/officeart/2017/3/layout/DropPinTimeline#1"/>
    <dgm:cxn modelId="{DEFBA1B2-14A9-4F74-ACCC-3125FC78D87B}" type="presOf" srcId="{63085546-7C7C-4B3E-ABEB-2669F1A65FB2}" destId="{D46890BD-F1C9-40DF-959C-E04C0C86B9B2}" srcOrd="0" destOrd="0" presId="urn:microsoft.com/office/officeart/2017/3/layout/DropPinTimeline#1"/>
    <dgm:cxn modelId="{F4FF0EBC-FB3A-4FA9-9A05-D271E327157A}" type="presOf" srcId="{212ADAAB-D5CB-4BBC-8DAF-7340FD334994}" destId="{B09B1E02-9E0E-4E38-92E4-E119AD9A2D24}" srcOrd="0" destOrd="0" presId="urn:microsoft.com/office/officeart/2017/3/layout/DropPinTimeline#1"/>
    <dgm:cxn modelId="{CA0753BD-DB60-4D68-8486-5B376B839B26}" srcId="{63085546-7C7C-4B3E-ABEB-2669F1A65FB2}" destId="{096A9AF0-0DAE-4EB3-B448-4501DA034F4A}" srcOrd="1" destOrd="0" parTransId="{8CE6ABD6-768E-42C8-9029-C3B5F278B21C}" sibTransId="{6B0D7DA9-E6ED-4137-9716-F48BF62327A8}"/>
    <dgm:cxn modelId="{079F3AE0-DA05-469C-B973-6239F4513912}" type="presOf" srcId="{CA6B1BA0-B2FC-48AD-8EDA-F4AAA4AF2782}" destId="{6BBE0793-8981-4DC6-868B-0D63F29D0D28}" srcOrd="0" destOrd="0" presId="urn:microsoft.com/office/officeart/2017/3/layout/DropPinTimeline#1"/>
    <dgm:cxn modelId="{CD6B6EE8-3813-4EF1-BFEC-C005A3326D63}" srcId="{63085546-7C7C-4B3E-ABEB-2669F1A65FB2}" destId="{CA6B1BA0-B2FC-48AD-8EDA-F4AAA4AF2782}" srcOrd="2" destOrd="0" parTransId="{D7D3AA07-BCB9-4212-A556-E90870FB1413}" sibTransId="{39FB540D-D808-4040-9A37-0AC474C0212F}"/>
    <dgm:cxn modelId="{3B05A6BC-8451-4A28-816D-E6E800EBDEFF}" type="presParOf" srcId="{D46890BD-F1C9-40DF-959C-E04C0C86B9B2}" destId="{E9665947-1B35-470D-95FD-0C6443AC7532}" srcOrd="0" destOrd="0" presId="urn:microsoft.com/office/officeart/2017/3/layout/DropPinTimeline#1"/>
    <dgm:cxn modelId="{122B9D10-768E-40D3-AABC-A6818B6A50EE}" type="presParOf" srcId="{D46890BD-F1C9-40DF-959C-E04C0C86B9B2}" destId="{12079190-83A7-4F4C-AC67-21665A220CD5}" srcOrd="1" destOrd="0" presId="urn:microsoft.com/office/officeart/2017/3/layout/DropPinTimeline#1"/>
    <dgm:cxn modelId="{5C83C7FC-A06D-4659-A1DA-ABD1ED0CB3FD}" type="presParOf" srcId="{12079190-83A7-4F4C-AC67-21665A220CD5}" destId="{8602749D-872B-4234-9B27-518358CBA0B9}" srcOrd="0" destOrd="0" presId="urn:microsoft.com/office/officeart/2017/3/layout/DropPinTimeline#1"/>
    <dgm:cxn modelId="{3C2CF4A5-57DE-4669-8967-54A4B961F906}" type="presParOf" srcId="{8602749D-872B-4234-9B27-518358CBA0B9}" destId="{B6282DEE-E2EE-4A15-9201-8C7F9C297FF0}" srcOrd="0" destOrd="0" presId="urn:microsoft.com/office/officeart/2017/3/layout/DropPinTimeline#1"/>
    <dgm:cxn modelId="{10B0CE67-9A87-49FE-8D48-5D313694FB86}" type="presParOf" srcId="{8602749D-872B-4234-9B27-518358CBA0B9}" destId="{B6671DBA-B46E-4A58-BBB3-F71CE7E2C779}" srcOrd="1" destOrd="0" presId="urn:microsoft.com/office/officeart/2017/3/layout/DropPinTimeline#1"/>
    <dgm:cxn modelId="{24A14BF5-50F6-4054-8B9A-302A1616ACAA}" type="presParOf" srcId="{B6671DBA-B46E-4A58-BBB3-F71CE7E2C779}" destId="{E6486063-3DB9-40DE-8B02-600F13949F42}" srcOrd="0" destOrd="0" presId="urn:microsoft.com/office/officeart/2017/3/layout/DropPinTimeline#1"/>
    <dgm:cxn modelId="{0069FB45-4A92-4030-8B50-31FCAEE860B8}" type="presParOf" srcId="{B6671DBA-B46E-4A58-BBB3-F71CE7E2C779}" destId="{605D2065-704F-4FFE-A81B-76B237ADD6F4}" srcOrd="1" destOrd="0" presId="urn:microsoft.com/office/officeart/2017/3/layout/DropPinTimeline#1"/>
    <dgm:cxn modelId="{CEA18ADD-B0D9-4880-A80C-FFF28E53A9E3}" type="presParOf" srcId="{8602749D-872B-4234-9B27-518358CBA0B9}" destId="{878D04B2-FFC4-4DFD-A455-4A26D38A254A}" srcOrd="2" destOrd="0" presId="urn:microsoft.com/office/officeart/2017/3/layout/DropPinTimeline#1"/>
    <dgm:cxn modelId="{AEA42B5D-4D26-4A5F-9837-ADFE80763D25}" type="presParOf" srcId="{8602749D-872B-4234-9B27-518358CBA0B9}" destId="{C371BEE9-F8F0-4BD2-82F4-FE20F49DB5C1}" srcOrd="3" destOrd="0" presId="urn:microsoft.com/office/officeart/2017/3/layout/DropPinTimeline#1"/>
    <dgm:cxn modelId="{D9400790-C55E-4C45-AD22-3E15124A155D}" type="presParOf" srcId="{8602749D-872B-4234-9B27-518358CBA0B9}" destId="{F043DB86-980C-4741-813C-8522259A7102}" srcOrd="4" destOrd="0" presId="urn:microsoft.com/office/officeart/2017/3/layout/DropPinTimeline#1"/>
    <dgm:cxn modelId="{9E666829-BB34-43A9-A404-51C73515B632}" type="presParOf" srcId="{8602749D-872B-4234-9B27-518358CBA0B9}" destId="{7047289A-2A6F-4C0A-B16A-DAD5A4B7FA75}" srcOrd="5" destOrd="0" presId="urn:microsoft.com/office/officeart/2017/3/layout/DropPinTimeline#1"/>
    <dgm:cxn modelId="{0515D590-46E8-49C6-883E-35A6D1571779}" type="presParOf" srcId="{12079190-83A7-4F4C-AC67-21665A220CD5}" destId="{738D5C68-82DB-4F6A-9602-4121F0803AFE}" srcOrd="1" destOrd="0" presId="urn:microsoft.com/office/officeart/2017/3/layout/DropPinTimeline#1"/>
    <dgm:cxn modelId="{A648DF9A-A22C-46CE-88B3-9E869EB0D48F}" type="presParOf" srcId="{12079190-83A7-4F4C-AC67-21665A220CD5}" destId="{A6D185F1-081E-492E-BAF1-44E2A254C4CA}" srcOrd="2" destOrd="0" presId="urn:microsoft.com/office/officeart/2017/3/layout/DropPinTimeline#1"/>
    <dgm:cxn modelId="{9E30A391-1A27-40D6-B6CD-D703B60A83FF}" type="presParOf" srcId="{A6D185F1-081E-492E-BAF1-44E2A254C4CA}" destId="{FEADB723-C54A-45C2-BFF7-0AA9C24A9FF8}" srcOrd="0" destOrd="0" presId="urn:microsoft.com/office/officeart/2017/3/layout/DropPinTimeline#1"/>
    <dgm:cxn modelId="{387C1A61-C8FD-443B-A3E8-7EB4215A03E2}" type="presParOf" srcId="{A6D185F1-081E-492E-BAF1-44E2A254C4CA}" destId="{634A8C2B-92AD-4AAB-913E-A098CBDCF45A}" srcOrd="1" destOrd="0" presId="urn:microsoft.com/office/officeart/2017/3/layout/DropPinTimeline#1"/>
    <dgm:cxn modelId="{74C3408E-A5B8-4B00-B506-2DFF16696CDC}" type="presParOf" srcId="{634A8C2B-92AD-4AAB-913E-A098CBDCF45A}" destId="{4D77E786-144E-4119-9344-AE8BA5E66C9D}" srcOrd="0" destOrd="0" presId="urn:microsoft.com/office/officeart/2017/3/layout/DropPinTimeline#1"/>
    <dgm:cxn modelId="{18E1F3EB-5C81-435F-A7CA-A9C691D6A099}" type="presParOf" srcId="{634A8C2B-92AD-4AAB-913E-A098CBDCF45A}" destId="{414955B2-A45D-4224-9E1B-3433D92B701E}" srcOrd="1" destOrd="0" presId="urn:microsoft.com/office/officeart/2017/3/layout/DropPinTimeline#1"/>
    <dgm:cxn modelId="{EBCC5E0F-7EEE-46F8-8E64-F2CFDB5B7F54}" type="presParOf" srcId="{A6D185F1-081E-492E-BAF1-44E2A254C4CA}" destId="{6009CF4E-BD9E-41D0-A01D-28A6DA77EC21}" srcOrd="2" destOrd="0" presId="urn:microsoft.com/office/officeart/2017/3/layout/DropPinTimeline#1"/>
    <dgm:cxn modelId="{6FA1CAB4-9E6E-411F-BE40-CAACAF8AF3B6}" type="presParOf" srcId="{A6D185F1-081E-492E-BAF1-44E2A254C4CA}" destId="{AD1DC7DE-F7F3-4526-BAC7-85E23A0E57F3}" srcOrd="3" destOrd="0" presId="urn:microsoft.com/office/officeart/2017/3/layout/DropPinTimeline#1"/>
    <dgm:cxn modelId="{2A6373F5-A329-4A36-B474-5EF5EE0E2E68}" type="presParOf" srcId="{A6D185F1-081E-492E-BAF1-44E2A254C4CA}" destId="{3F20AF7E-1015-489D-904B-8FEE34F6B6ED}" srcOrd="4" destOrd="0" presId="urn:microsoft.com/office/officeart/2017/3/layout/DropPinTimeline#1"/>
    <dgm:cxn modelId="{E6526FEF-743A-4638-8F99-48237177F551}" type="presParOf" srcId="{A6D185F1-081E-492E-BAF1-44E2A254C4CA}" destId="{F3C4FAB8-69C4-4C48-AA05-8D7590AF505C}" srcOrd="5" destOrd="0" presId="urn:microsoft.com/office/officeart/2017/3/layout/DropPinTimeline#1"/>
    <dgm:cxn modelId="{77B2B675-C039-4E00-9BCC-DB7808ADEED1}" type="presParOf" srcId="{12079190-83A7-4F4C-AC67-21665A220CD5}" destId="{F8D24DC5-3935-4FDB-8255-53843F809F43}" srcOrd="3" destOrd="0" presId="urn:microsoft.com/office/officeart/2017/3/layout/DropPinTimeline#1"/>
    <dgm:cxn modelId="{1AAF6A78-FCE9-402E-B476-BADB8643CB16}" type="presParOf" srcId="{12079190-83A7-4F4C-AC67-21665A220CD5}" destId="{AD3AADD6-C2E5-4C53-83FB-C1633E9013C9}" srcOrd="4" destOrd="0" presId="urn:microsoft.com/office/officeart/2017/3/layout/DropPinTimeline#1"/>
    <dgm:cxn modelId="{E3B1BD9F-013F-4EE1-B9AA-736B963FB114}" type="presParOf" srcId="{AD3AADD6-C2E5-4C53-83FB-C1633E9013C9}" destId="{FFFD67E7-BB68-447E-B719-4F7670D68302}" srcOrd="0" destOrd="0" presId="urn:microsoft.com/office/officeart/2017/3/layout/DropPinTimeline#1"/>
    <dgm:cxn modelId="{BBDD38E6-D2EF-45A8-A7B0-BC86752245CE}" type="presParOf" srcId="{AD3AADD6-C2E5-4C53-83FB-C1633E9013C9}" destId="{2F239094-0435-4639-9ADC-EDAF109F97E6}" srcOrd="1" destOrd="0" presId="urn:microsoft.com/office/officeart/2017/3/layout/DropPinTimeline#1"/>
    <dgm:cxn modelId="{6F6E55A3-F41C-4559-A92F-0F6B1BE3F4B6}" type="presParOf" srcId="{2F239094-0435-4639-9ADC-EDAF109F97E6}" destId="{0E10B4B4-EB05-4242-84EB-CD53C2C96775}" srcOrd="0" destOrd="0" presId="urn:microsoft.com/office/officeart/2017/3/layout/DropPinTimeline#1"/>
    <dgm:cxn modelId="{421613FA-4AA9-4D36-94EF-35C706CE108E}" type="presParOf" srcId="{2F239094-0435-4639-9ADC-EDAF109F97E6}" destId="{A1EC6437-01A3-4783-B18D-DC14B3B2A88F}" srcOrd="1" destOrd="0" presId="urn:microsoft.com/office/officeart/2017/3/layout/DropPinTimeline#1"/>
    <dgm:cxn modelId="{F2C34321-F27D-4A80-80A0-86C800CD23ED}" type="presParOf" srcId="{AD3AADD6-C2E5-4C53-83FB-C1633E9013C9}" destId="{F5A6334A-A270-4FBA-B5CE-C345C994B12B}" srcOrd="2" destOrd="0" presId="urn:microsoft.com/office/officeart/2017/3/layout/DropPinTimeline#1"/>
    <dgm:cxn modelId="{3B57BF6F-5C34-4C1F-9CD2-11EF03731B8A}" type="presParOf" srcId="{AD3AADD6-C2E5-4C53-83FB-C1633E9013C9}" destId="{6BBE0793-8981-4DC6-868B-0D63F29D0D28}" srcOrd="3" destOrd="0" presId="urn:microsoft.com/office/officeart/2017/3/layout/DropPinTimeline#1"/>
    <dgm:cxn modelId="{91C33487-5AA5-4D9A-87F0-6CB011CC1E38}" type="presParOf" srcId="{AD3AADD6-C2E5-4C53-83FB-C1633E9013C9}" destId="{DA4FE193-293C-41E7-93D4-EACA05BBE706}" srcOrd="4" destOrd="0" presId="urn:microsoft.com/office/officeart/2017/3/layout/DropPinTimeline#1"/>
    <dgm:cxn modelId="{3D904468-848F-4268-932B-ED6D55078223}" type="presParOf" srcId="{AD3AADD6-C2E5-4C53-83FB-C1633E9013C9}" destId="{0AFCC3A8-1777-4B0D-A6E6-6BF977FCBE6D}" srcOrd="5" destOrd="0" presId="urn:microsoft.com/office/officeart/2017/3/layout/DropPinTimeline#1"/>
    <dgm:cxn modelId="{BE6D17D5-4BB4-4C3D-99DF-FE7341A28E5A}" type="presParOf" srcId="{12079190-83A7-4F4C-AC67-21665A220CD5}" destId="{676FD197-36C8-485C-A225-71EC6AA55B5F}" srcOrd="5" destOrd="0" presId="urn:microsoft.com/office/officeart/2017/3/layout/DropPinTimeline#1"/>
    <dgm:cxn modelId="{C5F34148-18DC-42ED-A291-3E3C3B7FF0BF}" type="presParOf" srcId="{12079190-83A7-4F4C-AC67-21665A220CD5}" destId="{F6B0B1AB-6508-4DBF-B6C7-57EE9E4AA3AF}" srcOrd="6" destOrd="0" presId="urn:microsoft.com/office/officeart/2017/3/layout/DropPinTimeline#1"/>
    <dgm:cxn modelId="{5F9BC24D-87D3-4091-AA95-E8AB7C33FB99}" type="presParOf" srcId="{F6B0B1AB-6508-4DBF-B6C7-57EE9E4AA3AF}" destId="{98B75E20-2BD2-477B-B1CD-C0B1DF8AF032}" srcOrd="0" destOrd="0" presId="urn:microsoft.com/office/officeart/2017/3/layout/DropPinTimeline#1"/>
    <dgm:cxn modelId="{EFD9E4FB-E068-422E-BCBF-2B5814B4C6A2}" type="presParOf" srcId="{F6B0B1AB-6508-4DBF-B6C7-57EE9E4AA3AF}" destId="{7A538F64-EE0F-4C46-98AA-784D48A936B2}" srcOrd="1" destOrd="0" presId="urn:microsoft.com/office/officeart/2017/3/layout/DropPinTimeline#1"/>
    <dgm:cxn modelId="{D111206F-98B9-4948-A26C-3EEE70D7F8D0}" type="presParOf" srcId="{7A538F64-EE0F-4C46-98AA-784D48A936B2}" destId="{AE33FEF3-B3F2-46A5-A576-14D909B62D5A}" srcOrd="0" destOrd="0" presId="urn:microsoft.com/office/officeart/2017/3/layout/DropPinTimeline#1"/>
    <dgm:cxn modelId="{8BD61B63-5E29-4E0B-B13B-F5167E437119}" type="presParOf" srcId="{7A538F64-EE0F-4C46-98AA-784D48A936B2}" destId="{DA58E66B-7F9C-4A6C-90F8-9E18F72CF029}" srcOrd="1" destOrd="0" presId="urn:microsoft.com/office/officeart/2017/3/layout/DropPinTimeline#1"/>
    <dgm:cxn modelId="{D7825ED6-2D2B-4EA1-AAB0-C59E46173B83}" type="presParOf" srcId="{F6B0B1AB-6508-4DBF-B6C7-57EE9E4AA3AF}" destId="{F4A6C43D-D19A-461E-B34A-17691DE33789}" srcOrd="2" destOrd="0" presId="urn:microsoft.com/office/officeart/2017/3/layout/DropPinTimeline#1"/>
    <dgm:cxn modelId="{3890F9E3-0A70-412E-A16E-525766C66A7E}" type="presParOf" srcId="{F6B0B1AB-6508-4DBF-B6C7-57EE9E4AA3AF}" destId="{B09B1E02-9E0E-4E38-92E4-E119AD9A2D24}" srcOrd="3" destOrd="0" presId="urn:microsoft.com/office/officeart/2017/3/layout/DropPinTimeline#1"/>
    <dgm:cxn modelId="{3C409C62-17BE-4A50-9D14-EF90EDBDB8A8}" type="presParOf" srcId="{F6B0B1AB-6508-4DBF-B6C7-57EE9E4AA3AF}" destId="{625CAB21-8244-425E-B447-258D03B196CF}" srcOrd="4" destOrd="0" presId="urn:microsoft.com/office/officeart/2017/3/layout/DropPinTimeline#1"/>
    <dgm:cxn modelId="{45764577-2771-4840-97B9-DEE3F3C87D0D}" type="presParOf" srcId="{F6B0B1AB-6508-4DBF-B6C7-57EE9E4AA3AF}" destId="{7B424FB7-F57E-4069-A799-B1FAAE5568DB}" srcOrd="5" destOrd="0" presId="urn:microsoft.com/office/officeart/2017/3/layout/DropPinTimeline#1"/>
    <dgm:cxn modelId="{E6F33919-6D76-47ED-9DCA-B169025397BA}" type="presParOf" srcId="{12079190-83A7-4F4C-AC67-21665A220CD5}" destId="{7D0F0001-D180-427E-8F76-366A59FA3621}" srcOrd="7" destOrd="0" presId="urn:microsoft.com/office/officeart/2017/3/layout/DropPinTimeline#1"/>
    <dgm:cxn modelId="{4AF98924-75A1-4D96-840C-C74B024499D8}" type="presParOf" srcId="{12079190-83A7-4F4C-AC67-21665A220CD5}" destId="{9756AD3E-8652-4DF4-8901-60918B081F2D}" srcOrd="8" destOrd="0" presId="urn:microsoft.com/office/officeart/2017/3/layout/DropPinTimeline#1"/>
    <dgm:cxn modelId="{CB79F2E7-5F43-4328-8C60-9A6D62AEC48E}" type="presParOf" srcId="{9756AD3E-8652-4DF4-8901-60918B081F2D}" destId="{2621C36E-8269-4C72-945F-94A65696E532}" srcOrd="0" destOrd="0" presId="urn:microsoft.com/office/officeart/2017/3/layout/DropPinTimeline#1"/>
    <dgm:cxn modelId="{64C8B0B5-E77B-4909-9E54-8F43BD30E2E7}" type="presParOf" srcId="{9756AD3E-8652-4DF4-8901-60918B081F2D}" destId="{D7BC68B9-E227-4462-B655-55611990FF88}" srcOrd="1" destOrd="0" presId="urn:microsoft.com/office/officeart/2017/3/layout/DropPinTimeline#1"/>
    <dgm:cxn modelId="{D040087A-CDBA-4845-983E-D7011E0AA2FB}" type="presParOf" srcId="{D7BC68B9-E227-4462-B655-55611990FF88}" destId="{E39082FD-2113-4A43-A530-03B1CCB5AE63}" srcOrd="0" destOrd="0" presId="urn:microsoft.com/office/officeart/2017/3/layout/DropPinTimeline#1"/>
    <dgm:cxn modelId="{99A5EE69-9FA4-466E-ACC3-68677262A0BC}" type="presParOf" srcId="{D7BC68B9-E227-4462-B655-55611990FF88}" destId="{5D754984-9586-4DD4-9DD5-C3D4947381D2}" srcOrd="1" destOrd="0" presId="urn:microsoft.com/office/officeart/2017/3/layout/DropPinTimeline#1"/>
    <dgm:cxn modelId="{FCA3FF01-5333-4814-8BAB-41CA4B46EDB8}" type="presParOf" srcId="{9756AD3E-8652-4DF4-8901-60918B081F2D}" destId="{121EF8D8-415B-4268-9F36-5D81226F2AE2}" srcOrd="2" destOrd="0" presId="urn:microsoft.com/office/officeart/2017/3/layout/DropPinTimeline#1"/>
    <dgm:cxn modelId="{CEDDE1FD-B611-436B-BEFE-BACA341A3F7C}" type="presParOf" srcId="{9756AD3E-8652-4DF4-8901-60918B081F2D}" destId="{ECA79FAB-B1D0-4BD2-BB12-E8A04CCDF112}" srcOrd="3" destOrd="0" presId="urn:microsoft.com/office/officeart/2017/3/layout/DropPinTimeline#1"/>
    <dgm:cxn modelId="{BFA03032-98DB-4F2D-8AA9-A2A7DDF92E1F}" type="presParOf" srcId="{9756AD3E-8652-4DF4-8901-60918B081F2D}" destId="{1CEE9DB1-477B-4E8F-A7C0-B01108361454}" srcOrd="4" destOrd="0" presId="urn:microsoft.com/office/officeart/2017/3/layout/DropPinTimeline#1"/>
    <dgm:cxn modelId="{56BFFA84-FB2E-49C1-B45E-0A7857B17EEB}" type="presParOf" srcId="{9756AD3E-8652-4DF4-8901-60918B081F2D}" destId="{5729DDB3-A577-4FB1-BF40-6E52598ADC65}" srcOrd="5" destOrd="0" presId="urn:microsoft.com/office/officeart/2017/3/layout/DropPinTimeline#1"/>
    <dgm:cxn modelId="{EBCCC403-D8E3-4C15-8DFA-47184C2B92A2}" type="presParOf" srcId="{12079190-83A7-4F4C-AC67-21665A220CD5}" destId="{35E5FED6-BC5E-4FEC-B884-8684EFE70432}" srcOrd="9" destOrd="0" presId="urn:microsoft.com/office/officeart/2017/3/layout/DropPinTimeline#1"/>
    <dgm:cxn modelId="{E6ACF89D-3471-4AF0-939A-97D0681036E4}" type="presParOf" srcId="{12079190-83A7-4F4C-AC67-21665A220CD5}" destId="{E3489179-EEB3-416C-B7B4-401F10738F64}" srcOrd="10" destOrd="0" presId="urn:microsoft.com/office/officeart/2017/3/layout/DropPinTimeline#1"/>
    <dgm:cxn modelId="{D4EDA903-0030-4BAB-AD65-87DB1CFD0EEB}" type="presParOf" srcId="{E3489179-EEB3-416C-B7B4-401F10738F64}" destId="{33908495-5BC4-45E6-9F9D-4C86432B2FF5}" srcOrd="0" destOrd="0" presId="urn:microsoft.com/office/officeart/2017/3/layout/DropPinTimeline#1"/>
    <dgm:cxn modelId="{9000576A-FC2E-4996-A497-C9FA01829DE0}" type="presParOf" srcId="{E3489179-EEB3-416C-B7B4-401F10738F64}" destId="{716F2F47-308A-4B37-8D00-02260A3C20E2}" srcOrd="1" destOrd="0" presId="urn:microsoft.com/office/officeart/2017/3/layout/DropPinTimeline#1"/>
    <dgm:cxn modelId="{2F17FD8D-EEF3-4DDF-B48E-0106BB52AC2D}" type="presParOf" srcId="{716F2F47-308A-4B37-8D00-02260A3C20E2}" destId="{DC669A1B-B9F2-4D86-883B-80E1F20E4FF4}" srcOrd="0" destOrd="0" presId="urn:microsoft.com/office/officeart/2017/3/layout/DropPinTimeline#1"/>
    <dgm:cxn modelId="{E79DF667-98B5-4198-B19A-4C062C5210E8}" type="presParOf" srcId="{716F2F47-308A-4B37-8D00-02260A3C20E2}" destId="{EE60D755-7600-4E31-B1E9-AE7593A87106}" srcOrd="1" destOrd="0" presId="urn:microsoft.com/office/officeart/2017/3/layout/DropPinTimeline#1"/>
    <dgm:cxn modelId="{A07D864A-13DB-4EC9-B639-ED7EF57963B2}" type="presParOf" srcId="{E3489179-EEB3-416C-B7B4-401F10738F64}" destId="{C95CBCD4-FF98-4C82-A889-797E7E71BB83}" srcOrd="2" destOrd="0" presId="urn:microsoft.com/office/officeart/2017/3/layout/DropPinTimeline#1"/>
    <dgm:cxn modelId="{28FC757E-85AF-467F-B424-9DFBEC79F2AC}" type="presParOf" srcId="{E3489179-EEB3-416C-B7B4-401F10738F64}" destId="{D1F44410-BADF-4389-9FFE-4BC6C01B47CA}" srcOrd="3" destOrd="0" presId="urn:microsoft.com/office/officeart/2017/3/layout/DropPinTimeline#1"/>
    <dgm:cxn modelId="{CD87FB1B-ED0E-4634-A8B6-B9FD58173E58}" type="presParOf" srcId="{E3489179-EEB3-416C-B7B4-401F10738F64}" destId="{2F09D4AB-A032-41DE-8602-F1833E83627A}" srcOrd="4" destOrd="0" presId="urn:microsoft.com/office/officeart/2017/3/layout/DropPinTimeline#1"/>
    <dgm:cxn modelId="{A957DA0E-813C-4594-96A7-FC5235D598B5}" type="presParOf" srcId="{E3489179-EEB3-416C-B7B4-401F10738F64}" destId="{A5D39EDD-4FF4-4E78-813B-993645D1AAC9}" srcOrd="5" destOrd="0" presId="urn:microsoft.com/office/officeart/2017/3/layout/DropPinTimeline#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8F13CB-642D-42E8-B868-F57304D2819E}"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BF3FEFDB-BD6B-4597-9831-1A7EEDD276A7}">
      <dgm:prSet phldrT="[Text]" custT="1"/>
      <dgm:spPr/>
      <dgm:t>
        <a:bodyPr/>
        <a:lstStyle/>
        <a:p>
          <a:r>
            <a:rPr lang="en-US" sz="1600" b="1" dirty="0"/>
            <a:t>Feeling related impact</a:t>
          </a:r>
        </a:p>
      </dgm:t>
    </dgm:pt>
    <dgm:pt modelId="{16774B95-5F50-4EC1-9B08-8CA1FED57A80}" type="parTrans" cxnId="{54AAEC4F-E47D-4A8A-8F0B-99A1AB154544}">
      <dgm:prSet/>
      <dgm:spPr/>
      <dgm:t>
        <a:bodyPr/>
        <a:lstStyle/>
        <a:p>
          <a:endParaRPr lang="en-US" sz="1600"/>
        </a:p>
      </dgm:t>
    </dgm:pt>
    <dgm:pt modelId="{413E97E3-0D7A-4BC6-9E29-049E4EC66788}" type="sibTrans" cxnId="{54AAEC4F-E47D-4A8A-8F0B-99A1AB154544}">
      <dgm:prSet/>
      <dgm:spPr/>
      <dgm:t>
        <a:bodyPr/>
        <a:lstStyle/>
        <a:p>
          <a:endParaRPr lang="en-US" sz="1600"/>
        </a:p>
      </dgm:t>
    </dgm:pt>
    <dgm:pt modelId="{9E5A6A90-A34E-492F-AD1E-7DFA56082750}">
      <dgm:prSet phldrT="[Text]" custT="1"/>
      <dgm:spPr/>
      <dgm:t>
        <a:bodyPr/>
        <a:lstStyle/>
        <a:p>
          <a:r>
            <a:rPr lang="en-US" sz="1600" dirty="0"/>
            <a:t>Sad</a:t>
          </a:r>
        </a:p>
      </dgm:t>
    </dgm:pt>
    <dgm:pt modelId="{24105952-33C9-4DF6-B582-3E05B3560820}" type="parTrans" cxnId="{6BFE6A17-A491-47C1-8F20-FB1DAC71DB42}">
      <dgm:prSet/>
      <dgm:spPr/>
      <dgm:t>
        <a:bodyPr/>
        <a:lstStyle/>
        <a:p>
          <a:endParaRPr lang="en-US" sz="1600"/>
        </a:p>
      </dgm:t>
    </dgm:pt>
    <dgm:pt modelId="{123F3065-7773-44F3-917D-32E8509102C3}" type="sibTrans" cxnId="{6BFE6A17-A491-47C1-8F20-FB1DAC71DB42}">
      <dgm:prSet/>
      <dgm:spPr/>
      <dgm:t>
        <a:bodyPr/>
        <a:lstStyle/>
        <a:p>
          <a:endParaRPr lang="en-US" sz="1600"/>
        </a:p>
      </dgm:t>
    </dgm:pt>
    <dgm:pt modelId="{4962B1A6-EBCD-481C-BF3F-491534B00383}">
      <dgm:prSet phldrT="[Text]" custT="1"/>
      <dgm:spPr/>
      <dgm:t>
        <a:bodyPr/>
        <a:lstStyle/>
        <a:p>
          <a:r>
            <a:rPr lang="en-US" sz="1600" b="1" dirty="0"/>
            <a:t>Relations with others </a:t>
          </a:r>
        </a:p>
      </dgm:t>
    </dgm:pt>
    <dgm:pt modelId="{A8F3ED98-CAF4-4D57-B1AB-C36A9F4BAF9D}" type="parTrans" cxnId="{3C0691C2-321E-460C-9606-77A992479C89}">
      <dgm:prSet/>
      <dgm:spPr/>
      <dgm:t>
        <a:bodyPr/>
        <a:lstStyle/>
        <a:p>
          <a:endParaRPr lang="en-US" sz="1600"/>
        </a:p>
      </dgm:t>
    </dgm:pt>
    <dgm:pt modelId="{34BD0437-6317-492F-8271-5D306266788E}" type="sibTrans" cxnId="{3C0691C2-321E-460C-9606-77A992479C89}">
      <dgm:prSet/>
      <dgm:spPr/>
      <dgm:t>
        <a:bodyPr/>
        <a:lstStyle/>
        <a:p>
          <a:endParaRPr lang="en-US" sz="1600"/>
        </a:p>
      </dgm:t>
    </dgm:pt>
    <dgm:pt modelId="{DA6FBCD5-276A-4A93-9138-92A0BCC4F434}">
      <dgm:prSet phldrT="[Text]" custT="1"/>
      <dgm:spPr/>
      <dgm:t>
        <a:bodyPr/>
        <a:lstStyle/>
        <a:p>
          <a:r>
            <a:rPr lang="en-US" sz="1600" dirty="0"/>
            <a:t>Domestic Violence</a:t>
          </a:r>
        </a:p>
      </dgm:t>
    </dgm:pt>
    <dgm:pt modelId="{42F8FF31-00D1-405F-8C36-718DAF5F5CC3}" type="parTrans" cxnId="{A61F1955-FCBB-47A3-9A36-6608D198C51D}">
      <dgm:prSet/>
      <dgm:spPr/>
      <dgm:t>
        <a:bodyPr/>
        <a:lstStyle/>
        <a:p>
          <a:endParaRPr lang="en-US" sz="1600"/>
        </a:p>
      </dgm:t>
    </dgm:pt>
    <dgm:pt modelId="{FB6D5C47-3BC7-4F2E-8299-B3E0FB3F37CE}" type="sibTrans" cxnId="{A61F1955-FCBB-47A3-9A36-6608D198C51D}">
      <dgm:prSet/>
      <dgm:spPr/>
      <dgm:t>
        <a:bodyPr/>
        <a:lstStyle/>
        <a:p>
          <a:endParaRPr lang="en-US" sz="1600"/>
        </a:p>
      </dgm:t>
    </dgm:pt>
    <dgm:pt modelId="{1B834620-D4F9-43AC-B1DB-4E3E988DFD38}">
      <dgm:prSet phldrT="[Text]" custT="1"/>
      <dgm:spPr/>
      <dgm:t>
        <a:bodyPr/>
        <a:lstStyle/>
        <a:p>
          <a:r>
            <a:rPr lang="en-US" sz="1600" dirty="0"/>
            <a:t>Angry </a:t>
          </a:r>
        </a:p>
      </dgm:t>
    </dgm:pt>
    <dgm:pt modelId="{EBBF90E8-8361-45E4-9B3D-FCDA3F92FB39}" type="parTrans" cxnId="{3B76E1D8-48E7-456B-B7D3-A02109868C60}">
      <dgm:prSet/>
      <dgm:spPr/>
      <dgm:t>
        <a:bodyPr/>
        <a:lstStyle/>
        <a:p>
          <a:endParaRPr lang="en-US" sz="1600"/>
        </a:p>
      </dgm:t>
    </dgm:pt>
    <dgm:pt modelId="{699B9961-574B-4DB6-99F5-675FF3DFADAA}" type="sibTrans" cxnId="{3B76E1D8-48E7-456B-B7D3-A02109868C60}">
      <dgm:prSet/>
      <dgm:spPr/>
      <dgm:t>
        <a:bodyPr/>
        <a:lstStyle/>
        <a:p>
          <a:endParaRPr lang="en-US" sz="1600"/>
        </a:p>
      </dgm:t>
    </dgm:pt>
    <dgm:pt modelId="{42BEF556-5076-4FEB-AD8B-071392EB2BBC}">
      <dgm:prSet phldrT="[Text]" custT="1"/>
      <dgm:spPr/>
      <dgm:t>
        <a:bodyPr/>
        <a:lstStyle/>
        <a:p>
          <a:r>
            <a:rPr lang="en-US" sz="1600" dirty="0"/>
            <a:t>Worry and fear </a:t>
          </a:r>
        </a:p>
      </dgm:t>
    </dgm:pt>
    <dgm:pt modelId="{545952D9-9243-4B8D-89EC-270ADB4E2D93}" type="parTrans" cxnId="{834E72D6-AEEB-4D3C-B1DE-3275EE8012E0}">
      <dgm:prSet/>
      <dgm:spPr/>
      <dgm:t>
        <a:bodyPr/>
        <a:lstStyle/>
        <a:p>
          <a:endParaRPr lang="en-US" sz="1600"/>
        </a:p>
      </dgm:t>
    </dgm:pt>
    <dgm:pt modelId="{B5A70E98-856F-4960-A1C7-9572F3FFCEB9}" type="sibTrans" cxnId="{834E72D6-AEEB-4D3C-B1DE-3275EE8012E0}">
      <dgm:prSet/>
      <dgm:spPr/>
      <dgm:t>
        <a:bodyPr/>
        <a:lstStyle/>
        <a:p>
          <a:endParaRPr lang="en-US" sz="1600"/>
        </a:p>
      </dgm:t>
    </dgm:pt>
    <dgm:pt modelId="{1D9E97B1-5101-4727-9215-8926B7E19A0A}">
      <dgm:prSet phldrT="[Text]" custT="1"/>
      <dgm:spPr/>
      <dgm:t>
        <a:bodyPr/>
        <a:lstStyle/>
        <a:p>
          <a:r>
            <a:rPr lang="en-US" sz="1600" dirty="0"/>
            <a:t>Helplessness </a:t>
          </a:r>
        </a:p>
      </dgm:t>
    </dgm:pt>
    <dgm:pt modelId="{C2C7F4DA-B43E-43AB-938D-EEA73976F91B}" type="parTrans" cxnId="{6B292E4B-6109-4C17-96B2-3349C77077AD}">
      <dgm:prSet/>
      <dgm:spPr/>
      <dgm:t>
        <a:bodyPr/>
        <a:lstStyle/>
        <a:p>
          <a:endParaRPr lang="en-US" sz="1600"/>
        </a:p>
      </dgm:t>
    </dgm:pt>
    <dgm:pt modelId="{526FD3A3-9F22-48AF-B828-1641AFAE7283}" type="sibTrans" cxnId="{6B292E4B-6109-4C17-96B2-3349C77077AD}">
      <dgm:prSet/>
      <dgm:spPr/>
      <dgm:t>
        <a:bodyPr/>
        <a:lstStyle/>
        <a:p>
          <a:endParaRPr lang="en-US" sz="1600"/>
        </a:p>
      </dgm:t>
    </dgm:pt>
    <dgm:pt modelId="{8FB10AE9-0A17-4EB6-98F5-E9D250D458C0}">
      <dgm:prSet phldrT="[Text]" custT="1"/>
      <dgm:spPr/>
      <dgm:t>
        <a:bodyPr/>
        <a:lstStyle/>
        <a:p>
          <a:r>
            <a:rPr lang="en-US" sz="1600" dirty="0"/>
            <a:t>Child abuse</a:t>
          </a:r>
        </a:p>
      </dgm:t>
    </dgm:pt>
    <dgm:pt modelId="{894A1E66-6E73-45CF-840E-314CF72EBB10}" type="parTrans" cxnId="{27710F54-9CA7-4555-81D6-7193EA5617D2}">
      <dgm:prSet/>
      <dgm:spPr/>
      <dgm:t>
        <a:bodyPr/>
        <a:lstStyle/>
        <a:p>
          <a:endParaRPr lang="en-US" sz="1600"/>
        </a:p>
      </dgm:t>
    </dgm:pt>
    <dgm:pt modelId="{84DE69F8-2958-4B85-838D-50824BD15454}" type="sibTrans" cxnId="{27710F54-9CA7-4555-81D6-7193EA5617D2}">
      <dgm:prSet/>
      <dgm:spPr/>
      <dgm:t>
        <a:bodyPr/>
        <a:lstStyle/>
        <a:p>
          <a:endParaRPr lang="en-US" sz="1600"/>
        </a:p>
      </dgm:t>
    </dgm:pt>
    <dgm:pt modelId="{012BABBA-7C15-4D41-AC4D-AA722AC66E64}">
      <dgm:prSet phldrT="[Text]" custT="1"/>
      <dgm:spPr/>
      <dgm:t>
        <a:bodyPr/>
        <a:lstStyle/>
        <a:p>
          <a:r>
            <a:rPr lang="en-US" sz="1600" dirty="0"/>
            <a:t>Family separation</a:t>
          </a:r>
        </a:p>
      </dgm:t>
    </dgm:pt>
    <dgm:pt modelId="{7D855FAD-8B07-4E65-8255-8FDDFDA0C6E7}" type="parTrans" cxnId="{4236025D-5EB2-494C-B305-C6890F657498}">
      <dgm:prSet/>
      <dgm:spPr/>
      <dgm:t>
        <a:bodyPr/>
        <a:lstStyle/>
        <a:p>
          <a:endParaRPr lang="en-US" sz="1600"/>
        </a:p>
      </dgm:t>
    </dgm:pt>
    <dgm:pt modelId="{5E6DEEC0-0D37-4DC0-94C1-1522D253D194}" type="sibTrans" cxnId="{4236025D-5EB2-494C-B305-C6890F657498}">
      <dgm:prSet/>
      <dgm:spPr/>
      <dgm:t>
        <a:bodyPr/>
        <a:lstStyle/>
        <a:p>
          <a:endParaRPr lang="en-US" sz="1600"/>
        </a:p>
      </dgm:t>
    </dgm:pt>
    <dgm:pt modelId="{595FAB0F-2282-4697-AE31-CB40DF78DC4D}">
      <dgm:prSet custT="1"/>
      <dgm:spPr/>
      <dgm:t>
        <a:bodyPr/>
        <a:lstStyle/>
        <a:p>
          <a:r>
            <a:rPr lang="en-US" sz="1600" b="1" dirty="0"/>
            <a:t>Behavior related impact</a:t>
          </a:r>
        </a:p>
      </dgm:t>
    </dgm:pt>
    <dgm:pt modelId="{788572F2-0BD4-4C93-8EC1-A48266EF304E}" type="parTrans" cxnId="{14944F57-3763-45C8-BE75-44E34391A625}">
      <dgm:prSet/>
      <dgm:spPr/>
      <dgm:t>
        <a:bodyPr/>
        <a:lstStyle/>
        <a:p>
          <a:endParaRPr lang="en-US" sz="1600"/>
        </a:p>
      </dgm:t>
    </dgm:pt>
    <dgm:pt modelId="{6BF3EFD0-7FA0-4679-9BAF-36EA544A349B}" type="sibTrans" cxnId="{14944F57-3763-45C8-BE75-44E34391A625}">
      <dgm:prSet/>
      <dgm:spPr/>
      <dgm:t>
        <a:bodyPr/>
        <a:lstStyle/>
        <a:p>
          <a:endParaRPr lang="en-US" sz="1600"/>
        </a:p>
      </dgm:t>
    </dgm:pt>
    <dgm:pt modelId="{437F5BA2-A870-4D92-AEFA-5E37FF1F24CA}">
      <dgm:prSet custT="1"/>
      <dgm:spPr/>
      <dgm:t>
        <a:bodyPr/>
        <a:lstStyle/>
        <a:p>
          <a:r>
            <a:rPr lang="en-US" sz="1600" dirty="0"/>
            <a:t>Isolation</a:t>
          </a:r>
        </a:p>
      </dgm:t>
    </dgm:pt>
    <dgm:pt modelId="{006F6136-038C-4D14-80C7-5C280D8CD7F2}" type="parTrans" cxnId="{016395C9-7264-46CB-8C97-02DD035F32FC}">
      <dgm:prSet/>
      <dgm:spPr/>
      <dgm:t>
        <a:bodyPr/>
        <a:lstStyle/>
        <a:p>
          <a:endParaRPr lang="en-US" sz="1600"/>
        </a:p>
      </dgm:t>
    </dgm:pt>
    <dgm:pt modelId="{B1BDF097-43D4-4274-B393-2EA4C14E0362}" type="sibTrans" cxnId="{016395C9-7264-46CB-8C97-02DD035F32FC}">
      <dgm:prSet/>
      <dgm:spPr/>
      <dgm:t>
        <a:bodyPr/>
        <a:lstStyle/>
        <a:p>
          <a:endParaRPr lang="en-US" sz="1600"/>
        </a:p>
      </dgm:t>
    </dgm:pt>
    <dgm:pt modelId="{B27CC4F2-31E1-4029-9388-827B4B4754D6}">
      <dgm:prSet custT="1"/>
      <dgm:spPr/>
      <dgm:t>
        <a:bodyPr/>
        <a:lstStyle/>
        <a:p>
          <a:r>
            <a:rPr lang="en-US" sz="1600" dirty="0"/>
            <a:t>Sleeping disorders</a:t>
          </a:r>
        </a:p>
      </dgm:t>
    </dgm:pt>
    <dgm:pt modelId="{B807B41A-DA2E-4215-AC42-D56011D93066}" type="parTrans" cxnId="{109177EB-221F-4B40-A06E-61EE5DBDB002}">
      <dgm:prSet/>
      <dgm:spPr/>
      <dgm:t>
        <a:bodyPr/>
        <a:lstStyle/>
        <a:p>
          <a:endParaRPr lang="en-US" sz="1600"/>
        </a:p>
      </dgm:t>
    </dgm:pt>
    <dgm:pt modelId="{25A4C64D-FA1D-4938-A2B5-FC30CF4666DC}" type="sibTrans" cxnId="{109177EB-221F-4B40-A06E-61EE5DBDB002}">
      <dgm:prSet/>
      <dgm:spPr/>
      <dgm:t>
        <a:bodyPr/>
        <a:lstStyle/>
        <a:p>
          <a:endParaRPr lang="en-US" sz="1600"/>
        </a:p>
      </dgm:t>
    </dgm:pt>
    <dgm:pt modelId="{62F95BAF-12A1-4BE1-9A9E-8F18D21323FC}">
      <dgm:prSet custT="1"/>
      <dgm:spPr/>
      <dgm:t>
        <a:bodyPr/>
        <a:lstStyle/>
        <a:p>
          <a:r>
            <a:rPr lang="en-US" sz="1600" dirty="0"/>
            <a:t>Substance abuse </a:t>
          </a:r>
        </a:p>
      </dgm:t>
    </dgm:pt>
    <dgm:pt modelId="{0598A242-75C2-4441-985E-F7CFA563154F}" type="parTrans" cxnId="{9E488CEE-468E-4B55-B2D4-F31B695991B4}">
      <dgm:prSet/>
      <dgm:spPr/>
      <dgm:t>
        <a:bodyPr/>
        <a:lstStyle/>
        <a:p>
          <a:endParaRPr lang="en-US" sz="1600"/>
        </a:p>
      </dgm:t>
    </dgm:pt>
    <dgm:pt modelId="{E9CF9960-C460-430F-B780-7E0D80C0D5C4}" type="sibTrans" cxnId="{9E488CEE-468E-4B55-B2D4-F31B695991B4}">
      <dgm:prSet/>
      <dgm:spPr/>
      <dgm:t>
        <a:bodyPr/>
        <a:lstStyle/>
        <a:p>
          <a:endParaRPr lang="en-US" sz="1600"/>
        </a:p>
      </dgm:t>
    </dgm:pt>
    <dgm:pt modelId="{E191116F-7F10-43E9-988E-B04F5FB121FE}">
      <dgm:prSet phldrT="[Text]" custT="1"/>
      <dgm:spPr/>
      <dgm:t>
        <a:bodyPr/>
        <a:lstStyle/>
        <a:p>
          <a:r>
            <a:rPr lang="en-US" sz="1600" dirty="0"/>
            <a:t>Uncertain about the future</a:t>
          </a:r>
        </a:p>
      </dgm:t>
    </dgm:pt>
    <dgm:pt modelId="{6C835407-432E-4B95-9AE8-071DD61D1566}" type="parTrans" cxnId="{2A6B114E-B659-4BFA-9B78-E887BDA36A8D}">
      <dgm:prSet/>
      <dgm:spPr/>
      <dgm:t>
        <a:bodyPr/>
        <a:lstStyle/>
        <a:p>
          <a:endParaRPr lang="en-US" sz="1600"/>
        </a:p>
      </dgm:t>
    </dgm:pt>
    <dgm:pt modelId="{16BA5AAC-BF33-463E-8751-498D06C1845B}" type="sibTrans" cxnId="{2A6B114E-B659-4BFA-9B78-E887BDA36A8D}">
      <dgm:prSet/>
      <dgm:spPr/>
      <dgm:t>
        <a:bodyPr/>
        <a:lstStyle/>
        <a:p>
          <a:endParaRPr lang="en-US" sz="1600"/>
        </a:p>
      </dgm:t>
    </dgm:pt>
    <dgm:pt modelId="{9D14D3DD-E73A-40F5-A91E-DD7F62E56690}">
      <dgm:prSet phldrT="[Text]" custT="1"/>
      <dgm:spPr/>
      <dgm:t>
        <a:bodyPr/>
        <a:lstStyle/>
        <a:p>
          <a:r>
            <a:rPr lang="en-US" sz="1600" dirty="0"/>
            <a:t>Psychological distress</a:t>
          </a:r>
        </a:p>
      </dgm:t>
    </dgm:pt>
    <dgm:pt modelId="{F5BFF2BA-3A47-499C-B5C9-2A9DFF591710}" type="parTrans" cxnId="{73FC95A5-E20F-4BC3-9527-EC053B6C10C2}">
      <dgm:prSet/>
      <dgm:spPr/>
      <dgm:t>
        <a:bodyPr/>
        <a:lstStyle/>
        <a:p>
          <a:endParaRPr lang="en-US" sz="1600"/>
        </a:p>
      </dgm:t>
    </dgm:pt>
    <dgm:pt modelId="{D94B5B6B-8069-445C-9E8B-8BD35096F2E2}" type="sibTrans" cxnId="{73FC95A5-E20F-4BC3-9527-EC053B6C10C2}">
      <dgm:prSet/>
      <dgm:spPr/>
      <dgm:t>
        <a:bodyPr/>
        <a:lstStyle/>
        <a:p>
          <a:endParaRPr lang="en-US" sz="1600"/>
        </a:p>
      </dgm:t>
    </dgm:pt>
    <dgm:pt modelId="{7AB18FCE-9B95-4AF9-AC92-64615D200281}">
      <dgm:prSet custT="1"/>
      <dgm:spPr/>
      <dgm:t>
        <a:bodyPr/>
        <a:lstStyle/>
        <a:p>
          <a:r>
            <a:rPr lang="en-US" sz="1600" dirty="0"/>
            <a:t>Eating disorders</a:t>
          </a:r>
        </a:p>
      </dgm:t>
    </dgm:pt>
    <dgm:pt modelId="{F2A5BECF-8D42-4F22-A42F-981511C0A3FC}" type="parTrans" cxnId="{B4E80FA0-2B75-4142-A316-DBD12C1FC7A0}">
      <dgm:prSet/>
      <dgm:spPr/>
    </dgm:pt>
    <dgm:pt modelId="{65263ACA-05F0-4EDE-B63E-7CE8AB1C04CA}" type="sibTrans" cxnId="{B4E80FA0-2B75-4142-A316-DBD12C1FC7A0}">
      <dgm:prSet/>
      <dgm:spPr/>
    </dgm:pt>
    <dgm:pt modelId="{CB821097-674C-4585-91AB-B4A785202419}" type="pres">
      <dgm:prSet presAssocID="{598F13CB-642D-42E8-B868-F57304D2819E}" presName="linear" presStyleCnt="0">
        <dgm:presLayoutVars>
          <dgm:dir/>
          <dgm:animLvl val="lvl"/>
          <dgm:resizeHandles val="exact"/>
        </dgm:presLayoutVars>
      </dgm:prSet>
      <dgm:spPr/>
    </dgm:pt>
    <dgm:pt modelId="{51190907-C7D1-477F-A598-509F070DD56A}" type="pres">
      <dgm:prSet presAssocID="{BF3FEFDB-BD6B-4597-9831-1A7EEDD276A7}" presName="parentLin" presStyleCnt="0"/>
      <dgm:spPr/>
    </dgm:pt>
    <dgm:pt modelId="{35F399FE-E0F6-4606-95EA-6D51795A54FC}" type="pres">
      <dgm:prSet presAssocID="{BF3FEFDB-BD6B-4597-9831-1A7EEDD276A7}" presName="parentLeftMargin" presStyleLbl="node1" presStyleIdx="0" presStyleCnt="3"/>
      <dgm:spPr/>
    </dgm:pt>
    <dgm:pt modelId="{7FD02A6B-4086-4B88-9FB8-FFC879AE0A90}" type="pres">
      <dgm:prSet presAssocID="{BF3FEFDB-BD6B-4597-9831-1A7EEDD276A7}" presName="parentText" presStyleLbl="node1" presStyleIdx="0" presStyleCnt="3">
        <dgm:presLayoutVars>
          <dgm:chMax val="0"/>
          <dgm:bulletEnabled val="1"/>
        </dgm:presLayoutVars>
      </dgm:prSet>
      <dgm:spPr/>
    </dgm:pt>
    <dgm:pt modelId="{E9D583C6-B5CF-4674-A8D4-FFD107E857DA}" type="pres">
      <dgm:prSet presAssocID="{BF3FEFDB-BD6B-4597-9831-1A7EEDD276A7}" presName="negativeSpace" presStyleCnt="0"/>
      <dgm:spPr/>
    </dgm:pt>
    <dgm:pt modelId="{3D4380B2-140C-4B82-BF91-768039663BFC}" type="pres">
      <dgm:prSet presAssocID="{BF3FEFDB-BD6B-4597-9831-1A7EEDD276A7}" presName="childText" presStyleLbl="conFgAcc1" presStyleIdx="0" presStyleCnt="3" custLinFactNeighborY="42334">
        <dgm:presLayoutVars>
          <dgm:bulletEnabled val="1"/>
        </dgm:presLayoutVars>
      </dgm:prSet>
      <dgm:spPr/>
    </dgm:pt>
    <dgm:pt modelId="{8381ADB0-DEF1-4C5F-ABDF-D18DF2A099B6}" type="pres">
      <dgm:prSet presAssocID="{413E97E3-0D7A-4BC6-9E29-049E4EC66788}" presName="spaceBetweenRectangles" presStyleCnt="0"/>
      <dgm:spPr/>
    </dgm:pt>
    <dgm:pt modelId="{8A0FF45C-E143-4C94-B4B6-E5084451BD94}" type="pres">
      <dgm:prSet presAssocID="{4962B1A6-EBCD-481C-BF3F-491534B00383}" presName="parentLin" presStyleCnt="0"/>
      <dgm:spPr/>
    </dgm:pt>
    <dgm:pt modelId="{42C3CD8A-17B3-409D-8E58-EF17A820644D}" type="pres">
      <dgm:prSet presAssocID="{4962B1A6-EBCD-481C-BF3F-491534B00383}" presName="parentLeftMargin" presStyleLbl="node1" presStyleIdx="0" presStyleCnt="3"/>
      <dgm:spPr/>
    </dgm:pt>
    <dgm:pt modelId="{7FE36671-4102-4C06-BD4E-0A729BF26FFD}" type="pres">
      <dgm:prSet presAssocID="{4962B1A6-EBCD-481C-BF3F-491534B00383}" presName="parentText" presStyleLbl="node1" presStyleIdx="1" presStyleCnt="3">
        <dgm:presLayoutVars>
          <dgm:chMax val="0"/>
          <dgm:bulletEnabled val="1"/>
        </dgm:presLayoutVars>
      </dgm:prSet>
      <dgm:spPr/>
    </dgm:pt>
    <dgm:pt modelId="{684A67BB-C7C5-4550-B228-38A00AE0F995}" type="pres">
      <dgm:prSet presAssocID="{4962B1A6-EBCD-481C-BF3F-491534B00383}" presName="negativeSpace" presStyleCnt="0"/>
      <dgm:spPr/>
    </dgm:pt>
    <dgm:pt modelId="{12EB7158-9CBE-4A3B-A908-E89F0F1A64AE}" type="pres">
      <dgm:prSet presAssocID="{4962B1A6-EBCD-481C-BF3F-491534B00383}" presName="childText" presStyleLbl="conFgAcc1" presStyleIdx="1" presStyleCnt="3">
        <dgm:presLayoutVars>
          <dgm:bulletEnabled val="1"/>
        </dgm:presLayoutVars>
      </dgm:prSet>
      <dgm:spPr/>
    </dgm:pt>
    <dgm:pt modelId="{7E3B30E3-AEAB-4AE8-AD4A-88064E878B0D}" type="pres">
      <dgm:prSet presAssocID="{34BD0437-6317-492F-8271-5D306266788E}" presName="spaceBetweenRectangles" presStyleCnt="0"/>
      <dgm:spPr/>
    </dgm:pt>
    <dgm:pt modelId="{8AF434D2-6CB2-4A9A-B293-31CA3B83ED26}" type="pres">
      <dgm:prSet presAssocID="{595FAB0F-2282-4697-AE31-CB40DF78DC4D}" presName="parentLin" presStyleCnt="0"/>
      <dgm:spPr/>
    </dgm:pt>
    <dgm:pt modelId="{F1189E15-476A-4A71-9224-37BDC5084CFE}" type="pres">
      <dgm:prSet presAssocID="{595FAB0F-2282-4697-AE31-CB40DF78DC4D}" presName="parentLeftMargin" presStyleLbl="node1" presStyleIdx="1" presStyleCnt="3"/>
      <dgm:spPr/>
    </dgm:pt>
    <dgm:pt modelId="{45154D34-22DA-4B54-A950-67D193257BAE}" type="pres">
      <dgm:prSet presAssocID="{595FAB0F-2282-4697-AE31-CB40DF78DC4D}" presName="parentText" presStyleLbl="node1" presStyleIdx="2" presStyleCnt="3">
        <dgm:presLayoutVars>
          <dgm:chMax val="0"/>
          <dgm:bulletEnabled val="1"/>
        </dgm:presLayoutVars>
      </dgm:prSet>
      <dgm:spPr/>
    </dgm:pt>
    <dgm:pt modelId="{9633996D-01D5-4CFE-AB00-7A5A21B97FB1}" type="pres">
      <dgm:prSet presAssocID="{595FAB0F-2282-4697-AE31-CB40DF78DC4D}" presName="negativeSpace" presStyleCnt="0"/>
      <dgm:spPr/>
    </dgm:pt>
    <dgm:pt modelId="{97DFC9AF-E0A1-4883-919F-2584A337C70D}" type="pres">
      <dgm:prSet presAssocID="{595FAB0F-2282-4697-AE31-CB40DF78DC4D}" presName="childText" presStyleLbl="conFgAcc1" presStyleIdx="2" presStyleCnt="3">
        <dgm:presLayoutVars>
          <dgm:bulletEnabled val="1"/>
        </dgm:presLayoutVars>
      </dgm:prSet>
      <dgm:spPr/>
    </dgm:pt>
  </dgm:ptLst>
  <dgm:cxnLst>
    <dgm:cxn modelId="{0DBA4707-4EDB-4014-A706-385899BFDD4B}" type="presOf" srcId="{4962B1A6-EBCD-481C-BF3F-491534B00383}" destId="{42C3CD8A-17B3-409D-8E58-EF17A820644D}" srcOrd="0" destOrd="0" presId="urn:microsoft.com/office/officeart/2005/8/layout/list1"/>
    <dgm:cxn modelId="{13A5F108-97F0-4B90-8E5A-5BDB2402D0A1}" type="presOf" srcId="{62F95BAF-12A1-4BE1-9A9E-8F18D21323FC}" destId="{97DFC9AF-E0A1-4883-919F-2584A337C70D}" srcOrd="0" destOrd="3" presId="urn:microsoft.com/office/officeart/2005/8/layout/list1"/>
    <dgm:cxn modelId="{3FDB840C-F65A-4CE2-BFAD-72DCE7D4CE91}" type="presOf" srcId="{7AB18FCE-9B95-4AF9-AC92-64615D200281}" destId="{97DFC9AF-E0A1-4883-919F-2584A337C70D}" srcOrd="0" destOrd="1" presId="urn:microsoft.com/office/officeart/2005/8/layout/list1"/>
    <dgm:cxn modelId="{6BFE6A17-A491-47C1-8F20-FB1DAC71DB42}" srcId="{BF3FEFDB-BD6B-4597-9831-1A7EEDD276A7}" destId="{9E5A6A90-A34E-492F-AD1E-7DFA56082750}" srcOrd="0" destOrd="0" parTransId="{24105952-33C9-4DF6-B582-3E05B3560820}" sibTransId="{123F3065-7773-44F3-917D-32E8509102C3}"/>
    <dgm:cxn modelId="{56EBA626-3270-4A05-8220-9ABC2010E8B1}" type="presOf" srcId="{9D14D3DD-E73A-40F5-A91E-DD7F62E56690}" destId="{3D4380B2-140C-4B82-BF91-768039663BFC}" srcOrd="0" destOrd="5" presId="urn:microsoft.com/office/officeart/2005/8/layout/list1"/>
    <dgm:cxn modelId="{086F1E3D-344F-4B23-A890-A2FF5F00CFA4}" type="presOf" srcId="{9E5A6A90-A34E-492F-AD1E-7DFA56082750}" destId="{3D4380B2-140C-4B82-BF91-768039663BFC}" srcOrd="0" destOrd="0" presId="urn:microsoft.com/office/officeart/2005/8/layout/list1"/>
    <dgm:cxn modelId="{C994415B-F4E2-478D-B173-2CDF94393B4F}" type="presOf" srcId="{DA6FBCD5-276A-4A93-9138-92A0BCC4F434}" destId="{12EB7158-9CBE-4A3B-A908-E89F0F1A64AE}" srcOrd="0" destOrd="0" presId="urn:microsoft.com/office/officeart/2005/8/layout/list1"/>
    <dgm:cxn modelId="{4236025D-5EB2-494C-B305-C6890F657498}" srcId="{4962B1A6-EBCD-481C-BF3F-491534B00383}" destId="{012BABBA-7C15-4D41-AC4D-AA722AC66E64}" srcOrd="2" destOrd="0" parTransId="{7D855FAD-8B07-4E65-8255-8FDDFDA0C6E7}" sibTransId="{5E6DEEC0-0D37-4DC0-94C1-1522D253D194}"/>
    <dgm:cxn modelId="{6B292E4B-6109-4C17-96B2-3349C77077AD}" srcId="{BF3FEFDB-BD6B-4597-9831-1A7EEDD276A7}" destId="{1D9E97B1-5101-4727-9215-8926B7E19A0A}" srcOrd="3" destOrd="0" parTransId="{C2C7F4DA-B43E-43AB-938D-EEA73976F91B}" sibTransId="{526FD3A3-9F22-48AF-B828-1641AFAE7283}"/>
    <dgm:cxn modelId="{05FDB46C-86E3-48E3-AAFF-08369FBAF42E}" type="presOf" srcId="{4962B1A6-EBCD-481C-BF3F-491534B00383}" destId="{7FE36671-4102-4C06-BD4E-0A729BF26FFD}" srcOrd="1" destOrd="0" presId="urn:microsoft.com/office/officeart/2005/8/layout/list1"/>
    <dgm:cxn modelId="{2A6B114E-B659-4BFA-9B78-E887BDA36A8D}" srcId="{BF3FEFDB-BD6B-4597-9831-1A7EEDD276A7}" destId="{E191116F-7F10-43E9-988E-B04F5FB121FE}" srcOrd="4" destOrd="0" parTransId="{6C835407-432E-4B95-9AE8-071DD61D1566}" sibTransId="{16BA5AAC-BF33-463E-8751-498D06C1845B}"/>
    <dgm:cxn modelId="{C0FA926F-750E-467E-AD81-7C6A52413DA4}" type="presOf" srcId="{437F5BA2-A870-4D92-AEFA-5E37FF1F24CA}" destId="{97DFC9AF-E0A1-4883-919F-2584A337C70D}" srcOrd="0" destOrd="0" presId="urn:microsoft.com/office/officeart/2005/8/layout/list1"/>
    <dgm:cxn modelId="{54AAEC4F-E47D-4A8A-8F0B-99A1AB154544}" srcId="{598F13CB-642D-42E8-B868-F57304D2819E}" destId="{BF3FEFDB-BD6B-4597-9831-1A7EEDD276A7}" srcOrd="0" destOrd="0" parTransId="{16774B95-5F50-4EC1-9B08-8CA1FED57A80}" sibTransId="{413E97E3-0D7A-4BC6-9E29-049E4EC66788}"/>
    <dgm:cxn modelId="{FA481751-1823-421F-B4A2-C4066E9B0C6C}" type="presOf" srcId="{598F13CB-642D-42E8-B868-F57304D2819E}" destId="{CB821097-674C-4585-91AB-B4A785202419}" srcOrd="0" destOrd="0" presId="urn:microsoft.com/office/officeart/2005/8/layout/list1"/>
    <dgm:cxn modelId="{27710F54-9CA7-4555-81D6-7193EA5617D2}" srcId="{4962B1A6-EBCD-481C-BF3F-491534B00383}" destId="{8FB10AE9-0A17-4EB6-98F5-E9D250D458C0}" srcOrd="1" destOrd="0" parTransId="{894A1E66-6E73-45CF-840E-314CF72EBB10}" sibTransId="{84DE69F8-2958-4B85-838D-50824BD15454}"/>
    <dgm:cxn modelId="{FCE62D74-1A3E-4226-A773-0BEB07FCBFD3}" type="presOf" srcId="{8FB10AE9-0A17-4EB6-98F5-E9D250D458C0}" destId="{12EB7158-9CBE-4A3B-A908-E89F0F1A64AE}" srcOrd="0" destOrd="1" presId="urn:microsoft.com/office/officeart/2005/8/layout/list1"/>
    <dgm:cxn modelId="{A61F1955-FCBB-47A3-9A36-6608D198C51D}" srcId="{4962B1A6-EBCD-481C-BF3F-491534B00383}" destId="{DA6FBCD5-276A-4A93-9138-92A0BCC4F434}" srcOrd="0" destOrd="0" parTransId="{42F8FF31-00D1-405F-8C36-718DAF5F5CC3}" sibTransId="{FB6D5C47-3BC7-4F2E-8299-B3E0FB3F37CE}"/>
    <dgm:cxn modelId="{67645255-9977-4F65-B791-CFE1F26C8F06}" type="presOf" srcId="{1D9E97B1-5101-4727-9215-8926B7E19A0A}" destId="{3D4380B2-140C-4B82-BF91-768039663BFC}" srcOrd="0" destOrd="3" presId="urn:microsoft.com/office/officeart/2005/8/layout/list1"/>
    <dgm:cxn modelId="{14944F57-3763-45C8-BE75-44E34391A625}" srcId="{598F13CB-642D-42E8-B868-F57304D2819E}" destId="{595FAB0F-2282-4697-AE31-CB40DF78DC4D}" srcOrd="2" destOrd="0" parTransId="{788572F2-0BD4-4C93-8EC1-A48266EF304E}" sibTransId="{6BF3EFD0-7FA0-4679-9BAF-36EA544A349B}"/>
    <dgm:cxn modelId="{F5660186-49A6-42BF-8A62-3D0582290D1B}" type="presOf" srcId="{595FAB0F-2282-4697-AE31-CB40DF78DC4D}" destId="{F1189E15-476A-4A71-9224-37BDC5084CFE}" srcOrd="0" destOrd="0" presId="urn:microsoft.com/office/officeart/2005/8/layout/list1"/>
    <dgm:cxn modelId="{7A21EB86-EBED-468C-AF95-576493FC77F8}" type="presOf" srcId="{42BEF556-5076-4FEB-AD8B-071392EB2BBC}" destId="{3D4380B2-140C-4B82-BF91-768039663BFC}" srcOrd="0" destOrd="2" presId="urn:microsoft.com/office/officeart/2005/8/layout/list1"/>
    <dgm:cxn modelId="{BF447C97-858F-49C2-96FD-8ABD1BC74D8F}" type="presOf" srcId="{E191116F-7F10-43E9-988E-B04F5FB121FE}" destId="{3D4380B2-140C-4B82-BF91-768039663BFC}" srcOrd="0" destOrd="4" presId="urn:microsoft.com/office/officeart/2005/8/layout/list1"/>
    <dgm:cxn modelId="{B4E80FA0-2B75-4142-A316-DBD12C1FC7A0}" srcId="{595FAB0F-2282-4697-AE31-CB40DF78DC4D}" destId="{7AB18FCE-9B95-4AF9-AC92-64615D200281}" srcOrd="1" destOrd="0" parTransId="{F2A5BECF-8D42-4F22-A42F-981511C0A3FC}" sibTransId="{65263ACA-05F0-4EDE-B63E-7CE8AB1C04CA}"/>
    <dgm:cxn modelId="{73FC95A5-E20F-4BC3-9527-EC053B6C10C2}" srcId="{BF3FEFDB-BD6B-4597-9831-1A7EEDD276A7}" destId="{9D14D3DD-E73A-40F5-A91E-DD7F62E56690}" srcOrd="5" destOrd="0" parTransId="{F5BFF2BA-3A47-499C-B5C9-2A9DFF591710}" sibTransId="{D94B5B6B-8069-445C-9E8B-8BD35096F2E2}"/>
    <dgm:cxn modelId="{3C0691C2-321E-460C-9606-77A992479C89}" srcId="{598F13CB-642D-42E8-B868-F57304D2819E}" destId="{4962B1A6-EBCD-481C-BF3F-491534B00383}" srcOrd="1" destOrd="0" parTransId="{A8F3ED98-CAF4-4D57-B1AB-C36A9F4BAF9D}" sibTransId="{34BD0437-6317-492F-8271-5D306266788E}"/>
    <dgm:cxn modelId="{7A9B4BC6-993D-4C70-90C4-B8FA99295995}" type="presOf" srcId="{BF3FEFDB-BD6B-4597-9831-1A7EEDD276A7}" destId="{7FD02A6B-4086-4B88-9FB8-FFC879AE0A90}" srcOrd="1" destOrd="0" presId="urn:microsoft.com/office/officeart/2005/8/layout/list1"/>
    <dgm:cxn modelId="{016395C9-7264-46CB-8C97-02DD035F32FC}" srcId="{595FAB0F-2282-4697-AE31-CB40DF78DC4D}" destId="{437F5BA2-A870-4D92-AEFA-5E37FF1F24CA}" srcOrd="0" destOrd="0" parTransId="{006F6136-038C-4D14-80C7-5C280D8CD7F2}" sibTransId="{B1BDF097-43D4-4274-B393-2EA4C14E0362}"/>
    <dgm:cxn modelId="{834E72D6-AEEB-4D3C-B1DE-3275EE8012E0}" srcId="{BF3FEFDB-BD6B-4597-9831-1A7EEDD276A7}" destId="{42BEF556-5076-4FEB-AD8B-071392EB2BBC}" srcOrd="2" destOrd="0" parTransId="{545952D9-9243-4B8D-89EC-270ADB4E2D93}" sibTransId="{B5A70E98-856F-4960-A1C7-9572F3FFCEB9}"/>
    <dgm:cxn modelId="{D2FD5DD7-4E82-4CB3-869C-788DC60266CA}" type="presOf" srcId="{595FAB0F-2282-4697-AE31-CB40DF78DC4D}" destId="{45154D34-22DA-4B54-A950-67D193257BAE}" srcOrd="1" destOrd="0" presId="urn:microsoft.com/office/officeart/2005/8/layout/list1"/>
    <dgm:cxn modelId="{3B76E1D8-48E7-456B-B7D3-A02109868C60}" srcId="{BF3FEFDB-BD6B-4597-9831-1A7EEDD276A7}" destId="{1B834620-D4F9-43AC-B1DB-4E3E988DFD38}" srcOrd="1" destOrd="0" parTransId="{EBBF90E8-8361-45E4-9B3D-FCDA3F92FB39}" sibTransId="{699B9961-574B-4DB6-99F5-675FF3DFADAA}"/>
    <dgm:cxn modelId="{9B5FDAE1-6DED-4258-BA9D-E433A2906D96}" type="presOf" srcId="{B27CC4F2-31E1-4029-9388-827B4B4754D6}" destId="{97DFC9AF-E0A1-4883-919F-2584A337C70D}" srcOrd="0" destOrd="2" presId="urn:microsoft.com/office/officeart/2005/8/layout/list1"/>
    <dgm:cxn modelId="{109177EB-221F-4B40-A06E-61EE5DBDB002}" srcId="{595FAB0F-2282-4697-AE31-CB40DF78DC4D}" destId="{B27CC4F2-31E1-4029-9388-827B4B4754D6}" srcOrd="2" destOrd="0" parTransId="{B807B41A-DA2E-4215-AC42-D56011D93066}" sibTransId="{25A4C64D-FA1D-4938-A2B5-FC30CF4666DC}"/>
    <dgm:cxn modelId="{B00027ED-F6D4-4612-93A9-BCC1FA4CF6CD}" type="presOf" srcId="{BF3FEFDB-BD6B-4597-9831-1A7EEDD276A7}" destId="{35F399FE-E0F6-4606-95EA-6D51795A54FC}" srcOrd="0" destOrd="0" presId="urn:microsoft.com/office/officeart/2005/8/layout/list1"/>
    <dgm:cxn modelId="{85B537EE-2D08-4637-B51A-F1CDB864E491}" type="presOf" srcId="{012BABBA-7C15-4D41-AC4D-AA722AC66E64}" destId="{12EB7158-9CBE-4A3B-A908-E89F0F1A64AE}" srcOrd="0" destOrd="2" presId="urn:microsoft.com/office/officeart/2005/8/layout/list1"/>
    <dgm:cxn modelId="{9E488CEE-468E-4B55-B2D4-F31B695991B4}" srcId="{595FAB0F-2282-4697-AE31-CB40DF78DC4D}" destId="{62F95BAF-12A1-4BE1-9A9E-8F18D21323FC}" srcOrd="3" destOrd="0" parTransId="{0598A242-75C2-4441-985E-F7CFA563154F}" sibTransId="{E9CF9960-C460-430F-B780-7E0D80C0D5C4}"/>
    <dgm:cxn modelId="{60527EFC-BF81-4E43-BC70-F3777897D044}" type="presOf" srcId="{1B834620-D4F9-43AC-B1DB-4E3E988DFD38}" destId="{3D4380B2-140C-4B82-BF91-768039663BFC}" srcOrd="0" destOrd="1" presId="urn:microsoft.com/office/officeart/2005/8/layout/list1"/>
    <dgm:cxn modelId="{BD6E3FF5-89FF-4656-B41B-7CB243D20B5E}" type="presParOf" srcId="{CB821097-674C-4585-91AB-B4A785202419}" destId="{51190907-C7D1-477F-A598-509F070DD56A}" srcOrd="0" destOrd="0" presId="urn:microsoft.com/office/officeart/2005/8/layout/list1"/>
    <dgm:cxn modelId="{6DFF4A94-4DE9-4DBB-8597-ECABB60AC5EF}" type="presParOf" srcId="{51190907-C7D1-477F-A598-509F070DD56A}" destId="{35F399FE-E0F6-4606-95EA-6D51795A54FC}" srcOrd="0" destOrd="0" presId="urn:microsoft.com/office/officeart/2005/8/layout/list1"/>
    <dgm:cxn modelId="{27A8FC72-6E7C-4BEC-ADF2-6A49E28255E9}" type="presParOf" srcId="{51190907-C7D1-477F-A598-509F070DD56A}" destId="{7FD02A6B-4086-4B88-9FB8-FFC879AE0A90}" srcOrd="1" destOrd="0" presId="urn:microsoft.com/office/officeart/2005/8/layout/list1"/>
    <dgm:cxn modelId="{BA308068-5BE7-4406-B609-B5A594E83813}" type="presParOf" srcId="{CB821097-674C-4585-91AB-B4A785202419}" destId="{E9D583C6-B5CF-4674-A8D4-FFD107E857DA}" srcOrd="1" destOrd="0" presId="urn:microsoft.com/office/officeart/2005/8/layout/list1"/>
    <dgm:cxn modelId="{5387D9E1-2F2F-4C77-9F81-4412CB864FEF}" type="presParOf" srcId="{CB821097-674C-4585-91AB-B4A785202419}" destId="{3D4380B2-140C-4B82-BF91-768039663BFC}" srcOrd="2" destOrd="0" presId="urn:microsoft.com/office/officeart/2005/8/layout/list1"/>
    <dgm:cxn modelId="{4B7A84AD-6290-488F-AA47-B5DA32AD76E0}" type="presParOf" srcId="{CB821097-674C-4585-91AB-B4A785202419}" destId="{8381ADB0-DEF1-4C5F-ABDF-D18DF2A099B6}" srcOrd="3" destOrd="0" presId="urn:microsoft.com/office/officeart/2005/8/layout/list1"/>
    <dgm:cxn modelId="{0AE58935-46EE-4C8C-ACA2-E00EF9580149}" type="presParOf" srcId="{CB821097-674C-4585-91AB-B4A785202419}" destId="{8A0FF45C-E143-4C94-B4B6-E5084451BD94}" srcOrd="4" destOrd="0" presId="urn:microsoft.com/office/officeart/2005/8/layout/list1"/>
    <dgm:cxn modelId="{3F153FB7-85FB-4F52-98C5-060B92E1CC27}" type="presParOf" srcId="{8A0FF45C-E143-4C94-B4B6-E5084451BD94}" destId="{42C3CD8A-17B3-409D-8E58-EF17A820644D}" srcOrd="0" destOrd="0" presId="urn:microsoft.com/office/officeart/2005/8/layout/list1"/>
    <dgm:cxn modelId="{90A4FC27-16A0-4B0B-BB11-F14BB21DF13F}" type="presParOf" srcId="{8A0FF45C-E143-4C94-B4B6-E5084451BD94}" destId="{7FE36671-4102-4C06-BD4E-0A729BF26FFD}" srcOrd="1" destOrd="0" presId="urn:microsoft.com/office/officeart/2005/8/layout/list1"/>
    <dgm:cxn modelId="{B0C5E73D-1075-41A3-83E2-767BCF7B12F7}" type="presParOf" srcId="{CB821097-674C-4585-91AB-B4A785202419}" destId="{684A67BB-C7C5-4550-B228-38A00AE0F995}" srcOrd="5" destOrd="0" presId="urn:microsoft.com/office/officeart/2005/8/layout/list1"/>
    <dgm:cxn modelId="{31AD89EA-40F3-4ADF-9F3C-E1C76701D48D}" type="presParOf" srcId="{CB821097-674C-4585-91AB-B4A785202419}" destId="{12EB7158-9CBE-4A3B-A908-E89F0F1A64AE}" srcOrd="6" destOrd="0" presId="urn:microsoft.com/office/officeart/2005/8/layout/list1"/>
    <dgm:cxn modelId="{C7F8B54F-E015-4673-8B69-B401E857DF28}" type="presParOf" srcId="{CB821097-674C-4585-91AB-B4A785202419}" destId="{7E3B30E3-AEAB-4AE8-AD4A-88064E878B0D}" srcOrd="7" destOrd="0" presId="urn:microsoft.com/office/officeart/2005/8/layout/list1"/>
    <dgm:cxn modelId="{5628F194-3D53-4D12-9FF9-EBE64FCF8156}" type="presParOf" srcId="{CB821097-674C-4585-91AB-B4A785202419}" destId="{8AF434D2-6CB2-4A9A-B293-31CA3B83ED26}" srcOrd="8" destOrd="0" presId="urn:microsoft.com/office/officeart/2005/8/layout/list1"/>
    <dgm:cxn modelId="{0F3B1E32-8D6F-46E0-A186-E4073E2A356A}" type="presParOf" srcId="{8AF434D2-6CB2-4A9A-B293-31CA3B83ED26}" destId="{F1189E15-476A-4A71-9224-37BDC5084CFE}" srcOrd="0" destOrd="0" presId="urn:microsoft.com/office/officeart/2005/8/layout/list1"/>
    <dgm:cxn modelId="{D9D44E02-1D2C-4E05-8B33-60334A706BA7}" type="presParOf" srcId="{8AF434D2-6CB2-4A9A-B293-31CA3B83ED26}" destId="{45154D34-22DA-4B54-A950-67D193257BAE}" srcOrd="1" destOrd="0" presId="urn:microsoft.com/office/officeart/2005/8/layout/list1"/>
    <dgm:cxn modelId="{68C0EC66-1910-49C4-A20B-9E6AEE8A9548}" type="presParOf" srcId="{CB821097-674C-4585-91AB-B4A785202419}" destId="{9633996D-01D5-4CFE-AB00-7A5A21B97FB1}" srcOrd="9" destOrd="0" presId="urn:microsoft.com/office/officeart/2005/8/layout/list1"/>
    <dgm:cxn modelId="{22364B3B-D275-4078-B1CF-C07B228CE2C5}" type="presParOf" srcId="{CB821097-674C-4585-91AB-B4A785202419}" destId="{97DFC9AF-E0A1-4883-919F-2584A337C70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FAC6A2-094E-436D-87D3-97E4B5A148C3}" type="doc">
      <dgm:prSet loTypeId="urn:microsoft.com/office/officeart/2011/layout/TabList" loCatId="list" qsTypeId="urn:microsoft.com/office/officeart/2005/8/quickstyle/simple3" qsCatId="simple" csTypeId="urn:microsoft.com/office/officeart/2005/8/colors/accent1_2" csCatId="accent1" phldr="1"/>
      <dgm:spPr/>
    </dgm:pt>
    <dgm:pt modelId="{DF02C791-8625-442B-93A0-BACA428007D6}">
      <dgm:prSet phldrT="[Text]"/>
      <dgm:spPr/>
      <dgm:t>
        <a:bodyPr/>
        <a:lstStyle/>
        <a:p>
          <a:r>
            <a:rPr lang="en-US" dirty="0"/>
            <a:t>Lack of knowledge about available services</a:t>
          </a:r>
        </a:p>
      </dgm:t>
    </dgm:pt>
    <dgm:pt modelId="{40A99680-9E74-4054-8C42-D84256D4533F}" type="parTrans" cxnId="{42384A5F-F508-455D-9877-4C7005FE3BEA}">
      <dgm:prSet/>
      <dgm:spPr/>
      <dgm:t>
        <a:bodyPr/>
        <a:lstStyle/>
        <a:p>
          <a:endParaRPr lang="en-US"/>
        </a:p>
      </dgm:t>
    </dgm:pt>
    <dgm:pt modelId="{9BF1269A-FAE0-4647-9427-5B39FBBE8466}" type="sibTrans" cxnId="{42384A5F-F508-455D-9877-4C7005FE3BEA}">
      <dgm:prSet/>
      <dgm:spPr/>
      <dgm:t>
        <a:bodyPr/>
        <a:lstStyle/>
        <a:p>
          <a:endParaRPr lang="en-US"/>
        </a:p>
      </dgm:t>
    </dgm:pt>
    <dgm:pt modelId="{E2FEED0D-8125-4443-8889-B0920C1A9587}">
      <dgm:prSet phldrT="[Text]"/>
      <dgm:spPr/>
      <dgm:t>
        <a:bodyPr/>
        <a:lstStyle/>
        <a:p>
          <a:r>
            <a:rPr lang="en-US" dirty="0"/>
            <a:t>Stigma/lack of acceptance</a:t>
          </a:r>
        </a:p>
      </dgm:t>
    </dgm:pt>
    <dgm:pt modelId="{B742CB77-DE70-41E2-8477-108A51BCA9F1}" type="parTrans" cxnId="{86B7D00E-15A6-425F-993B-CECC3F4D1913}">
      <dgm:prSet/>
      <dgm:spPr/>
      <dgm:t>
        <a:bodyPr/>
        <a:lstStyle/>
        <a:p>
          <a:endParaRPr lang="en-US"/>
        </a:p>
      </dgm:t>
    </dgm:pt>
    <dgm:pt modelId="{9A4D09E3-AC6F-4148-AEF7-20E61A85C408}" type="sibTrans" cxnId="{86B7D00E-15A6-425F-993B-CECC3F4D1913}">
      <dgm:prSet/>
      <dgm:spPr/>
      <dgm:t>
        <a:bodyPr/>
        <a:lstStyle/>
        <a:p>
          <a:endParaRPr lang="en-US"/>
        </a:p>
      </dgm:t>
    </dgm:pt>
    <dgm:pt modelId="{8C6AAB40-74F7-40FD-8483-75C6C98B96C6}">
      <dgm:prSet phldrT="[Text]"/>
      <dgm:spPr/>
      <dgm:t>
        <a:bodyPr/>
        <a:lstStyle/>
        <a:p>
          <a:r>
            <a:rPr lang="en-US" dirty="0"/>
            <a:t>Financial burdens</a:t>
          </a:r>
        </a:p>
      </dgm:t>
    </dgm:pt>
    <dgm:pt modelId="{23DC9C7E-5A64-410F-840F-E6944AE22905}" type="parTrans" cxnId="{149C6424-9ADF-4283-AD52-CAE2A2507D82}">
      <dgm:prSet/>
      <dgm:spPr/>
      <dgm:t>
        <a:bodyPr/>
        <a:lstStyle/>
        <a:p>
          <a:endParaRPr lang="en-US"/>
        </a:p>
      </dgm:t>
    </dgm:pt>
    <dgm:pt modelId="{672F1F5C-B0F4-461F-98BD-E7CA826B0E6A}" type="sibTrans" cxnId="{149C6424-9ADF-4283-AD52-CAE2A2507D82}">
      <dgm:prSet/>
      <dgm:spPr/>
      <dgm:t>
        <a:bodyPr/>
        <a:lstStyle/>
        <a:p>
          <a:endParaRPr lang="en-US"/>
        </a:p>
      </dgm:t>
    </dgm:pt>
    <dgm:pt modelId="{97886913-1462-4105-BFA9-C6AEC4311BB5}">
      <dgm:prSe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Lack of perceived need</a:t>
          </a:r>
        </a:p>
      </dgm:t>
    </dgm:pt>
    <dgm:pt modelId="{BD5CBD45-9883-47B0-8782-33E715DC6D34}" type="parTrans" cxnId="{3511ED23-ABE8-46C6-9227-91A8A9041110}">
      <dgm:prSet/>
      <dgm:spPr/>
      <dgm:t>
        <a:bodyPr/>
        <a:lstStyle/>
        <a:p>
          <a:endParaRPr lang="en-US"/>
        </a:p>
      </dgm:t>
    </dgm:pt>
    <dgm:pt modelId="{EF74B33B-6A8C-42A4-8046-CF65F4A52328}" type="sibTrans" cxnId="{3511ED23-ABE8-46C6-9227-91A8A9041110}">
      <dgm:prSet/>
      <dgm:spPr/>
      <dgm:t>
        <a:bodyPr/>
        <a:lstStyle/>
        <a:p>
          <a:endParaRPr lang="en-US"/>
        </a:p>
      </dgm:t>
    </dgm:pt>
    <dgm:pt modelId="{60AB9EE8-626F-4BFD-9642-2F2D4BA019F0}">
      <dgm:prSet/>
      <dgm:spPr/>
      <dgm:t>
        <a:bodyPr/>
        <a:lstStyle/>
        <a:p>
          <a:r>
            <a:rPr lang="en-US" dirty="0"/>
            <a:t>Restricted movement due to COVID-19 and lack of legal residency</a:t>
          </a:r>
        </a:p>
      </dgm:t>
    </dgm:pt>
    <dgm:pt modelId="{A899502F-02BE-424D-9FA2-AAD51A726C06}" type="parTrans" cxnId="{71CB3699-3749-4A4E-96CE-D22B27EF6A46}">
      <dgm:prSet/>
      <dgm:spPr/>
      <dgm:t>
        <a:bodyPr/>
        <a:lstStyle/>
        <a:p>
          <a:endParaRPr lang="en-US"/>
        </a:p>
      </dgm:t>
    </dgm:pt>
    <dgm:pt modelId="{7FBB50AD-7B75-41AA-9DCE-CE10DDA102B4}" type="sibTrans" cxnId="{71CB3699-3749-4A4E-96CE-D22B27EF6A46}">
      <dgm:prSet/>
      <dgm:spPr/>
      <dgm:t>
        <a:bodyPr/>
        <a:lstStyle/>
        <a:p>
          <a:endParaRPr lang="en-US"/>
        </a:p>
      </dgm:t>
    </dgm:pt>
    <dgm:pt modelId="{ADFD5304-B7F0-4918-A3D7-11EA38F9C6AC}">
      <dgm:prSet phldrT="[Text]"/>
      <dgm:spPr/>
      <dgm:t>
        <a:bodyPr/>
        <a:lstStyle/>
        <a:p>
          <a:r>
            <a:rPr lang="en-US" dirty="0"/>
            <a:t>Unaware of the provided services and/or who provides such services</a:t>
          </a:r>
        </a:p>
      </dgm:t>
    </dgm:pt>
    <dgm:pt modelId="{C832A173-44F8-4836-9B37-008A7417797D}" type="parTrans" cxnId="{D0C411B0-D77E-4E47-A75C-3C60F1E82FFB}">
      <dgm:prSet/>
      <dgm:spPr/>
      <dgm:t>
        <a:bodyPr/>
        <a:lstStyle/>
        <a:p>
          <a:endParaRPr lang="en-US"/>
        </a:p>
      </dgm:t>
    </dgm:pt>
    <dgm:pt modelId="{FE507D08-0DB4-40BF-B97A-16AE3F93E131}" type="sibTrans" cxnId="{D0C411B0-D77E-4E47-A75C-3C60F1E82FFB}">
      <dgm:prSet/>
      <dgm:spPr/>
      <dgm:t>
        <a:bodyPr/>
        <a:lstStyle/>
        <a:p>
          <a:endParaRPr lang="en-US"/>
        </a:p>
      </dgm:t>
    </dgm:pt>
    <dgm:pt modelId="{37502AE1-1DF9-4B1F-90F9-17FCF5B097F8}">
      <dgm:prSet phldrT="[Text]"/>
      <dgm:spPr/>
      <dgm:t>
        <a:bodyPr/>
        <a:lstStyle/>
        <a:p>
          <a:r>
            <a:rPr lang="en-US" dirty="0"/>
            <a:t>Deteriorating socio-economic situation, inability to pay for services and for transportation costs </a:t>
          </a:r>
        </a:p>
      </dgm:t>
    </dgm:pt>
    <dgm:pt modelId="{11150FA9-CA29-42D5-8AD7-D9F3A099793E}" type="parTrans" cxnId="{8512F7A0-3D1F-4C94-B95B-6A95C1240265}">
      <dgm:prSet/>
      <dgm:spPr/>
      <dgm:t>
        <a:bodyPr/>
        <a:lstStyle/>
        <a:p>
          <a:endParaRPr lang="en-US"/>
        </a:p>
      </dgm:t>
    </dgm:pt>
    <dgm:pt modelId="{6C0BCD61-7A8C-4A7D-A3A7-402390AA5114}" type="sibTrans" cxnId="{8512F7A0-3D1F-4C94-B95B-6A95C1240265}">
      <dgm:prSet/>
      <dgm:spPr/>
      <dgm:t>
        <a:bodyPr/>
        <a:lstStyle/>
        <a:p>
          <a:endParaRPr lang="en-US"/>
        </a:p>
      </dgm:t>
    </dgm:pt>
    <dgm:pt modelId="{7ECFEE8B-D813-47A2-8AF4-9C81B2190BAE}">
      <dgm:prSet/>
      <dgm:spPr/>
      <dgm:t>
        <a:bodyPr/>
        <a:lstStyle/>
        <a:p>
          <a:r>
            <a:rPr lang="en-US" dirty="0"/>
            <a:t>Lockdown procedures restricting their movements</a:t>
          </a:r>
        </a:p>
      </dgm:t>
    </dgm:pt>
    <dgm:pt modelId="{84E0E1FA-17B8-47BC-B294-0A677E8A8B5A}" type="parTrans" cxnId="{C847F6EC-FC5D-4BB7-9105-DB0F51AD8903}">
      <dgm:prSet/>
      <dgm:spPr/>
      <dgm:t>
        <a:bodyPr/>
        <a:lstStyle/>
        <a:p>
          <a:endParaRPr lang="en-US"/>
        </a:p>
      </dgm:t>
    </dgm:pt>
    <dgm:pt modelId="{D9677CC6-9A10-4EBA-91BA-56C7CA01D68C}" type="sibTrans" cxnId="{C847F6EC-FC5D-4BB7-9105-DB0F51AD8903}">
      <dgm:prSet/>
      <dgm:spPr/>
      <dgm:t>
        <a:bodyPr/>
        <a:lstStyle/>
        <a:p>
          <a:endParaRPr lang="en-US"/>
        </a:p>
      </dgm:t>
    </dgm:pt>
    <dgm:pt modelId="{EF654AD2-6C3C-4FBA-9DE0-A8629F713281}">
      <dgm:prSe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Perceived as not important and not urgent, prioritizing basic needs </a:t>
          </a:r>
        </a:p>
      </dgm:t>
    </dgm:pt>
    <dgm:pt modelId="{65ED41E7-D00A-4B60-86AD-EDFC00ABB2AE}" type="parTrans" cxnId="{D68B0CA6-1797-4946-A024-387ABB9C18D9}">
      <dgm:prSet/>
      <dgm:spPr/>
      <dgm:t>
        <a:bodyPr/>
        <a:lstStyle/>
        <a:p>
          <a:endParaRPr lang="en-US"/>
        </a:p>
      </dgm:t>
    </dgm:pt>
    <dgm:pt modelId="{88556076-224D-4063-99D3-AD591A8DD861}" type="sibTrans" cxnId="{D68B0CA6-1797-4946-A024-387ABB9C18D9}">
      <dgm:prSet/>
      <dgm:spPr/>
      <dgm:t>
        <a:bodyPr/>
        <a:lstStyle/>
        <a:p>
          <a:endParaRPr lang="en-US"/>
        </a:p>
      </dgm:t>
    </dgm:pt>
    <dgm:pt modelId="{5FFA5BF2-1B06-4FB1-A805-97B19BBCCEE3}">
      <dgm:prSet phldrT="[Text]"/>
      <dgm:spPr/>
      <dgm:t>
        <a:bodyPr/>
        <a:lstStyle/>
        <a:p>
          <a:r>
            <a:rPr lang="en-US" dirty="0"/>
            <a:t>Fear of being stigmatized or called “Crazy” by community</a:t>
          </a:r>
        </a:p>
      </dgm:t>
    </dgm:pt>
    <dgm:pt modelId="{E733BB4C-D92D-459F-B7D6-299779970D5F}" type="parTrans" cxnId="{2A865AB9-DE15-4F08-BA90-BF320741FAEC}">
      <dgm:prSet/>
      <dgm:spPr/>
      <dgm:t>
        <a:bodyPr/>
        <a:lstStyle/>
        <a:p>
          <a:endParaRPr lang="en-US"/>
        </a:p>
      </dgm:t>
    </dgm:pt>
    <dgm:pt modelId="{648E7911-091E-4936-83A7-692D14E4DC13}" type="sibTrans" cxnId="{2A865AB9-DE15-4F08-BA90-BF320741FAEC}">
      <dgm:prSet/>
      <dgm:spPr/>
      <dgm:t>
        <a:bodyPr/>
        <a:lstStyle/>
        <a:p>
          <a:endParaRPr lang="en-US"/>
        </a:p>
      </dgm:t>
    </dgm:pt>
    <dgm:pt modelId="{29DEE246-0EA1-487D-B357-BABD21B06D51}" type="pres">
      <dgm:prSet presAssocID="{50FAC6A2-094E-436D-87D3-97E4B5A148C3}" presName="Name0" presStyleCnt="0">
        <dgm:presLayoutVars>
          <dgm:chMax/>
          <dgm:chPref val="3"/>
          <dgm:dir/>
          <dgm:animOne val="branch"/>
          <dgm:animLvl val="lvl"/>
        </dgm:presLayoutVars>
      </dgm:prSet>
      <dgm:spPr/>
    </dgm:pt>
    <dgm:pt modelId="{626D6902-131A-47B0-A0BC-5B59DBD91CE6}" type="pres">
      <dgm:prSet presAssocID="{DF02C791-8625-442B-93A0-BACA428007D6}" presName="composite" presStyleCnt="0"/>
      <dgm:spPr/>
    </dgm:pt>
    <dgm:pt modelId="{1FB853D0-56CC-429D-972A-00935D62AC3E}" type="pres">
      <dgm:prSet presAssocID="{DF02C791-8625-442B-93A0-BACA428007D6}" presName="FirstChild" presStyleLbl="revTx" presStyleIdx="0" presStyleCnt="5">
        <dgm:presLayoutVars>
          <dgm:chMax val="0"/>
          <dgm:chPref val="0"/>
          <dgm:bulletEnabled val="1"/>
        </dgm:presLayoutVars>
      </dgm:prSet>
      <dgm:spPr/>
    </dgm:pt>
    <dgm:pt modelId="{BCA58F64-805D-45AB-AF12-EE0CBE2F6000}" type="pres">
      <dgm:prSet presAssocID="{DF02C791-8625-442B-93A0-BACA428007D6}" presName="Parent" presStyleLbl="alignNode1" presStyleIdx="0" presStyleCnt="5">
        <dgm:presLayoutVars>
          <dgm:chMax val="3"/>
          <dgm:chPref val="3"/>
          <dgm:bulletEnabled val="1"/>
        </dgm:presLayoutVars>
      </dgm:prSet>
      <dgm:spPr/>
    </dgm:pt>
    <dgm:pt modelId="{381845E1-47AE-4D57-908B-B6AB2CBBB00F}" type="pres">
      <dgm:prSet presAssocID="{DF02C791-8625-442B-93A0-BACA428007D6}" presName="Accent" presStyleLbl="parChTrans1D1" presStyleIdx="0" presStyleCnt="5"/>
      <dgm:spPr/>
    </dgm:pt>
    <dgm:pt modelId="{C0E30F44-BD15-45C8-BE0D-A125FEC9B87F}" type="pres">
      <dgm:prSet presAssocID="{9BF1269A-FAE0-4647-9427-5B39FBBE8466}" presName="sibTrans" presStyleCnt="0"/>
      <dgm:spPr/>
    </dgm:pt>
    <dgm:pt modelId="{B0FF2220-B483-451F-B0E0-4365731BC2D2}" type="pres">
      <dgm:prSet presAssocID="{E2FEED0D-8125-4443-8889-B0920C1A9587}" presName="composite" presStyleCnt="0"/>
      <dgm:spPr/>
    </dgm:pt>
    <dgm:pt modelId="{5E32A9E4-DE18-4214-AA20-E2392B1FDBB9}" type="pres">
      <dgm:prSet presAssocID="{E2FEED0D-8125-4443-8889-B0920C1A9587}" presName="FirstChild" presStyleLbl="revTx" presStyleIdx="1" presStyleCnt="5">
        <dgm:presLayoutVars>
          <dgm:chMax val="0"/>
          <dgm:chPref val="0"/>
          <dgm:bulletEnabled val="1"/>
        </dgm:presLayoutVars>
      </dgm:prSet>
      <dgm:spPr/>
    </dgm:pt>
    <dgm:pt modelId="{9F9F3C73-AB18-4184-A24A-D31AC290093A}" type="pres">
      <dgm:prSet presAssocID="{E2FEED0D-8125-4443-8889-B0920C1A9587}" presName="Parent" presStyleLbl="alignNode1" presStyleIdx="1" presStyleCnt="5">
        <dgm:presLayoutVars>
          <dgm:chMax val="3"/>
          <dgm:chPref val="3"/>
          <dgm:bulletEnabled val="1"/>
        </dgm:presLayoutVars>
      </dgm:prSet>
      <dgm:spPr/>
    </dgm:pt>
    <dgm:pt modelId="{E0C91FDA-D44E-481D-BD48-765EEB4CBAE9}" type="pres">
      <dgm:prSet presAssocID="{E2FEED0D-8125-4443-8889-B0920C1A9587}" presName="Accent" presStyleLbl="parChTrans1D1" presStyleIdx="1" presStyleCnt="5"/>
      <dgm:spPr/>
    </dgm:pt>
    <dgm:pt modelId="{9D05238E-2D6A-490F-93F7-199406876926}" type="pres">
      <dgm:prSet presAssocID="{9A4D09E3-AC6F-4148-AEF7-20E61A85C408}" presName="sibTrans" presStyleCnt="0"/>
      <dgm:spPr/>
    </dgm:pt>
    <dgm:pt modelId="{DEB45F4B-DFB7-4AEC-8AD4-0D4950EFBCA4}" type="pres">
      <dgm:prSet presAssocID="{8C6AAB40-74F7-40FD-8483-75C6C98B96C6}" presName="composite" presStyleCnt="0"/>
      <dgm:spPr/>
    </dgm:pt>
    <dgm:pt modelId="{0A746201-B92A-4DB7-BE58-939F25C18CF1}" type="pres">
      <dgm:prSet presAssocID="{8C6AAB40-74F7-40FD-8483-75C6C98B96C6}" presName="FirstChild" presStyleLbl="revTx" presStyleIdx="2" presStyleCnt="5">
        <dgm:presLayoutVars>
          <dgm:chMax val="0"/>
          <dgm:chPref val="0"/>
          <dgm:bulletEnabled val="1"/>
        </dgm:presLayoutVars>
      </dgm:prSet>
      <dgm:spPr/>
    </dgm:pt>
    <dgm:pt modelId="{782FD5D1-CB9D-4BDA-8C5F-98FFB5A6D467}" type="pres">
      <dgm:prSet presAssocID="{8C6AAB40-74F7-40FD-8483-75C6C98B96C6}" presName="Parent" presStyleLbl="alignNode1" presStyleIdx="2" presStyleCnt="5">
        <dgm:presLayoutVars>
          <dgm:chMax val="3"/>
          <dgm:chPref val="3"/>
          <dgm:bulletEnabled val="1"/>
        </dgm:presLayoutVars>
      </dgm:prSet>
      <dgm:spPr/>
    </dgm:pt>
    <dgm:pt modelId="{65D247BB-C64B-4903-8A2C-627FCE7F9B73}" type="pres">
      <dgm:prSet presAssocID="{8C6AAB40-74F7-40FD-8483-75C6C98B96C6}" presName="Accent" presStyleLbl="parChTrans1D1" presStyleIdx="2" presStyleCnt="5"/>
      <dgm:spPr/>
    </dgm:pt>
    <dgm:pt modelId="{42B3B564-1798-4B5C-8D76-BEA07DE8E52A}" type="pres">
      <dgm:prSet presAssocID="{672F1F5C-B0F4-461F-98BD-E7CA826B0E6A}" presName="sibTrans" presStyleCnt="0"/>
      <dgm:spPr/>
    </dgm:pt>
    <dgm:pt modelId="{E2B273E0-6638-48C0-9493-0F06D0ADB5AC}" type="pres">
      <dgm:prSet presAssocID="{97886913-1462-4105-BFA9-C6AEC4311BB5}" presName="composite" presStyleCnt="0"/>
      <dgm:spPr/>
    </dgm:pt>
    <dgm:pt modelId="{D9C160DA-A919-40FD-A485-678E866D2B19}" type="pres">
      <dgm:prSet presAssocID="{97886913-1462-4105-BFA9-C6AEC4311BB5}" presName="FirstChild" presStyleLbl="revTx" presStyleIdx="3" presStyleCnt="5">
        <dgm:presLayoutVars>
          <dgm:chMax val="0"/>
          <dgm:chPref val="0"/>
          <dgm:bulletEnabled val="1"/>
        </dgm:presLayoutVars>
      </dgm:prSet>
      <dgm:spPr/>
    </dgm:pt>
    <dgm:pt modelId="{D279ECA9-A45A-4383-9949-0C3F4069BA5E}" type="pres">
      <dgm:prSet presAssocID="{97886913-1462-4105-BFA9-C6AEC4311BB5}" presName="Parent" presStyleLbl="alignNode1" presStyleIdx="3" presStyleCnt="5">
        <dgm:presLayoutVars>
          <dgm:chMax val="3"/>
          <dgm:chPref val="3"/>
          <dgm:bulletEnabled val="1"/>
        </dgm:presLayoutVars>
      </dgm:prSet>
      <dgm:spPr/>
    </dgm:pt>
    <dgm:pt modelId="{65F33876-12B5-4BB5-AA7B-9257D2BA1D8C}" type="pres">
      <dgm:prSet presAssocID="{97886913-1462-4105-BFA9-C6AEC4311BB5}" presName="Accent" presStyleLbl="parChTrans1D1" presStyleIdx="3" presStyleCnt="5"/>
      <dgm:spPr/>
    </dgm:pt>
    <dgm:pt modelId="{4F1BB460-CA71-4F23-9D9D-CF459B72DA0D}" type="pres">
      <dgm:prSet presAssocID="{EF74B33B-6A8C-42A4-8046-CF65F4A52328}" presName="sibTrans" presStyleCnt="0"/>
      <dgm:spPr/>
    </dgm:pt>
    <dgm:pt modelId="{D0D23E5F-D882-4B92-9B55-BC8FB166B22C}" type="pres">
      <dgm:prSet presAssocID="{60AB9EE8-626F-4BFD-9642-2F2D4BA019F0}" presName="composite" presStyleCnt="0"/>
      <dgm:spPr/>
    </dgm:pt>
    <dgm:pt modelId="{FD8E3367-E4D6-4272-91C6-C56179B7BAEA}" type="pres">
      <dgm:prSet presAssocID="{60AB9EE8-626F-4BFD-9642-2F2D4BA019F0}" presName="FirstChild" presStyleLbl="revTx" presStyleIdx="4" presStyleCnt="5">
        <dgm:presLayoutVars>
          <dgm:chMax val="0"/>
          <dgm:chPref val="0"/>
          <dgm:bulletEnabled val="1"/>
        </dgm:presLayoutVars>
      </dgm:prSet>
      <dgm:spPr/>
    </dgm:pt>
    <dgm:pt modelId="{CFE19F42-2769-4D3F-88FF-259EBB5BD364}" type="pres">
      <dgm:prSet presAssocID="{60AB9EE8-626F-4BFD-9642-2F2D4BA019F0}" presName="Parent" presStyleLbl="alignNode1" presStyleIdx="4" presStyleCnt="5">
        <dgm:presLayoutVars>
          <dgm:chMax val="3"/>
          <dgm:chPref val="3"/>
          <dgm:bulletEnabled val="1"/>
        </dgm:presLayoutVars>
      </dgm:prSet>
      <dgm:spPr/>
    </dgm:pt>
    <dgm:pt modelId="{F2E1B98E-1438-4BE2-91D1-DC280775C0EF}" type="pres">
      <dgm:prSet presAssocID="{60AB9EE8-626F-4BFD-9642-2F2D4BA019F0}" presName="Accent" presStyleLbl="parChTrans1D1" presStyleIdx="4" presStyleCnt="5"/>
      <dgm:spPr/>
    </dgm:pt>
  </dgm:ptLst>
  <dgm:cxnLst>
    <dgm:cxn modelId="{86B7D00E-15A6-425F-993B-CECC3F4D1913}" srcId="{50FAC6A2-094E-436D-87D3-97E4B5A148C3}" destId="{E2FEED0D-8125-4443-8889-B0920C1A9587}" srcOrd="1" destOrd="0" parTransId="{B742CB77-DE70-41E2-8477-108A51BCA9F1}" sibTransId="{9A4D09E3-AC6F-4148-AEF7-20E61A85C408}"/>
    <dgm:cxn modelId="{D9A50C11-CF1C-4955-96A8-2FD50519CFA5}" type="presOf" srcId="{8C6AAB40-74F7-40FD-8483-75C6C98B96C6}" destId="{782FD5D1-CB9D-4BDA-8C5F-98FFB5A6D467}" srcOrd="0" destOrd="0" presId="urn:microsoft.com/office/officeart/2011/layout/TabList"/>
    <dgm:cxn modelId="{3511ED23-ABE8-46C6-9227-91A8A9041110}" srcId="{50FAC6A2-094E-436D-87D3-97E4B5A148C3}" destId="{97886913-1462-4105-BFA9-C6AEC4311BB5}" srcOrd="3" destOrd="0" parTransId="{BD5CBD45-9883-47B0-8782-33E715DC6D34}" sibTransId="{EF74B33B-6A8C-42A4-8046-CF65F4A52328}"/>
    <dgm:cxn modelId="{149C6424-9ADF-4283-AD52-CAE2A2507D82}" srcId="{50FAC6A2-094E-436D-87D3-97E4B5A148C3}" destId="{8C6AAB40-74F7-40FD-8483-75C6C98B96C6}" srcOrd="2" destOrd="0" parTransId="{23DC9C7E-5A64-410F-840F-E6944AE22905}" sibTransId="{672F1F5C-B0F4-461F-98BD-E7CA826B0E6A}"/>
    <dgm:cxn modelId="{9D618A2C-14BF-4611-86DC-36742D4AE062}" type="presOf" srcId="{5FFA5BF2-1B06-4FB1-A805-97B19BBCCEE3}" destId="{5E32A9E4-DE18-4214-AA20-E2392B1FDBB9}" srcOrd="0" destOrd="0" presId="urn:microsoft.com/office/officeart/2011/layout/TabList"/>
    <dgm:cxn modelId="{87BAB73B-1E5F-4AF4-859C-393A43525934}" type="presOf" srcId="{97886913-1462-4105-BFA9-C6AEC4311BB5}" destId="{D279ECA9-A45A-4383-9949-0C3F4069BA5E}" srcOrd="0" destOrd="0" presId="urn:microsoft.com/office/officeart/2011/layout/TabList"/>
    <dgm:cxn modelId="{33B3AC5D-48FF-4417-89D3-0B991202C874}" type="presOf" srcId="{7ECFEE8B-D813-47A2-8AF4-9C81B2190BAE}" destId="{FD8E3367-E4D6-4272-91C6-C56179B7BAEA}" srcOrd="0" destOrd="0" presId="urn:microsoft.com/office/officeart/2011/layout/TabList"/>
    <dgm:cxn modelId="{42384A5F-F508-455D-9877-4C7005FE3BEA}" srcId="{50FAC6A2-094E-436D-87D3-97E4B5A148C3}" destId="{DF02C791-8625-442B-93A0-BACA428007D6}" srcOrd="0" destOrd="0" parTransId="{40A99680-9E74-4054-8C42-D84256D4533F}" sibTransId="{9BF1269A-FAE0-4647-9427-5B39FBBE8466}"/>
    <dgm:cxn modelId="{85579B47-0A19-4BA4-B46D-A1F7D06D5058}" type="presOf" srcId="{E2FEED0D-8125-4443-8889-B0920C1A9587}" destId="{9F9F3C73-AB18-4184-A24A-D31AC290093A}" srcOrd="0" destOrd="0" presId="urn:microsoft.com/office/officeart/2011/layout/TabList"/>
    <dgm:cxn modelId="{7AAE9E69-211B-42EA-804D-D28B2C46CF3D}" type="presOf" srcId="{37502AE1-1DF9-4B1F-90F9-17FCF5B097F8}" destId="{0A746201-B92A-4DB7-BE58-939F25C18CF1}" srcOrd="0" destOrd="0" presId="urn:microsoft.com/office/officeart/2011/layout/TabList"/>
    <dgm:cxn modelId="{64C4634D-33F6-40C2-8D00-187130F35AE0}" type="presOf" srcId="{ADFD5304-B7F0-4918-A3D7-11EA38F9C6AC}" destId="{1FB853D0-56CC-429D-972A-00935D62AC3E}" srcOrd="0" destOrd="0" presId="urn:microsoft.com/office/officeart/2011/layout/TabList"/>
    <dgm:cxn modelId="{97742080-746E-4680-8D77-F99A1DFE7D72}" type="presOf" srcId="{DF02C791-8625-442B-93A0-BACA428007D6}" destId="{BCA58F64-805D-45AB-AF12-EE0CBE2F6000}" srcOrd="0" destOrd="0" presId="urn:microsoft.com/office/officeart/2011/layout/TabList"/>
    <dgm:cxn modelId="{42E4F982-60DD-4465-99A4-F73E1E784A55}" type="presOf" srcId="{EF654AD2-6C3C-4FBA-9DE0-A8629F713281}" destId="{D9C160DA-A919-40FD-A485-678E866D2B19}" srcOrd="0" destOrd="0" presId="urn:microsoft.com/office/officeart/2011/layout/TabList"/>
    <dgm:cxn modelId="{71CB3699-3749-4A4E-96CE-D22B27EF6A46}" srcId="{50FAC6A2-094E-436D-87D3-97E4B5A148C3}" destId="{60AB9EE8-626F-4BFD-9642-2F2D4BA019F0}" srcOrd="4" destOrd="0" parTransId="{A899502F-02BE-424D-9FA2-AAD51A726C06}" sibTransId="{7FBB50AD-7B75-41AA-9DCE-CE10DDA102B4}"/>
    <dgm:cxn modelId="{8512F7A0-3D1F-4C94-B95B-6A95C1240265}" srcId="{8C6AAB40-74F7-40FD-8483-75C6C98B96C6}" destId="{37502AE1-1DF9-4B1F-90F9-17FCF5B097F8}" srcOrd="0" destOrd="0" parTransId="{11150FA9-CA29-42D5-8AD7-D9F3A099793E}" sibTransId="{6C0BCD61-7A8C-4A7D-A3A7-402390AA5114}"/>
    <dgm:cxn modelId="{D68B0CA6-1797-4946-A024-387ABB9C18D9}" srcId="{97886913-1462-4105-BFA9-C6AEC4311BB5}" destId="{EF654AD2-6C3C-4FBA-9DE0-A8629F713281}" srcOrd="0" destOrd="0" parTransId="{65ED41E7-D00A-4B60-86AD-EDFC00ABB2AE}" sibTransId="{88556076-224D-4063-99D3-AD591A8DD861}"/>
    <dgm:cxn modelId="{D0C411B0-D77E-4E47-A75C-3C60F1E82FFB}" srcId="{DF02C791-8625-442B-93A0-BACA428007D6}" destId="{ADFD5304-B7F0-4918-A3D7-11EA38F9C6AC}" srcOrd="0" destOrd="0" parTransId="{C832A173-44F8-4836-9B37-008A7417797D}" sibTransId="{FE507D08-0DB4-40BF-B97A-16AE3F93E131}"/>
    <dgm:cxn modelId="{2A865AB9-DE15-4F08-BA90-BF320741FAEC}" srcId="{E2FEED0D-8125-4443-8889-B0920C1A9587}" destId="{5FFA5BF2-1B06-4FB1-A805-97B19BBCCEE3}" srcOrd="0" destOrd="0" parTransId="{E733BB4C-D92D-459F-B7D6-299779970D5F}" sibTransId="{648E7911-091E-4936-83A7-692D14E4DC13}"/>
    <dgm:cxn modelId="{6BDA34D3-C0EE-4154-8D4C-96D8EDF36F65}" type="presOf" srcId="{60AB9EE8-626F-4BFD-9642-2F2D4BA019F0}" destId="{CFE19F42-2769-4D3F-88FF-259EBB5BD364}" srcOrd="0" destOrd="0" presId="urn:microsoft.com/office/officeart/2011/layout/TabList"/>
    <dgm:cxn modelId="{E08D96D9-9C3B-45FE-B52D-C1A7C3B4641D}" type="presOf" srcId="{50FAC6A2-094E-436D-87D3-97E4B5A148C3}" destId="{29DEE246-0EA1-487D-B357-BABD21B06D51}" srcOrd="0" destOrd="0" presId="urn:microsoft.com/office/officeart/2011/layout/TabList"/>
    <dgm:cxn modelId="{C847F6EC-FC5D-4BB7-9105-DB0F51AD8903}" srcId="{60AB9EE8-626F-4BFD-9642-2F2D4BA019F0}" destId="{7ECFEE8B-D813-47A2-8AF4-9C81B2190BAE}" srcOrd="0" destOrd="0" parTransId="{84E0E1FA-17B8-47BC-B294-0A677E8A8B5A}" sibTransId="{D9677CC6-9A10-4EBA-91BA-56C7CA01D68C}"/>
    <dgm:cxn modelId="{978077B1-D92E-465E-A291-1CFB0778F244}" type="presParOf" srcId="{29DEE246-0EA1-487D-B357-BABD21B06D51}" destId="{626D6902-131A-47B0-A0BC-5B59DBD91CE6}" srcOrd="0" destOrd="0" presId="urn:microsoft.com/office/officeart/2011/layout/TabList"/>
    <dgm:cxn modelId="{E4A2C7A3-E40E-4576-A45F-AFD6A7B1677D}" type="presParOf" srcId="{626D6902-131A-47B0-A0BC-5B59DBD91CE6}" destId="{1FB853D0-56CC-429D-972A-00935D62AC3E}" srcOrd="0" destOrd="0" presId="urn:microsoft.com/office/officeart/2011/layout/TabList"/>
    <dgm:cxn modelId="{2F108188-F16F-4A68-A29F-8C164821675D}" type="presParOf" srcId="{626D6902-131A-47B0-A0BC-5B59DBD91CE6}" destId="{BCA58F64-805D-45AB-AF12-EE0CBE2F6000}" srcOrd="1" destOrd="0" presId="urn:microsoft.com/office/officeart/2011/layout/TabList"/>
    <dgm:cxn modelId="{C2ACAB6F-34BB-4BF5-AE64-6A02F3197CD4}" type="presParOf" srcId="{626D6902-131A-47B0-A0BC-5B59DBD91CE6}" destId="{381845E1-47AE-4D57-908B-B6AB2CBBB00F}" srcOrd="2" destOrd="0" presId="urn:microsoft.com/office/officeart/2011/layout/TabList"/>
    <dgm:cxn modelId="{02A07B7B-0482-4D44-A733-F55FCDDF5972}" type="presParOf" srcId="{29DEE246-0EA1-487D-B357-BABD21B06D51}" destId="{C0E30F44-BD15-45C8-BE0D-A125FEC9B87F}" srcOrd="1" destOrd="0" presId="urn:microsoft.com/office/officeart/2011/layout/TabList"/>
    <dgm:cxn modelId="{B47511E9-3617-4F04-8377-0FB80946056C}" type="presParOf" srcId="{29DEE246-0EA1-487D-B357-BABD21B06D51}" destId="{B0FF2220-B483-451F-B0E0-4365731BC2D2}" srcOrd="2" destOrd="0" presId="urn:microsoft.com/office/officeart/2011/layout/TabList"/>
    <dgm:cxn modelId="{8C736A6E-FAC6-4CFC-AD2D-1906E6E8A734}" type="presParOf" srcId="{B0FF2220-B483-451F-B0E0-4365731BC2D2}" destId="{5E32A9E4-DE18-4214-AA20-E2392B1FDBB9}" srcOrd="0" destOrd="0" presId="urn:microsoft.com/office/officeart/2011/layout/TabList"/>
    <dgm:cxn modelId="{5FE46A1C-59CE-4DCC-8923-EA7878D83DE3}" type="presParOf" srcId="{B0FF2220-B483-451F-B0E0-4365731BC2D2}" destId="{9F9F3C73-AB18-4184-A24A-D31AC290093A}" srcOrd="1" destOrd="0" presId="urn:microsoft.com/office/officeart/2011/layout/TabList"/>
    <dgm:cxn modelId="{24750776-1D38-45D7-8EEF-A8992E3E2548}" type="presParOf" srcId="{B0FF2220-B483-451F-B0E0-4365731BC2D2}" destId="{E0C91FDA-D44E-481D-BD48-765EEB4CBAE9}" srcOrd="2" destOrd="0" presId="urn:microsoft.com/office/officeart/2011/layout/TabList"/>
    <dgm:cxn modelId="{1966BB11-1B4C-4E0E-B419-A952E71A6E0D}" type="presParOf" srcId="{29DEE246-0EA1-487D-B357-BABD21B06D51}" destId="{9D05238E-2D6A-490F-93F7-199406876926}" srcOrd="3" destOrd="0" presId="urn:microsoft.com/office/officeart/2011/layout/TabList"/>
    <dgm:cxn modelId="{2DB7005D-EB25-496F-9A4A-3291DC0F9CAA}" type="presParOf" srcId="{29DEE246-0EA1-487D-B357-BABD21B06D51}" destId="{DEB45F4B-DFB7-4AEC-8AD4-0D4950EFBCA4}" srcOrd="4" destOrd="0" presId="urn:microsoft.com/office/officeart/2011/layout/TabList"/>
    <dgm:cxn modelId="{790661A4-5E51-4212-9CBA-0F36D0E726C4}" type="presParOf" srcId="{DEB45F4B-DFB7-4AEC-8AD4-0D4950EFBCA4}" destId="{0A746201-B92A-4DB7-BE58-939F25C18CF1}" srcOrd="0" destOrd="0" presId="urn:microsoft.com/office/officeart/2011/layout/TabList"/>
    <dgm:cxn modelId="{E1086B57-20E6-48BF-BC72-27508AE6AE33}" type="presParOf" srcId="{DEB45F4B-DFB7-4AEC-8AD4-0D4950EFBCA4}" destId="{782FD5D1-CB9D-4BDA-8C5F-98FFB5A6D467}" srcOrd="1" destOrd="0" presId="urn:microsoft.com/office/officeart/2011/layout/TabList"/>
    <dgm:cxn modelId="{FFEF27EC-4921-4BAF-8DA8-FBC3829AB657}" type="presParOf" srcId="{DEB45F4B-DFB7-4AEC-8AD4-0D4950EFBCA4}" destId="{65D247BB-C64B-4903-8A2C-627FCE7F9B73}" srcOrd="2" destOrd="0" presId="urn:microsoft.com/office/officeart/2011/layout/TabList"/>
    <dgm:cxn modelId="{8488032C-D73A-4BB1-932A-4D260C92109E}" type="presParOf" srcId="{29DEE246-0EA1-487D-B357-BABD21B06D51}" destId="{42B3B564-1798-4B5C-8D76-BEA07DE8E52A}" srcOrd="5" destOrd="0" presId="urn:microsoft.com/office/officeart/2011/layout/TabList"/>
    <dgm:cxn modelId="{5EE600DE-0014-4053-8A3D-A038F88D6AB2}" type="presParOf" srcId="{29DEE246-0EA1-487D-B357-BABD21B06D51}" destId="{E2B273E0-6638-48C0-9493-0F06D0ADB5AC}" srcOrd="6" destOrd="0" presId="urn:microsoft.com/office/officeart/2011/layout/TabList"/>
    <dgm:cxn modelId="{B40FE141-1407-4450-B81C-A71554319F00}" type="presParOf" srcId="{E2B273E0-6638-48C0-9493-0F06D0ADB5AC}" destId="{D9C160DA-A919-40FD-A485-678E866D2B19}" srcOrd="0" destOrd="0" presId="urn:microsoft.com/office/officeart/2011/layout/TabList"/>
    <dgm:cxn modelId="{A9B6762D-E4DD-45CF-9649-1513BA294360}" type="presParOf" srcId="{E2B273E0-6638-48C0-9493-0F06D0ADB5AC}" destId="{D279ECA9-A45A-4383-9949-0C3F4069BA5E}" srcOrd="1" destOrd="0" presId="urn:microsoft.com/office/officeart/2011/layout/TabList"/>
    <dgm:cxn modelId="{F8305FEB-ABDB-45A1-BAB7-05115F361B79}" type="presParOf" srcId="{E2B273E0-6638-48C0-9493-0F06D0ADB5AC}" destId="{65F33876-12B5-4BB5-AA7B-9257D2BA1D8C}" srcOrd="2" destOrd="0" presId="urn:microsoft.com/office/officeart/2011/layout/TabList"/>
    <dgm:cxn modelId="{7F33152D-479E-4126-B18B-AB3E0D15344A}" type="presParOf" srcId="{29DEE246-0EA1-487D-B357-BABD21B06D51}" destId="{4F1BB460-CA71-4F23-9D9D-CF459B72DA0D}" srcOrd="7" destOrd="0" presId="urn:microsoft.com/office/officeart/2011/layout/TabList"/>
    <dgm:cxn modelId="{A6851077-5CEB-4A37-B5F0-0B578F697FF9}" type="presParOf" srcId="{29DEE246-0EA1-487D-B357-BABD21B06D51}" destId="{D0D23E5F-D882-4B92-9B55-BC8FB166B22C}" srcOrd="8" destOrd="0" presId="urn:microsoft.com/office/officeart/2011/layout/TabList"/>
    <dgm:cxn modelId="{782A08E6-A6DB-4358-8325-1EE7C7BCEDEC}" type="presParOf" srcId="{D0D23E5F-D882-4B92-9B55-BC8FB166B22C}" destId="{FD8E3367-E4D6-4272-91C6-C56179B7BAEA}" srcOrd="0" destOrd="0" presId="urn:microsoft.com/office/officeart/2011/layout/TabList"/>
    <dgm:cxn modelId="{3A60F241-4C5D-43D8-A39F-5BB4153EBD81}" type="presParOf" srcId="{D0D23E5F-D882-4B92-9B55-BC8FB166B22C}" destId="{CFE19F42-2769-4D3F-88FF-259EBB5BD364}" srcOrd="1" destOrd="0" presId="urn:microsoft.com/office/officeart/2011/layout/TabList"/>
    <dgm:cxn modelId="{E218BB5D-E54E-4A3E-952C-586A581513E7}" type="presParOf" srcId="{D0D23E5F-D882-4B92-9B55-BC8FB166B22C}" destId="{F2E1B98E-1438-4BE2-91D1-DC280775C0EF}"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414D38-1394-401C-B16F-50B5B4880C1E}" type="doc">
      <dgm:prSet loTypeId="urn:microsoft.com/office/officeart/2005/8/layout/hList7" loCatId="list" qsTypeId="urn:microsoft.com/office/officeart/2005/8/quickstyle/simple1" qsCatId="simple" csTypeId="urn:microsoft.com/office/officeart/2005/8/colors/colorful1" csCatId="colorful" phldr="1"/>
      <dgm:spPr/>
    </dgm:pt>
    <dgm:pt modelId="{93E611C1-39DE-41FB-93D6-64C65C403C51}">
      <dgm:prSet phldrT="[Text]" custT="1"/>
      <dgm:spPr>
        <a:solidFill>
          <a:srgbClr val="FF9933"/>
        </a:solidFill>
      </dgm:spPr>
      <dgm:t>
        <a:bodyPr/>
        <a:lstStyle/>
        <a:p>
          <a:r>
            <a:rPr lang="en-US" sz="1600" b="1" dirty="0">
              <a:solidFill>
                <a:srgbClr val="000000"/>
              </a:solidFill>
              <a:latin typeface="Museo 300"/>
            </a:rPr>
            <a:t>Strategic area 2</a:t>
          </a:r>
          <a:r>
            <a:rPr lang="en-US" sz="1400" b="1" dirty="0">
              <a:solidFill>
                <a:srgbClr val="000000"/>
              </a:solidFill>
              <a:latin typeface="Museo 300"/>
            </a:rPr>
            <a:t>: Sustainable, resilient child sensitive food systems for healthy diets</a:t>
          </a:r>
          <a:endParaRPr lang="en-US" sz="1400" b="1" dirty="0"/>
        </a:p>
      </dgm:t>
    </dgm:pt>
    <dgm:pt modelId="{63EFBC39-EB43-414A-9976-183156098140}" type="parTrans" cxnId="{FC759FC2-E03A-400B-82BF-7EA6E35C0DD7}">
      <dgm:prSet/>
      <dgm:spPr/>
      <dgm:t>
        <a:bodyPr/>
        <a:lstStyle/>
        <a:p>
          <a:endParaRPr lang="en-US"/>
        </a:p>
      </dgm:t>
    </dgm:pt>
    <dgm:pt modelId="{13928BD2-A77E-4682-8327-1D5A76551862}" type="sibTrans" cxnId="{FC759FC2-E03A-400B-82BF-7EA6E35C0DD7}">
      <dgm:prSet/>
      <dgm:spPr/>
      <dgm:t>
        <a:bodyPr/>
        <a:lstStyle/>
        <a:p>
          <a:endParaRPr lang="en-US"/>
        </a:p>
      </dgm:t>
    </dgm:pt>
    <dgm:pt modelId="{9AC067A2-3DE0-4940-BF62-526492228E65}">
      <dgm:prSet phldrT="[Text]" custT="1"/>
      <dgm:spPr>
        <a:solidFill>
          <a:srgbClr val="7030A0"/>
        </a:solidFill>
      </dgm:spPr>
      <dgm:t>
        <a:bodyPr/>
        <a:lstStyle/>
        <a:p>
          <a:r>
            <a:rPr lang="en-US" sz="1600" b="1" dirty="0">
              <a:solidFill>
                <a:schemeClr val="bg1"/>
              </a:solidFill>
              <a:latin typeface="Museo 300"/>
            </a:rPr>
            <a:t>Strategic area 3: </a:t>
          </a:r>
          <a:r>
            <a:rPr lang="en-US" sz="1400" b="1" dirty="0">
              <a:solidFill>
                <a:schemeClr val="bg1"/>
              </a:solidFill>
              <a:latin typeface="Museo 300"/>
            </a:rPr>
            <a:t>Safe and supportive environment for nutrition</a:t>
          </a:r>
          <a:endParaRPr lang="en-US" sz="1400" b="1" dirty="0">
            <a:solidFill>
              <a:schemeClr val="bg1"/>
            </a:solidFill>
          </a:endParaRPr>
        </a:p>
      </dgm:t>
    </dgm:pt>
    <dgm:pt modelId="{FD090318-6460-42A7-9E6E-EBB663EE084A}" type="parTrans" cxnId="{7436774B-874F-4BC0-BB85-98A5D870CCC3}">
      <dgm:prSet/>
      <dgm:spPr/>
      <dgm:t>
        <a:bodyPr/>
        <a:lstStyle/>
        <a:p>
          <a:endParaRPr lang="en-US"/>
        </a:p>
      </dgm:t>
    </dgm:pt>
    <dgm:pt modelId="{6E469BDC-FA35-409C-9153-FC4F0E78FD4D}" type="sibTrans" cxnId="{7436774B-874F-4BC0-BB85-98A5D870CCC3}">
      <dgm:prSet/>
      <dgm:spPr/>
      <dgm:t>
        <a:bodyPr/>
        <a:lstStyle/>
        <a:p>
          <a:endParaRPr lang="en-US"/>
        </a:p>
      </dgm:t>
    </dgm:pt>
    <dgm:pt modelId="{6B3C68AE-536F-4251-98B8-88D5D600A47F}">
      <dgm:prSet custT="1"/>
      <dgm:spPr>
        <a:solidFill>
          <a:schemeClr val="accent1">
            <a:lumMod val="75000"/>
          </a:schemeClr>
        </a:solidFill>
      </dgm:spPr>
      <dgm:t>
        <a:bodyPr/>
        <a:lstStyle/>
        <a:p>
          <a:r>
            <a:rPr lang="en-US" sz="1500" b="1" dirty="0">
              <a:solidFill>
                <a:schemeClr val="bg1"/>
              </a:solidFill>
              <a:latin typeface="Museo 300"/>
            </a:rPr>
            <a:t>Strategic area 4: Social protection for nutrition results</a:t>
          </a:r>
        </a:p>
      </dgm:t>
    </dgm:pt>
    <dgm:pt modelId="{810B14E9-CC6E-4BA6-ADAF-2680C65A2396}" type="parTrans" cxnId="{C95C959F-FF9A-4D3D-A88F-8A211889DF3F}">
      <dgm:prSet/>
      <dgm:spPr/>
      <dgm:t>
        <a:bodyPr/>
        <a:lstStyle/>
        <a:p>
          <a:endParaRPr lang="en-US"/>
        </a:p>
      </dgm:t>
    </dgm:pt>
    <dgm:pt modelId="{8F5782C0-BF26-4B16-9570-7A49FB33BCBD}" type="sibTrans" cxnId="{C95C959F-FF9A-4D3D-A88F-8A211889DF3F}">
      <dgm:prSet/>
      <dgm:spPr/>
      <dgm:t>
        <a:bodyPr/>
        <a:lstStyle/>
        <a:p>
          <a:endParaRPr lang="en-US"/>
        </a:p>
      </dgm:t>
    </dgm:pt>
    <dgm:pt modelId="{5C6BCB79-9B99-4CC0-804A-CDE1E17F92EC}">
      <dgm:prSet custT="1"/>
      <dgm:spPr>
        <a:solidFill>
          <a:schemeClr val="accent6"/>
        </a:solidFill>
      </dgm:spPr>
      <dgm:t>
        <a:bodyPr/>
        <a:lstStyle/>
        <a:p>
          <a:r>
            <a:rPr lang="en-US" sz="1600" b="1" dirty="0">
              <a:solidFill>
                <a:srgbClr val="000000"/>
              </a:solidFill>
              <a:latin typeface="Museo 300"/>
            </a:rPr>
            <a:t>Strategic area 1: </a:t>
          </a:r>
          <a:r>
            <a:rPr lang="en-US" sz="1400" b="1" dirty="0">
              <a:solidFill>
                <a:schemeClr val="tx1"/>
              </a:solidFill>
              <a:latin typeface="Museo 300"/>
              <a:cs typeface="Source Sans Pro"/>
            </a:rPr>
            <a:t>Improving diets, nutrition services, and practices through PHC for </a:t>
          </a:r>
          <a:r>
            <a:rPr lang="en-US" sz="1400" b="1" dirty="0">
              <a:solidFill>
                <a:srgbClr val="000000"/>
              </a:solidFill>
              <a:latin typeface="Museo 300"/>
            </a:rPr>
            <a:t>universal coverage</a:t>
          </a:r>
          <a:endParaRPr lang="en-US" sz="1400" b="1" dirty="0">
            <a:latin typeface="Museo 300"/>
          </a:endParaRPr>
        </a:p>
      </dgm:t>
    </dgm:pt>
    <dgm:pt modelId="{CAED6A4D-F0B2-41B9-AE81-5E69A24938C5}" type="parTrans" cxnId="{4E99D4B8-A059-4787-AC02-DE6B1FB2B7D8}">
      <dgm:prSet/>
      <dgm:spPr/>
      <dgm:t>
        <a:bodyPr/>
        <a:lstStyle/>
        <a:p>
          <a:endParaRPr lang="en-US"/>
        </a:p>
      </dgm:t>
    </dgm:pt>
    <dgm:pt modelId="{7457A651-C59B-4E93-8C03-F7F63C9B8A2C}" type="sibTrans" cxnId="{4E99D4B8-A059-4787-AC02-DE6B1FB2B7D8}">
      <dgm:prSet/>
      <dgm:spPr/>
      <dgm:t>
        <a:bodyPr/>
        <a:lstStyle/>
        <a:p>
          <a:endParaRPr lang="en-US"/>
        </a:p>
      </dgm:t>
    </dgm:pt>
    <dgm:pt modelId="{88B159AF-A276-4E3A-B831-9AD88A81EE4C}" type="pres">
      <dgm:prSet presAssocID="{D4414D38-1394-401C-B16F-50B5B4880C1E}" presName="Name0" presStyleCnt="0">
        <dgm:presLayoutVars>
          <dgm:dir/>
          <dgm:resizeHandles val="exact"/>
        </dgm:presLayoutVars>
      </dgm:prSet>
      <dgm:spPr/>
    </dgm:pt>
    <dgm:pt modelId="{260AB2BD-7C84-424B-B66C-CA28A081626B}" type="pres">
      <dgm:prSet presAssocID="{D4414D38-1394-401C-B16F-50B5B4880C1E}" presName="fgShape" presStyleLbl="fgShp" presStyleIdx="0" presStyleCnt="1" custScaleX="102578" custScaleY="102630" custLinFactNeighborX="0" custLinFactNeighborY="17851"/>
      <dgm:spPr>
        <a:solidFill>
          <a:schemeClr val="accent1">
            <a:lumMod val="20000"/>
            <a:lumOff val="80000"/>
          </a:schemeClr>
        </a:solidFill>
      </dgm:spPr>
    </dgm:pt>
    <dgm:pt modelId="{BB4C01C3-FDF7-4AF3-B8B3-BCE1C883642F}" type="pres">
      <dgm:prSet presAssocID="{D4414D38-1394-401C-B16F-50B5B4880C1E}" presName="linComp" presStyleCnt="0"/>
      <dgm:spPr/>
    </dgm:pt>
    <dgm:pt modelId="{1657DD37-BF0C-4348-8157-E1EDF44B8D3F}" type="pres">
      <dgm:prSet presAssocID="{5C6BCB79-9B99-4CC0-804A-CDE1E17F92EC}" presName="compNode" presStyleCnt="0"/>
      <dgm:spPr/>
    </dgm:pt>
    <dgm:pt modelId="{5A860EB7-CAC0-4EE4-910A-AD6228BCD9E8}" type="pres">
      <dgm:prSet presAssocID="{5C6BCB79-9B99-4CC0-804A-CDE1E17F92EC}" presName="bkgdShape" presStyleLbl="node1" presStyleIdx="0" presStyleCnt="4"/>
      <dgm:spPr/>
    </dgm:pt>
    <dgm:pt modelId="{E5BF971F-C51C-4450-AEF2-2B9216670CDF}" type="pres">
      <dgm:prSet presAssocID="{5C6BCB79-9B99-4CC0-804A-CDE1E17F92EC}" presName="nodeTx" presStyleLbl="node1" presStyleIdx="0" presStyleCnt="4">
        <dgm:presLayoutVars>
          <dgm:bulletEnabled val="1"/>
        </dgm:presLayoutVars>
      </dgm:prSet>
      <dgm:spPr/>
    </dgm:pt>
    <dgm:pt modelId="{F8978A5E-78C8-42EE-A3B3-385E8C8AA392}" type="pres">
      <dgm:prSet presAssocID="{5C6BCB79-9B99-4CC0-804A-CDE1E17F92EC}" presName="invisiNode" presStyleLbl="node1" presStyleIdx="0" presStyleCnt="4"/>
      <dgm:spPr/>
    </dgm:pt>
    <dgm:pt modelId="{53581D62-AF5F-4321-8010-E469F11BAD80}" type="pres">
      <dgm:prSet presAssocID="{5C6BCB79-9B99-4CC0-804A-CDE1E17F92EC}" presName="imagNode" presStyleLbl="fgImgPlace1" presStyleIdx="0" presStyleCnt="4"/>
      <dgm:spPr/>
    </dgm:pt>
    <dgm:pt modelId="{6E69B2C4-575A-4E08-AEC3-FE30EC94A392}" type="pres">
      <dgm:prSet presAssocID="{7457A651-C59B-4E93-8C03-F7F63C9B8A2C}" presName="sibTrans" presStyleLbl="sibTrans2D1" presStyleIdx="0" presStyleCnt="0"/>
      <dgm:spPr/>
    </dgm:pt>
    <dgm:pt modelId="{EB5A2FF1-962B-485E-8D66-DA80942148E8}" type="pres">
      <dgm:prSet presAssocID="{93E611C1-39DE-41FB-93D6-64C65C403C51}" presName="compNode" presStyleCnt="0"/>
      <dgm:spPr/>
    </dgm:pt>
    <dgm:pt modelId="{61FBE669-18FD-44B8-98DB-1A91BED7685B}" type="pres">
      <dgm:prSet presAssocID="{93E611C1-39DE-41FB-93D6-64C65C403C51}" presName="bkgdShape" presStyleLbl="node1" presStyleIdx="1" presStyleCnt="4" custLinFactNeighborX="2231" custLinFactNeighborY="-4558"/>
      <dgm:spPr/>
    </dgm:pt>
    <dgm:pt modelId="{69944A66-3D28-4D61-AEB5-D4EC3EDE8690}" type="pres">
      <dgm:prSet presAssocID="{93E611C1-39DE-41FB-93D6-64C65C403C51}" presName="nodeTx" presStyleLbl="node1" presStyleIdx="1" presStyleCnt="4">
        <dgm:presLayoutVars>
          <dgm:bulletEnabled val="1"/>
        </dgm:presLayoutVars>
      </dgm:prSet>
      <dgm:spPr/>
    </dgm:pt>
    <dgm:pt modelId="{6A193CD2-6966-4A42-807B-27ACBFB067BD}" type="pres">
      <dgm:prSet presAssocID="{93E611C1-39DE-41FB-93D6-64C65C403C51}" presName="invisiNode" presStyleLbl="node1" presStyleIdx="1" presStyleCnt="4"/>
      <dgm:spPr/>
    </dgm:pt>
    <dgm:pt modelId="{83581487-8D7B-4F16-B91C-B8C8EB3873D7}" type="pres">
      <dgm:prSet presAssocID="{93E611C1-39DE-41FB-93D6-64C65C403C51}" presName="imagNode" presStyleLbl="fgImgPlace1" presStyleIdx="1" presStyleCnt="4" custLinFactX="89145" custLinFactY="100000" custLinFactNeighborX="100000" custLinFactNeighborY="191137"/>
      <dgm:spPr/>
    </dgm:pt>
    <dgm:pt modelId="{E25F7D4C-D25C-4AF2-A986-657EF0DEDDB8}" type="pres">
      <dgm:prSet presAssocID="{13928BD2-A77E-4682-8327-1D5A76551862}" presName="sibTrans" presStyleLbl="sibTrans2D1" presStyleIdx="0" presStyleCnt="0"/>
      <dgm:spPr/>
    </dgm:pt>
    <dgm:pt modelId="{F0C5F8A1-3FF2-4093-9FBB-0EFABC59BE9B}" type="pres">
      <dgm:prSet presAssocID="{9AC067A2-3DE0-4940-BF62-526492228E65}" presName="compNode" presStyleCnt="0"/>
      <dgm:spPr/>
    </dgm:pt>
    <dgm:pt modelId="{6F533F66-3220-4BC3-BA74-018A700A2B62}" type="pres">
      <dgm:prSet presAssocID="{9AC067A2-3DE0-4940-BF62-526492228E65}" presName="bkgdShape" presStyleLbl="node1" presStyleIdx="2" presStyleCnt="4"/>
      <dgm:spPr/>
    </dgm:pt>
    <dgm:pt modelId="{620D54BF-3286-4595-9E0D-78DFC2A4661D}" type="pres">
      <dgm:prSet presAssocID="{9AC067A2-3DE0-4940-BF62-526492228E65}" presName="nodeTx" presStyleLbl="node1" presStyleIdx="2" presStyleCnt="4">
        <dgm:presLayoutVars>
          <dgm:bulletEnabled val="1"/>
        </dgm:presLayoutVars>
      </dgm:prSet>
      <dgm:spPr/>
    </dgm:pt>
    <dgm:pt modelId="{AB4DDAE1-DADC-49C3-BD45-D61391178FF9}" type="pres">
      <dgm:prSet presAssocID="{9AC067A2-3DE0-4940-BF62-526492228E65}" presName="invisiNode" presStyleLbl="node1" presStyleIdx="2" presStyleCnt="4"/>
      <dgm:spPr/>
    </dgm:pt>
    <dgm:pt modelId="{9F75E952-F7FF-4830-801C-F1E5D46425A6}" type="pres">
      <dgm:prSet presAssocID="{9AC067A2-3DE0-4940-BF62-526492228E65}" presName="imagNode" presStyleLbl="fgImgPlace1" presStyleIdx="2" presStyleCnt="4"/>
      <dgm:spPr/>
    </dgm:pt>
    <dgm:pt modelId="{62B7818B-ADDC-4BC2-B39B-F90AB3FF1E52}" type="pres">
      <dgm:prSet presAssocID="{6E469BDC-FA35-409C-9153-FC4F0E78FD4D}" presName="sibTrans" presStyleLbl="sibTrans2D1" presStyleIdx="0" presStyleCnt="0"/>
      <dgm:spPr/>
    </dgm:pt>
    <dgm:pt modelId="{9DD01874-384F-4AB5-B540-03E7A04A88EC}" type="pres">
      <dgm:prSet presAssocID="{6B3C68AE-536F-4251-98B8-88D5D600A47F}" presName="compNode" presStyleCnt="0"/>
      <dgm:spPr/>
    </dgm:pt>
    <dgm:pt modelId="{C5E133D4-8A53-4737-BA8A-469016795E16}" type="pres">
      <dgm:prSet presAssocID="{6B3C68AE-536F-4251-98B8-88D5D600A47F}" presName="bkgdShape" presStyleLbl="node1" presStyleIdx="3" presStyleCnt="4"/>
      <dgm:spPr/>
    </dgm:pt>
    <dgm:pt modelId="{782121C8-2E3D-4AC0-8944-0A9BD01BC727}" type="pres">
      <dgm:prSet presAssocID="{6B3C68AE-536F-4251-98B8-88D5D600A47F}" presName="nodeTx" presStyleLbl="node1" presStyleIdx="3" presStyleCnt="4">
        <dgm:presLayoutVars>
          <dgm:bulletEnabled val="1"/>
        </dgm:presLayoutVars>
      </dgm:prSet>
      <dgm:spPr/>
    </dgm:pt>
    <dgm:pt modelId="{026482E5-F162-40C8-87FF-9B7548B26F64}" type="pres">
      <dgm:prSet presAssocID="{6B3C68AE-536F-4251-98B8-88D5D600A47F}" presName="invisiNode" presStyleLbl="node1" presStyleIdx="3" presStyleCnt="4"/>
      <dgm:spPr/>
    </dgm:pt>
    <dgm:pt modelId="{5C33C246-895E-4A10-8184-F9C5C494DDDC}" type="pres">
      <dgm:prSet presAssocID="{6B3C68AE-536F-4251-98B8-88D5D600A47F}" presName="imagNode" presStyleLbl="fgImgPlace1" presStyleIdx="3" presStyleCnt="4"/>
      <dgm:spPr/>
    </dgm:pt>
  </dgm:ptLst>
  <dgm:cxnLst>
    <dgm:cxn modelId="{195A3C1A-F531-46BD-A9FA-FF3682F27FF7}" type="presOf" srcId="{6B3C68AE-536F-4251-98B8-88D5D600A47F}" destId="{782121C8-2E3D-4AC0-8944-0A9BD01BC727}" srcOrd="1" destOrd="0" presId="urn:microsoft.com/office/officeart/2005/8/layout/hList7"/>
    <dgm:cxn modelId="{1F078E2D-EDF5-474E-A43E-0198FDDA1A86}" type="presOf" srcId="{13928BD2-A77E-4682-8327-1D5A76551862}" destId="{E25F7D4C-D25C-4AF2-A986-657EF0DEDDB8}" srcOrd="0" destOrd="0" presId="urn:microsoft.com/office/officeart/2005/8/layout/hList7"/>
    <dgm:cxn modelId="{7436774B-874F-4BC0-BB85-98A5D870CCC3}" srcId="{D4414D38-1394-401C-B16F-50B5B4880C1E}" destId="{9AC067A2-3DE0-4940-BF62-526492228E65}" srcOrd="2" destOrd="0" parTransId="{FD090318-6460-42A7-9E6E-EBB663EE084A}" sibTransId="{6E469BDC-FA35-409C-9153-FC4F0E78FD4D}"/>
    <dgm:cxn modelId="{7E555D6F-16C6-4AC9-95CB-362FE7DECC22}" type="presOf" srcId="{6B3C68AE-536F-4251-98B8-88D5D600A47F}" destId="{C5E133D4-8A53-4737-BA8A-469016795E16}" srcOrd="0" destOrd="0" presId="urn:microsoft.com/office/officeart/2005/8/layout/hList7"/>
    <dgm:cxn modelId="{8C31E051-4A0E-485F-87DC-DF8BC02A734B}" type="presOf" srcId="{9AC067A2-3DE0-4940-BF62-526492228E65}" destId="{620D54BF-3286-4595-9E0D-78DFC2A4661D}" srcOrd="1" destOrd="0" presId="urn:microsoft.com/office/officeart/2005/8/layout/hList7"/>
    <dgm:cxn modelId="{1F0B7657-2A87-456F-A0A1-BF64E79B7CD8}" type="presOf" srcId="{5C6BCB79-9B99-4CC0-804A-CDE1E17F92EC}" destId="{E5BF971F-C51C-4450-AEF2-2B9216670CDF}" srcOrd="1" destOrd="0" presId="urn:microsoft.com/office/officeart/2005/8/layout/hList7"/>
    <dgm:cxn modelId="{7CC8AC7B-1573-4D54-9631-AA8DD731E902}" type="presOf" srcId="{9AC067A2-3DE0-4940-BF62-526492228E65}" destId="{6F533F66-3220-4BC3-BA74-018A700A2B62}" srcOrd="0" destOrd="0" presId="urn:microsoft.com/office/officeart/2005/8/layout/hList7"/>
    <dgm:cxn modelId="{1895D79D-6636-47CD-BE72-AACDF2C832C1}" type="presOf" srcId="{93E611C1-39DE-41FB-93D6-64C65C403C51}" destId="{69944A66-3D28-4D61-AEB5-D4EC3EDE8690}" srcOrd="1" destOrd="0" presId="urn:microsoft.com/office/officeart/2005/8/layout/hList7"/>
    <dgm:cxn modelId="{C95C959F-FF9A-4D3D-A88F-8A211889DF3F}" srcId="{D4414D38-1394-401C-B16F-50B5B4880C1E}" destId="{6B3C68AE-536F-4251-98B8-88D5D600A47F}" srcOrd="3" destOrd="0" parTransId="{810B14E9-CC6E-4BA6-ADAF-2680C65A2396}" sibTransId="{8F5782C0-BF26-4B16-9570-7A49FB33BCBD}"/>
    <dgm:cxn modelId="{7A83E0AA-FC0C-4864-9DC8-E89BF5D81C68}" type="presOf" srcId="{D4414D38-1394-401C-B16F-50B5B4880C1E}" destId="{88B159AF-A276-4E3A-B831-9AD88A81EE4C}" srcOrd="0" destOrd="0" presId="urn:microsoft.com/office/officeart/2005/8/layout/hList7"/>
    <dgm:cxn modelId="{282C42AB-8A3C-47B3-A17E-D48162EBC829}" type="presOf" srcId="{6E469BDC-FA35-409C-9153-FC4F0E78FD4D}" destId="{62B7818B-ADDC-4BC2-B39B-F90AB3FF1E52}" srcOrd="0" destOrd="0" presId="urn:microsoft.com/office/officeart/2005/8/layout/hList7"/>
    <dgm:cxn modelId="{4E99D4B8-A059-4787-AC02-DE6B1FB2B7D8}" srcId="{D4414D38-1394-401C-B16F-50B5B4880C1E}" destId="{5C6BCB79-9B99-4CC0-804A-CDE1E17F92EC}" srcOrd="0" destOrd="0" parTransId="{CAED6A4D-F0B2-41B9-AE81-5E69A24938C5}" sibTransId="{7457A651-C59B-4E93-8C03-F7F63C9B8A2C}"/>
    <dgm:cxn modelId="{D153B7BD-F4A4-421D-8374-06D699A97B3E}" type="presOf" srcId="{93E611C1-39DE-41FB-93D6-64C65C403C51}" destId="{61FBE669-18FD-44B8-98DB-1A91BED7685B}" srcOrd="0" destOrd="0" presId="urn:microsoft.com/office/officeart/2005/8/layout/hList7"/>
    <dgm:cxn modelId="{FC759FC2-E03A-400B-82BF-7EA6E35C0DD7}" srcId="{D4414D38-1394-401C-B16F-50B5B4880C1E}" destId="{93E611C1-39DE-41FB-93D6-64C65C403C51}" srcOrd="1" destOrd="0" parTransId="{63EFBC39-EB43-414A-9976-183156098140}" sibTransId="{13928BD2-A77E-4682-8327-1D5A76551862}"/>
    <dgm:cxn modelId="{FFD080F6-5226-48A3-BBCD-55A3E9F7B87E}" type="presOf" srcId="{7457A651-C59B-4E93-8C03-F7F63C9B8A2C}" destId="{6E69B2C4-575A-4E08-AEC3-FE30EC94A392}" srcOrd="0" destOrd="0" presId="urn:microsoft.com/office/officeart/2005/8/layout/hList7"/>
    <dgm:cxn modelId="{A65FF4F7-D651-4665-84F0-7FF20BBC42FD}" type="presOf" srcId="{5C6BCB79-9B99-4CC0-804A-CDE1E17F92EC}" destId="{5A860EB7-CAC0-4EE4-910A-AD6228BCD9E8}" srcOrd="0" destOrd="0" presId="urn:microsoft.com/office/officeart/2005/8/layout/hList7"/>
    <dgm:cxn modelId="{42D2A7FC-DAF1-4D25-9C53-362EF9F9AEA3}" type="presParOf" srcId="{88B159AF-A276-4E3A-B831-9AD88A81EE4C}" destId="{260AB2BD-7C84-424B-B66C-CA28A081626B}" srcOrd="0" destOrd="0" presId="urn:microsoft.com/office/officeart/2005/8/layout/hList7"/>
    <dgm:cxn modelId="{D02D32CD-377B-4C3A-A112-3735EEE9A896}" type="presParOf" srcId="{88B159AF-A276-4E3A-B831-9AD88A81EE4C}" destId="{BB4C01C3-FDF7-4AF3-B8B3-BCE1C883642F}" srcOrd="1" destOrd="0" presId="urn:microsoft.com/office/officeart/2005/8/layout/hList7"/>
    <dgm:cxn modelId="{C35AF259-20B9-4140-94D3-F87D26961A48}" type="presParOf" srcId="{BB4C01C3-FDF7-4AF3-B8B3-BCE1C883642F}" destId="{1657DD37-BF0C-4348-8157-E1EDF44B8D3F}" srcOrd="0" destOrd="0" presId="urn:microsoft.com/office/officeart/2005/8/layout/hList7"/>
    <dgm:cxn modelId="{DA071934-ED4A-4A24-8E67-3411756562C6}" type="presParOf" srcId="{1657DD37-BF0C-4348-8157-E1EDF44B8D3F}" destId="{5A860EB7-CAC0-4EE4-910A-AD6228BCD9E8}" srcOrd="0" destOrd="0" presId="urn:microsoft.com/office/officeart/2005/8/layout/hList7"/>
    <dgm:cxn modelId="{828C7993-094A-4CEF-9841-ACF0413B9C5B}" type="presParOf" srcId="{1657DD37-BF0C-4348-8157-E1EDF44B8D3F}" destId="{E5BF971F-C51C-4450-AEF2-2B9216670CDF}" srcOrd="1" destOrd="0" presId="urn:microsoft.com/office/officeart/2005/8/layout/hList7"/>
    <dgm:cxn modelId="{D42220D6-4457-4B03-B581-68CAB8475792}" type="presParOf" srcId="{1657DD37-BF0C-4348-8157-E1EDF44B8D3F}" destId="{F8978A5E-78C8-42EE-A3B3-385E8C8AA392}" srcOrd="2" destOrd="0" presId="urn:microsoft.com/office/officeart/2005/8/layout/hList7"/>
    <dgm:cxn modelId="{29840CD6-0F94-45DE-A13E-BA05548FCBB9}" type="presParOf" srcId="{1657DD37-BF0C-4348-8157-E1EDF44B8D3F}" destId="{53581D62-AF5F-4321-8010-E469F11BAD80}" srcOrd="3" destOrd="0" presId="urn:microsoft.com/office/officeart/2005/8/layout/hList7"/>
    <dgm:cxn modelId="{0BE6CCAB-2F6E-4F3B-BDAC-1B3236A4785F}" type="presParOf" srcId="{BB4C01C3-FDF7-4AF3-B8B3-BCE1C883642F}" destId="{6E69B2C4-575A-4E08-AEC3-FE30EC94A392}" srcOrd="1" destOrd="0" presId="urn:microsoft.com/office/officeart/2005/8/layout/hList7"/>
    <dgm:cxn modelId="{70571034-0D5A-4A9A-B24F-7A781E0CE054}" type="presParOf" srcId="{BB4C01C3-FDF7-4AF3-B8B3-BCE1C883642F}" destId="{EB5A2FF1-962B-485E-8D66-DA80942148E8}" srcOrd="2" destOrd="0" presId="urn:microsoft.com/office/officeart/2005/8/layout/hList7"/>
    <dgm:cxn modelId="{FF101D80-D6B7-4922-A41C-2A6243F56510}" type="presParOf" srcId="{EB5A2FF1-962B-485E-8D66-DA80942148E8}" destId="{61FBE669-18FD-44B8-98DB-1A91BED7685B}" srcOrd="0" destOrd="0" presId="urn:microsoft.com/office/officeart/2005/8/layout/hList7"/>
    <dgm:cxn modelId="{7BBD2535-480F-4012-981E-56CAB49C550A}" type="presParOf" srcId="{EB5A2FF1-962B-485E-8D66-DA80942148E8}" destId="{69944A66-3D28-4D61-AEB5-D4EC3EDE8690}" srcOrd="1" destOrd="0" presId="urn:microsoft.com/office/officeart/2005/8/layout/hList7"/>
    <dgm:cxn modelId="{CB14872F-5C57-41FE-82B6-E988A1877A1D}" type="presParOf" srcId="{EB5A2FF1-962B-485E-8D66-DA80942148E8}" destId="{6A193CD2-6966-4A42-807B-27ACBFB067BD}" srcOrd="2" destOrd="0" presId="urn:microsoft.com/office/officeart/2005/8/layout/hList7"/>
    <dgm:cxn modelId="{53485539-A3FA-4072-9E3C-B54EC2FF5EC9}" type="presParOf" srcId="{EB5A2FF1-962B-485E-8D66-DA80942148E8}" destId="{83581487-8D7B-4F16-B91C-B8C8EB3873D7}" srcOrd="3" destOrd="0" presId="urn:microsoft.com/office/officeart/2005/8/layout/hList7"/>
    <dgm:cxn modelId="{F4815652-FCF7-492D-8564-DAB9F0D0696C}" type="presParOf" srcId="{BB4C01C3-FDF7-4AF3-B8B3-BCE1C883642F}" destId="{E25F7D4C-D25C-4AF2-A986-657EF0DEDDB8}" srcOrd="3" destOrd="0" presId="urn:microsoft.com/office/officeart/2005/8/layout/hList7"/>
    <dgm:cxn modelId="{81B2A65B-195E-4309-B95D-EDBC86CD569A}" type="presParOf" srcId="{BB4C01C3-FDF7-4AF3-B8B3-BCE1C883642F}" destId="{F0C5F8A1-3FF2-4093-9FBB-0EFABC59BE9B}" srcOrd="4" destOrd="0" presId="urn:microsoft.com/office/officeart/2005/8/layout/hList7"/>
    <dgm:cxn modelId="{477D5207-0FC2-4B66-9557-D798A03949E5}" type="presParOf" srcId="{F0C5F8A1-3FF2-4093-9FBB-0EFABC59BE9B}" destId="{6F533F66-3220-4BC3-BA74-018A700A2B62}" srcOrd="0" destOrd="0" presId="urn:microsoft.com/office/officeart/2005/8/layout/hList7"/>
    <dgm:cxn modelId="{FEDF1D35-673C-4CDE-9621-AC0D900140BC}" type="presParOf" srcId="{F0C5F8A1-3FF2-4093-9FBB-0EFABC59BE9B}" destId="{620D54BF-3286-4595-9E0D-78DFC2A4661D}" srcOrd="1" destOrd="0" presId="urn:microsoft.com/office/officeart/2005/8/layout/hList7"/>
    <dgm:cxn modelId="{E3732B54-E979-4E27-86DC-3E9F7C99A18C}" type="presParOf" srcId="{F0C5F8A1-3FF2-4093-9FBB-0EFABC59BE9B}" destId="{AB4DDAE1-DADC-49C3-BD45-D61391178FF9}" srcOrd="2" destOrd="0" presId="urn:microsoft.com/office/officeart/2005/8/layout/hList7"/>
    <dgm:cxn modelId="{656E89AD-4D4A-443D-BE24-EA2553ADE71B}" type="presParOf" srcId="{F0C5F8A1-3FF2-4093-9FBB-0EFABC59BE9B}" destId="{9F75E952-F7FF-4830-801C-F1E5D46425A6}" srcOrd="3" destOrd="0" presId="urn:microsoft.com/office/officeart/2005/8/layout/hList7"/>
    <dgm:cxn modelId="{A0CEC3F3-E574-4075-83AD-C517ED42C5EE}" type="presParOf" srcId="{BB4C01C3-FDF7-4AF3-B8B3-BCE1C883642F}" destId="{62B7818B-ADDC-4BC2-B39B-F90AB3FF1E52}" srcOrd="5" destOrd="0" presId="urn:microsoft.com/office/officeart/2005/8/layout/hList7"/>
    <dgm:cxn modelId="{95F29669-7E76-42C1-843D-972F8C1CD5D7}" type="presParOf" srcId="{BB4C01C3-FDF7-4AF3-B8B3-BCE1C883642F}" destId="{9DD01874-384F-4AB5-B540-03E7A04A88EC}" srcOrd="6" destOrd="0" presId="urn:microsoft.com/office/officeart/2005/8/layout/hList7"/>
    <dgm:cxn modelId="{2CF7885D-3753-4E65-9ACA-8BD95442FC81}" type="presParOf" srcId="{9DD01874-384F-4AB5-B540-03E7A04A88EC}" destId="{C5E133D4-8A53-4737-BA8A-469016795E16}" srcOrd="0" destOrd="0" presId="urn:microsoft.com/office/officeart/2005/8/layout/hList7"/>
    <dgm:cxn modelId="{0BA63274-88D7-4517-A557-75D15B18149B}" type="presParOf" srcId="{9DD01874-384F-4AB5-B540-03E7A04A88EC}" destId="{782121C8-2E3D-4AC0-8944-0A9BD01BC727}" srcOrd="1" destOrd="0" presId="urn:microsoft.com/office/officeart/2005/8/layout/hList7"/>
    <dgm:cxn modelId="{334DD345-61A6-486A-8AD9-F54249EBDDAA}" type="presParOf" srcId="{9DD01874-384F-4AB5-B540-03E7A04A88EC}" destId="{026482E5-F162-40C8-87FF-9B7548B26F64}" srcOrd="2" destOrd="0" presId="urn:microsoft.com/office/officeart/2005/8/layout/hList7"/>
    <dgm:cxn modelId="{9D1BDBAE-3E38-4C2D-87FF-B2CF866865F3}" type="presParOf" srcId="{9DD01874-384F-4AB5-B540-03E7A04A88EC}" destId="{5C33C246-895E-4A10-8184-F9C5C494DDDC}"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C64C47-5DC5-44D8-B1EE-00C0A734D28E}"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C4EB566B-BCCB-46DB-9A19-3F6C45C123D9}">
      <dgm:prSet phldrT="[Text]" custT="1"/>
      <dgm:spPr/>
      <dgm:t>
        <a:bodyPr/>
        <a:lstStyle/>
        <a:p>
          <a:pPr algn="ctr"/>
          <a:r>
            <a:rPr lang="en-US" sz="2000" b="1" dirty="0"/>
            <a:t>Vision </a:t>
          </a:r>
          <a:r>
            <a:rPr lang="en-US" sz="1600" b="1" dirty="0">
              <a:latin typeface="Source Sans Pro" panose="020B0503030403020204" pitchFamily="34" charset="0"/>
              <a:ea typeface="Source Sans Pro" panose="020B0503030403020204" pitchFamily="34" charset="0"/>
            </a:rPr>
            <a:t>all children, adolescents &amp; women realize their right to nutrition in Lebanon</a:t>
          </a:r>
          <a:endParaRPr lang="en-US" sz="1600" b="1" dirty="0"/>
        </a:p>
      </dgm:t>
    </dgm:pt>
    <dgm:pt modelId="{DD99CAC8-EECA-4B45-910C-77FBA571C94D}" type="parTrans" cxnId="{BCB2A72D-321B-4B84-AC8B-8008CD066289}">
      <dgm:prSet/>
      <dgm:spPr/>
      <dgm:t>
        <a:bodyPr/>
        <a:lstStyle/>
        <a:p>
          <a:endParaRPr lang="en-US" sz="1400"/>
        </a:p>
      </dgm:t>
    </dgm:pt>
    <dgm:pt modelId="{51BBE176-DC91-431C-9795-72CA08BD31BC}" type="sibTrans" cxnId="{BCB2A72D-321B-4B84-AC8B-8008CD066289}">
      <dgm:prSet/>
      <dgm:spPr/>
      <dgm:t>
        <a:bodyPr/>
        <a:lstStyle/>
        <a:p>
          <a:endParaRPr lang="en-US" sz="1400"/>
        </a:p>
      </dgm:t>
    </dgm:pt>
    <dgm:pt modelId="{F5CCA003-7344-469C-ABEC-8A3A389BDC54}">
      <dgm:prSet phldrT="[Text]" custT="1"/>
      <dgm:spPr/>
      <dgm:t>
        <a:bodyPr/>
        <a:lstStyle/>
        <a:p>
          <a:pPr algn="ctr"/>
          <a:r>
            <a:rPr lang="en-US" sz="2000" b="1" dirty="0"/>
            <a:t>Goal  </a:t>
          </a:r>
          <a:r>
            <a:rPr lang="en-US" sz="1600" b="1" dirty="0">
              <a:latin typeface="Source Sans Pro" panose="020B0503030403020204" pitchFamily="34" charset="0"/>
              <a:ea typeface="Source Sans Pro" panose="020B0503030403020204" pitchFamily="34" charset="0"/>
            </a:rPr>
            <a:t>To protect and promote diets, services &amp; practices of children, adolescents and women</a:t>
          </a:r>
          <a:endParaRPr lang="en-US" sz="1600" b="1" dirty="0"/>
        </a:p>
      </dgm:t>
    </dgm:pt>
    <dgm:pt modelId="{2CCFAFA9-0421-42C8-A40C-66A68DD19240}" type="parTrans" cxnId="{A2936470-1DEE-49D0-9A27-573F2E9840DA}">
      <dgm:prSet/>
      <dgm:spPr/>
      <dgm:t>
        <a:bodyPr/>
        <a:lstStyle/>
        <a:p>
          <a:endParaRPr lang="en-US" sz="1400"/>
        </a:p>
      </dgm:t>
    </dgm:pt>
    <dgm:pt modelId="{38F8FB8C-40FD-47E9-B316-224F19C250CB}" type="sibTrans" cxnId="{A2936470-1DEE-49D0-9A27-573F2E9840DA}">
      <dgm:prSet/>
      <dgm:spPr/>
      <dgm:t>
        <a:bodyPr/>
        <a:lstStyle/>
        <a:p>
          <a:endParaRPr lang="en-US" sz="1400"/>
        </a:p>
      </dgm:t>
    </dgm:pt>
    <dgm:pt modelId="{78BF9F03-EB77-4596-8392-3C94BBEB2353}">
      <dgm:prSet phldrT="[Text]" custT="1"/>
      <dgm:spPr/>
      <dgm:t>
        <a:bodyPr/>
        <a:lstStyle/>
        <a:p>
          <a:r>
            <a:rPr lang="en-US" sz="1600" b="1" dirty="0">
              <a:solidFill>
                <a:schemeClr val="tx1"/>
              </a:solidFill>
            </a:rPr>
            <a:t>Outcome</a:t>
          </a:r>
          <a:r>
            <a:rPr lang="en-US" sz="1800" b="1" dirty="0">
              <a:solidFill>
                <a:schemeClr val="tx1"/>
              </a:solidFill>
            </a:rPr>
            <a:t> </a:t>
          </a:r>
          <a:r>
            <a:rPr lang="en-US" sz="1400" b="1" dirty="0">
              <a:solidFill>
                <a:schemeClr val="tx1"/>
              </a:solidFill>
            </a:rPr>
            <a:t>Objective To prevent all forms of malnutrition among women, newborns, children and adolescents</a:t>
          </a:r>
        </a:p>
      </dgm:t>
    </dgm:pt>
    <dgm:pt modelId="{857F237D-2668-4EB8-96B0-B66E40C39912}" type="parTrans" cxnId="{B5A35B20-CD5B-4C4A-AAE4-A1F6E914110D}">
      <dgm:prSet/>
      <dgm:spPr/>
      <dgm:t>
        <a:bodyPr/>
        <a:lstStyle/>
        <a:p>
          <a:endParaRPr lang="en-US" sz="1400"/>
        </a:p>
      </dgm:t>
    </dgm:pt>
    <dgm:pt modelId="{2AE7007B-F2ED-4EA0-96C6-7E9DEA69A025}" type="sibTrans" cxnId="{B5A35B20-CD5B-4C4A-AAE4-A1F6E914110D}">
      <dgm:prSet/>
      <dgm:spPr/>
      <dgm:t>
        <a:bodyPr/>
        <a:lstStyle/>
        <a:p>
          <a:endParaRPr lang="en-US" sz="1400"/>
        </a:p>
      </dgm:t>
    </dgm:pt>
    <dgm:pt modelId="{0F9612EC-845C-4302-9B30-19A4136F4C30}" type="pres">
      <dgm:prSet presAssocID="{EFC64C47-5DC5-44D8-B1EE-00C0A734D28E}" presName="linear" presStyleCnt="0">
        <dgm:presLayoutVars>
          <dgm:animLvl val="lvl"/>
          <dgm:resizeHandles val="exact"/>
        </dgm:presLayoutVars>
      </dgm:prSet>
      <dgm:spPr/>
    </dgm:pt>
    <dgm:pt modelId="{0A14DD65-08E0-456C-A340-580F004B44EA}" type="pres">
      <dgm:prSet presAssocID="{C4EB566B-BCCB-46DB-9A19-3F6C45C123D9}" presName="parentText" presStyleLbl="node1" presStyleIdx="0" presStyleCnt="3" custLinFactY="-17160" custLinFactNeighborX="-4722" custLinFactNeighborY="-100000">
        <dgm:presLayoutVars>
          <dgm:chMax val="0"/>
          <dgm:bulletEnabled val="1"/>
        </dgm:presLayoutVars>
      </dgm:prSet>
      <dgm:spPr/>
    </dgm:pt>
    <dgm:pt modelId="{9DC0DCC4-0F77-4C56-9C28-09587DEE84E1}" type="pres">
      <dgm:prSet presAssocID="{51BBE176-DC91-431C-9795-72CA08BD31BC}" presName="spacer" presStyleCnt="0"/>
      <dgm:spPr/>
    </dgm:pt>
    <dgm:pt modelId="{AA084C96-D924-47D4-B582-6AB17566DF8E}" type="pres">
      <dgm:prSet presAssocID="{F5CCA003-7344-469C-ABEC-8A3A389BDC54}" presName="parentText" presStyleLbl="node1" presStyleIdx="1" presStyleCnt="3" custLinFactNeighborX="-5095" custLinFactNeighborY="6515">
        <dgm:presLayoutVars>
          <dgm:chMax val="0"/>
          <dgm:bulletEnabled val="1"/>
        </dgm:presLayoutVars>
      </dgm:prSet>
      <dgm:spPr/>
    </dgm:pt>
    <dgm:pt modelId="{F6FE3647-B2E4-4071-9677-2B1740D1251F}" type="pres">
      <dgm:prSet presAssocID="{38F8FB8C-40FD-47E9-B316-224F19C250CB}" presName="spacer" presStyleCnt="0"/>
      <dgm:spPr/>
    </dgm:pt>
    <dgm:pt modelId="{3D9B82F0-52F2-4353-9CE7-849E431E2147}" type="pres">
      <dgm:prSet presAssocID="{78BF9F03-EB77-4596-8392-3C94BBEB2353}" presName="parentText" presStyleLbl="node1" presStyleIdx="2" presStyleCnt="3">
        <dgm:presLayoutVars>
          <dgm:chMax val="0"/>
          <dgm:bulletEnabled val="1"/>
        </dgm:presLayoutVars>
      </dgm:prSet>
      <dgm:spPr/>
    </dgm:pt>
  </dgm:ptLst>
  <dgm:cxnLst>
    <dgm:cxn modelId="{ED073A04-2EA0-45B1-8910-A57E24F0ABE9}" type="presOf" srcId="{78BF9F03-EB77-4596-8392-3C94BBEB2353}" destId="{3D9B82F0-52F2-4353-9CE7-849E431E2147}" srcOrd="0" destOrd="0" presId="urn:microsoft.com/office/officeart/2005/8/layout/vList2"/>
    <dgm:cxn modelId="{E4EA351E-2D48-47B7-BA7A-3AF07B05EF63}" type="presOf" srcId="{EFC64C47-5DC5-44D8-B1EE-00C0A734D28E}" destId="{0F9612EC-845C-4302-9B30-19A4136F4C30}" srcOrd="0" destOrd="0" presId="urn:microsoft.com/office/officeart/2005/8/layout/vList2"/>
    <dgm:cxn modelId="{B5A35B20-CD5B-4C4A-AAE4-A1F6E914110D}" srcId="{EFC64C47-5DC5-44D8-B1EE-00C0A734D28E}" destId="{78BF9F03-EB77-4596-8392-3C94BBEB2353}" srcOrd="2" destOrd="0" parTransId="{857F237D-2668-4EB8-96B0-B66E40C39912}" sibTransId="{2AE7007B-F2ED-4EA0-96C6-7E9DEA69A025}"/>
    <dgm:cxn modelId="{BCB2A72D-321B-4B84-AC8B-8008CD066289}" srcId="{EFC64C47-5DC5-44D8-B1EE-00C0A734D28E}" destId="{C4EB566B-BCCB-46DB-9A19-3F6C45C123D9}" srcOrd="0" destOrd="0" parTransId="{DD99CAC8-EECA-4B45-910C-77FBA571C94D}" sibTransId="{51BBE176-DC91-431C-9795-72CA08BD31BC}"/>
    <dgm:cxn modelId="{A2936470-1DEE-49D0-9A27-573F2E9840DA}" srcId="{EFC64C47-5DC5-44D8-B1EE-00C0A734D28E}" destId="{F5CCA003-7344-469C-ABEC-8A3A389BDC54}" srcOrd="1" destOrd="0" parTransId="{2CCFAFA9-0421-42C8-A40C-66A68DD19240}" sibTransId="{38F8FB8C-40FD-47E9-B316-224F19C250CB}"/>
    <dgm:cxn modelId="{405288AA-5886-426C-8E2C-8655672A44A1}" type="presOf" srcId="{F5CCA003-7344-469C-ABEC-8A3A389BDC54}" destId="{AA084C96-D924-47D4-B582-6AB17566DF8E}" srcOrd="0" destOrd="0" presId="urn:microsoft.com/office/officeart/2005/8/layout/vList2"/>
    <dgm:cxn modelId="{933328D3-2548-436B-8DEA-3E92D64B7D87}" type="presOf" srcId="{C4EB566B-BCCB-46DB-9A19-3F6C45C123D9}" destId="{0A14DD65-08E0-456C-A340-580F004B44EA}" srcOrd="0" destOrd="0" presId="urn:microsoft.com/office/officeart/2005/8/layout/vList2"/>
    <dgm:cxn modelId="{8E37D00B-E497-4DCA-9F72-813DCBCC6F9A}" type="presParOf" srcId="{0F9612EC-845C-4302-9B30-19A4136F4C30}" destId="{0A14DD65-08E0-456C-A340-580F004B44EA}" srcOrd="0" destOrd="0" presId="urn:microsoft.com/office/officeart/2005/8/layout/vList2"/>
    <dgm:cxn modelId="{EBA8F6E5-D9F6-4ACB-9770-9BC1B6984AA8}" type="presParOf" srcId="{0F9612EC-845C-4302-9B30-19A4136F4C30}" destId="{9DC0DCC4-0F77-4C56-9C28-09587DEE84E1}" srcOrd="1" destOrd="0" presId="urn:microsoft.com/office/officeart/2005/8/layout/vList2"/>
    <dgm:cxn modelId="{1AB71B66-B2EC-46CB-8D09-DA8757D58781}" type="presParOf" srcId="{0F9612EC-845C-4302-9B30-19A4136F4C30}" destId="{AA084C96-D924-47D4-B582-6AB17566DF8E}" srcOrd="2" destOrd="0" presId="urn:microsoft.com/office/officeart/2005/8/layout/vList2"/>
    <dgm:cxn modelId="{EB6F8D73-7E52-4DF9-AC41-794C1BC4F239}" type="presParOf" srcId="{0F9612EC-845C-4302-9B30-19A4136F4C30}" destId="{F6FE3647-B2E4-4071-9677-2B1740D1251F}" srcOrd="3" destOrd="0" presId="urn:microsoft.com/office/officeart/2005/8/layout/vList2"/>
    <dgm:cxn modelId="{6624EB9C-B05E-46B6-8EE6-9888DE5847A5}" type="presParOf" srcId="{0F9612EC-845C-4302-9B30-19A4136F4C30}" destId="{3D9B82F0-52F2-4353-9CE7-849E431E2147}" srcOrd="4" destOrd="0" presId="urn:microsoft.com/office/officeart/2005/8/layout/vList2"/>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665947-1B35-470D-95FD-0C6443AC7532}">
      <dsp:nvSpPr>
        <dsp:cNvPr id="0" name=""/>
        <dsp:cNvSpPr/>
      </dsp:nvSpPr>
      <dsp:spPr>
        <a:xfrm>
          <a:off x="0" y="2418160"/>
          <a:ext cx="8876759" cy="0"/>
        </a:xfrm>
        <a:prstGeom prst="lin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486063-3DB9-40DE-8B02-600F13949F42}">
      <dsp:nvSpPr>
        <dsp:cNvPr id="0" name=""/>
        <dsp:cNvSpPr/>
      </dsp:nvSpPr>
      <dsp:spPr>
        <a:xfrm rot="8100000">
          <a:off x="73757" y="562082"/>
          <a:ext cx="346076" cy="346076"/>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5D2065-704F-4FFE-A81B-76B237ADD6F4}">
      <dsp:nvSpPr>
        <dsp:cNvPr id="0" name=""/>
        <dsp:cNvSpPr/>
      </dsp:nvSpPr>
      <dsp:spPr>
        <a:xfrm>
          <a:off x="112203" y="600528"/>
          <a:ext cx="269184" cy="269184"/>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8D04B2-FFC4-4DFD-A455-4A26D38A254A}">
      <dsp:nvSpPr>
        <dsp:cNvPr id="0" name=""/>
        <dsp:cNvSpPr/>
      </dsp:nvSpPr>
      <dsp:spPr>
        <a:xfrm>
          <a:off x="491508" y="986609"/>
          <a:ext cx="2054868" cy="1431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01600" rIns="101600" bIns="152400" numCol="1" spcCol="1270" anchor="t" anchorCtr="0">
          <a:noAutofit/>
        </a:bodyPr>
        <a:lstStyle/>
        <a:p>
          <a:pPr marL="0" lvl="0" indent="0" algn="l" defTabSz="711200">
            <a:lnSpc>
              <a:spcPct val="90000"/>
            </a:lnSpc>
            <a:spcBef>
              <a:spcPct val="0"/>
            </a:spcBef>
            <a:spcAft>
              <a:spcPct val="35000"/>
            </a:spcAft>
            <a:buNone/>
          </a:pPr>
          <a:r>
            <a:rPr lang="en-US" sz="1600" b="1" kern="1200">
              <a:solidFill>
                <a:schemeClr val="accent1">
                  <a:lumMod val="75000"/>
                </a:schemeClr>
              </a:solidFill>
            </a:rPr>
            <a:t>Planning &amp; development </a:t>
          </a:r>
          <a:r>
            <a:rPr lang="en-US" sz="1400" kern="1200">
              <a:solidFill>
                <a:schemeClr val="tx1">
                  <a:lumMod val="65000"/>
                  <a:lumOff val="35000"/>
                </a:schemeClr>
              </a:solidFill>
            </a:rPr>
            <a:t>Brainstorming, selecting themes, groups, modality, timelines</a:t>
          </a:r>
        </a:p>
      </dsp:txBody>
      <dsp:txXfrm>
        <a:off x="491508" y="986609"/>
        <a:ext cx="2054868" cy="1431550"/>
      </dsp:txXfrm>
    </dsp:sp>
    <dsp:sp modelId="{C371BEE9-F8F0-4BD2-82F4-FE20F49DB5C1}">
      <dsp:nvSpPr>
        <dsp:cNvPr id="0" name=""/>
        <dsp:cNvSpPr/>
      </dsp:nvSpPr>
      <dsp:spPr>
        <a:xfrm>
          <a:off x="491508" y="483631"/>
          <a:ext cx="2054868" cy="502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kern="1200">
              <a:solidFill>
                <a:schemeClr val="tx1">
                  <a:lumMod val="65000"/>
                  <a:lumOff val="35000"/>
                </a:schemeClr>
              </a:solidFill>
            </a:rPr>
            <a:t>Phase 1 </a:t>
          </a:r>
        </a:p>
      </dsp:txBody>
      <dsp:txXfrm>
        <a:off x="491508" y="483631"/>
        <a:ext cx="2054868" cy="502977"/>
      </dsp:txXfrm>
    </dsp:sp>
    <dsp:sp modelId="{F043DB86-980C-4741-813C-8522259A7102}">
      <dsp:nvSpPr>
        <dsp:cNvPr id="0" name=""/>
        <dsp:cNvSpPr/>
      </dsp:nvSpPr>
      <dsp:spPr>
        <a:xfrm>
          <a:off x="246795" y="986609"/>
          <a:ext cx="0" cy="1431550"/>
        </a:xfrm>
        <a:prstGeom prst="line">
          <a:avLst/>
        </a:pr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6282DEE-E2EE-4A15-9201-8C7F9C297FF0}">
      <dsp:nvSpPr>
        <dsp:cNvPr id="0" name=""/>
        <dsp:cNvSpPr/>
      </dsp:nvSpPr>
      <dsp:spPr>
        <a:xfrm>
          <a:off x="209522" y="2372892"/>
          <a:ext cx="88096" cy="905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77E786-144E-4119-9344-AE8BA5E66C9D}">
      <dsp:nvSpPr>
        <dsp:cNvPr id="0" name=""/>
        <dsp:cNvSpPr/>
      </dsp:nvSpPr>
      <dsp:spPr>
        <a:xfrm rot="18900000">
          <a:off x="1339417" y="3928161"/>
          <a:ext cx="346076" cy="346076"/>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4955B2-A45D-4224-9E1B-3433D92B701E}">
      <dsp:nvSpPr>
        <dsp:cNvPr id="0" name=""/>
        <dsp:cNvSpPr/>
      </dsp:nvSpPr>
      <dsp:spPr>
        <a:xfrm>
          <a:off x="1377863" y="3966607"/>
          <a:ext cx="269184" cy="269184"/>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09CF4E-BD9E-41D0-A01D-28A6DA77EC21}">
      <dsp:nvSpPr>
        <dsp:cNvPr id="0" name=""/>
        <dsp:cNvSpPr/>
      </dsp:nvSpPr>
      <dsp:spPr>
        <a:xfrm>
          <a:off x="1757168" y="2418160"/>
          <a:ext cx="2054868" cy="1431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0" bIns="101600" numCol="1" spcCol="1270" anchor="b" anchorCtr="0">
          <a:noAutofit/>
        </a:bodyPr>
        <a:lstStyle/>
        <a:p>
          <a:pPr marL="0" lvl="0" indent="0" algn="l" defTabSz="711200">
            <a:lnSpc>
              <a:spcPct val="90000"/>
            </a:lnSpc>
            <a:spcBef>
              <a:spcPct val="0"/>
            </a:spcBef>
            <a:spcAft>
              <a:spcPct val="35000"/>
            </a:spcAft>
            <a:buNone/>
          </a:pPr>
          <a:r>
            <a:rPr lang="en-US" sz="1600" b="1" kern="1200">
              <a:solidFill>
                <a:schemeClr val="accent1">
                  <a:lumMod val="75000"/>
                </a:schemeClr>
              </a:solidFill>
            </a:rPr>
            <a:t>Developing guidance </a:t>
          </a:r>
          <a:r>
            <a:rPr lang="en-US" sz="1400" kern="1200">
              <a:solidFill>
                <a:schemeClr val="tx1">
                  <a:lumMod val="65000"/>
                  <a:lumOff val="35000"/>
                </a:schemeClr>
              </a:solidFill>
            </a:rPr>
            <a:t>(guided questions, Kobo Q&amp;A, guidance note, etc..) </a:t>
          </a:r>
        </a:p>
      </dsp:txBody>
      <dsp:txXfrm>
        <a:off x="1757168" y="2418160"/>
        <a:ext cx="2054868" cy="1431550"/>
      </dsp:txXfrm>
    </dsp:sp>
    <dsp:sp modelId="{AD1DC7DE-F7F3-4526-BAC7-85E23A0E57F3}">
      <dsp:nvSpPr>
        <dsp:cNvPr id="0" name=""/>
        <dsp:cNvSpPr/>
      </dsp:nvSpPr>
      <dsp:spPr>
        <a:xfrm>
          <a:off x="1757168" y="3849710"/>
          <a:ext cx="2054868" cy="502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kern="1200">
              <a:solidFill>
                <a:schemeClr val="tx1">
                  <a:lumMod val="65000"/>
                  <a:lumOff val="35000"/>
                </a:schemeClr>
              </a:solidFill>
            </a:rPr>
            <a:t>Phase 2 </a:t>
          </a:r>
        </a:p>
      </dsp:txBody>
      <dsp:txXfrm>
        <a:off x="1757168" y="3849710"/>
        <a:ext cx="2054868" cy="502977"/>
      </dsp:txXfrm>
    </dsp:sp>
    <dsp:sp modelId="{3F20AF7E-1015-489D-904B-8FEE34F6B6ED}">
      <dsp:nvSpPr>
        <dsp:cNvPr id="0" name=""/>
        <dsp:cNvSpPr/>
      </dsp:nvSpPr>
      <dsp:spPr>
        <a:xfrm>
          <a:off x="1512455" y="2418160"/>
          <a:ext cx="0" cy="1431550"/>
        </a:xfrm>
        <a:prstGeom prst="line">
          <a:avLst/>
        </a:pr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EADB723-C54A-45C2-BFF7-0AA9C24A9FF8}">
      <dsp:nvSpPr>
        <dsp:cNvPr id="0" name=""/>
        <dsp:cNvSpPr/>
      </dsp:nvSpPr>
      <dsp:spPr>
        <a:xfrm>
          <a:off x="1475182" y="2372892"/>
          <a:ext cx="88096" cy="905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10B4B4-EB05-4242-84EB-CD53C2C96775}">
      <dsp:nvSpPr>
        <dsp:cNvPr id="0" name=""/>
        <dsp:cNvSpPr/>
      </dsp:nvSpPr>
      <dsp:spPr>
        <a:xfrm rot="8100000">
          <a:off x="2605077" y="562082"/>
          <a:ext cx="346076" cy="346076"/>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EC6437-01A3-4783-B18D-DC14B3B2A88F}">
      <dsp:nvSpPr>
        <dsp:cNvPr id="0" name=""/>
        <dsp:cNvSpPr/>
      </dsp:nvSpPr>
      <dsp:spPr>
        <a:xfrm>
          <a:off x="2643523" y="600528"/>
          <a:ext cx="269184" cy="269184"/>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A6334A-A270-4FBA-B5CE-C345C994B12B}">
      <dsp:nvSpPr>
        <dsp:cNvPr id="0" name=""/>
        <dsp:cNvSpPr/>
      </dsp:nvSpPr>
      <dsp:spPr>
        <a:xfrm>
          <a:off x="3022828" y="986609"/>
          <a:ext cx="2054868" cy="1431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01600" rIns="101600" bIns="152400" numCol="1" spcCol="1270" anchor="t" anchorCtr="0">
          <a:noAutofit/>
        </a:bodyPr>
        <a:lstStyle/>
        <a:p>
          <a:pPr marL="0" lvl="0" indent="0" algn="l" defTabSz="711200">
            <a:lnSpc>
              <a:spcPct val="90000"/>
            </a:lnSpc>
            <a:spcBef>
              <a:spcPct val="0"/>
            </a:spcBef>
            <a:spcAft>
              <a:spcPct val="35000"/>
            </a:spcAft>
            <a:buNone/>
          </a:pPr>
          <a:r>
            <a:rPr lang="en-US" sz="1600" b="1" kern="1200">
              <a:solidFill>
                <a:schemeClr val="accent1">
                  <a:lumMod val="75000"/>
                </a:schemeClr>
              </a:solidFill>
            </a:rPr>
            <a:t>Launching</a:t>
          </a:r>
          <a:r>
            <a:rPr lang="en-US" sz="1400" kern="1200">
              <a:solidFill>
                <a:schemeClr val="tx1">
                  <a:lumMod val="65000"/>
                  <a:lumOff val="35000"/>
                </a:schemeClr>
              </a:solidFill>
            </a:rPr>
            <a:t> the 2021 - 2022 PA exercise</a:t>
          </a:r>
        </a:p>
      </dsp:txBody>
      <dsp:txXfrm>
        <a:off x="3022828" y="986609"/>
        <a:ext cx="2054868" cy="1431550"/>
      </dsp:txXfrm>
    </dsp:sp>
    <dsp:sp modelId="{6BBE0793-8981-4DC6-868B-0D63F29D0D28}">
      <dsp:nvSpPr>
        <dsp:cNvPr id="0" name=""/>
        <dsp:cNvSpPr/>
      </dsp:nvSpPr>
      <dsp:spPr>
        <a:xfrm>
          <a:off x="3022828" y="483631"/>
          <a:ext cx="2054868" cy="502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kern="1200">
              <a:solidFill>
                <a:schemeClr val="tx1">
                  <a:lumMod val="65000"/>
                  <a:lumOff val="35000"/>
                </a:schemeClr>
              </a:solidFill>
            </a:rPr>
            <a:t>Phase 3</a:t>
          </a:r>
        </a:p>
      </dsp:txBody>
      <dsp:txXfrm>
        <a:off x="3022828" y="483631"/>
        <a:ext cx="2054868" cy="502977"/>
      </dsp:txXfrm>
    </dsp:sp>
    <dsp:sp modelId="{DA4FE193-293C-41E7-93D4-EACA05BBE706}">
      <dsp:nvSpPr>
        <dsp:cNvPr id="0" name=""/>
        <dsp:cNvSpPr/>
      </dsp:nvSpPr>
      <dsp:spPr>
        <a:xfrm>
          <a:off x="2778115" y="986609"/>
          <a:ext cx="0" cy="1431550"/>
        </a:xfrm>
        <a:prstGeom prst="line">
          <a:avLst/>
        </a:pr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FFD67E7-BB68-447E-B719-4F7670D68302}">
      <dsp:nvSpPr>
        <dsp:cNvPr id="0" name=""/>
        <dsp:cNvSpPr/>
      </dsp:nvSpPr>
      <dsp:spPr>
        <a:xfrm>
          <a:off x="2740842" y="2372892"/>
          <a:ext cx="88096" cy="905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33FEF3-B3F2-46A5-A576-14D909B62D5A}">
      <dsp:nvSpPr>
        <dsp:cNvPr id="0" name=""/>
        <dsp:cNvSpPr/>
      </dsp:nvSpPr>
      <dsp:spPr>
        <a:xfrm rot="18900000">
          <a:off x="3870736" y="3928161"/>
          <a:ext cx="346076" cy="346076"/>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58E66B-7F9C-4A6C-90F8-9E18F72CF029}">
      <dsp:nvSpPr>
        <dsp:cNvPr id="0" name=""/>
        <dsp:cNvSpPr/>
      </dsp:nvSpPr>
      <dsp:spPr>
        <a:xfrm>
          <a:off x="3909182" y="3966607"/>
          <a:ext cx="269184" cy="269184"/>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A6C43D-D19A-461E-B34A-17691DE33789}">
      <dsp:nvSpPr>
        <dsp:cNvPr id="0" name=""/>
        <dsp:cNvSpPr/>
      </dsp:nvSpPr>
      <dsp:spPr>
        <a:xfrm>
          <a:off x="4288488" y="2418160"/>
          <a:ext cx="2054868" cy="1431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0" rIns="0" bIns="101600" numCol="1" spcCol="1270" anchor="b" anchorCtr="0">
          <a:noAutofit/>
        </a:bodyPr>
        <a:lstStyle/>
        <a:p>
          <a:pPr marL="0" lvl="0" indent="0" algn="l" defTabSz="711200">
            <a:lnSpc>
              <a:spcPct val="90000"/>
            </a:lnSpc>
            <a:spcBef>
              <a:spcPct val="0"/>
            </a:spcBef>
            <a:spcAft>
              <a:spcPct val="35000"/>
            </a:spcAft>
            <a:buNone/>
          </a:pPr>
          <a:r>
            <a:rPr lang="en-US" sz="1600" b="1" kern="1200">
              <a:solidFill>
                <a:schemeClr val="accent1">
                  <a:lumMod val="75000"/>
                </a:schemeClr>
              </a:solidFill>
            </a:rPr>
            <a:t>Conducting </a:t>
          </a:r>
          <a:r>
            <a:rPr lang="en-US" sz="1400" b="0" kern="1200">
              <a:solidFill>
                <a:schemeClr val="tx1">
                  <a:lumMod val="65000"/>
                  <a:lumOff val="35000"/>
                </a:schemeClr>
              </a:solidFill>
            </a:rPr>
            <a:t>the PA </a:t>
          </a:r>
          <a:r>
            <a:rPr lang="en-US" sz="1400" kern="1200">
              <a:solidFill>
                <a:schemeClr val="tx1">
                  <a:lumMod val="65000"/>
                  <a:lumOff val="35000"/>
                </a:schemeClr>
              </a:solidFill>
            </a:rPr>
            <a:t>in collaboration with several actors and </a:t>
          </a:r>
          <a:r>
            <a:rPr lang="en-US" sz="1400" kern="1200">
              <a:solidFill>
                <a:prstClr val="black">
                  <a:lumMod val="65000"/>
                  <a:lumOff val="35000"/>
                </a:prstClr>
              </a:solidFill>
              <a:latin typeface="Calibri"/>
              <a:ea typeface="+mn-ea"/>
              <a:cs typeface="+mn-cs"/>
            </a:rPr>
            <a:t>recording</a:t>
          </a:r>
          <a:r>
            <a:rPr lang="en-US" sz="1400" kern="1200">
              <a:solidFill>
                <a:schemeClr val="tx1">
                  <a:lumMod val="65000"/>
                  <a:lumOff val="35000"/>
                </a:schemeClr>
              </a:solidFill>
            </a:rPr>
            <a:t> findings into Kobo. </a:t>
          </a:r>
        </a:p>
      </dsp:txBody>
      <dsp:txXfrm>
        <a:off x="4288488" y="2418160"/>
        <a:ext cx="2054868" cy="1431550"/>
      </dsp:txXfrm>
    </dsp:sp>
    <dsp:sp modelId="{B09B1E02-9E0E-4E38-92E4-E119AD9A2D24}">
      <dsp:nvSpPr>
        <dsp:cNvPr id="0" name=""/>
        <dsp:cNvSpPr/>
      </dsp:nvSpPr>
      <dsp:spPr>
        <a:xfrm>
          <a:off x="4288488" y="3849710"/>
          <a:ext cx="2054868" cy="502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kern="1200">
              <a:solidFill>
                <a:schemeClr val="tx1">
                  <a:lumMod val="65000"/>
                  <a:lumOff val="35000"/>
                </a:schemeClr>
              </a:solidFill>
            </a:rPr>
            <a:t>Phase 4 </a:t>
          </a:r>
        </a:p>
      </dsp:txBody>
      <dsp:txXfrm>
        <a:off x="4288488" y="3849710"/>
        <a:ext cx="2054868" cy="502977"/>
      </dsp:txXfrm>
    </dsp:sp>
    <dsp:sp modelId="{625CAB21-8244-425E-B447-258D03B196CF}">
      <dsp:nvSpPr>
        <dsp:cNvPr id="0" name=""/>
        <dsp:cNvSpPr/>
      </dsp:nvSpPr>
      <dsp:spPr>
        <a:xfrm>
          <a:off x="4043775" y="2418160"/>
          <a:ext cx="0" cy="1431550"/>
        </a:xfrm>
        <a:prstGeom prst="line">
          <a:avLst/>
        </a:pr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8B75E20-2BD2-477B-B1CD-C0B1DF8AF032}">
      <dsp:nvSpPr>
        <dsp:cNvPr id="0" name=""/>
        <dsp:cNvSpPr/>
      </dsp:nvSpPr>
      <dsp:spPr>
        <a:xfrm>
          <a:off x="4006502" y="2372892"/>
          <a:ext cx="88096" cy="905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9082FD-2113-4A43-A530-03B1CCB5AE63}">
      <dsp:nvSpPr>
        <dsp:cNvPr id="0" name=""/>
        <dsp:cNvSpPr/>
      </dsp:nvSpPr>
      <dsp:spPr>
        <a:xfrm rot="8100000">
          <a:off x="5136396" y="562082"/>
          <a:ext cx="346076" cy="346076"/>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754984-9586-4DD4-9DD5-C3D4947381D2}">
      <dsp:nvSpPr>
        <dsp:cNvPr id="0" name=""/>
        <dsp:cNvSpPr/>
      </dsp:nvSpPr>
      <dsp:spPr>
        <a:xfrm>
          <a:off x="5174842" y="600528"/>
          <a:ext cx="269184" cy="269184"/>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1EF8D8-415B-4268-9F36-5D81226F2AE2}">
      <dsp:nvSpPr>
        <dsp:cNvPr id="0" name=""/>
        <dsp:cNvSpPr/>
      </dsp:nvSpPr>
      <dsp:spPr>
        <a:xfrm>
          <a:off x="5554147" y="986609"/>
          <a:ext cx="2054868" cy="1431550"/>
        </a:xfrm>
        <a:prstGeom prst="rect">
          <a:avLst/>
        </a:prstGeom>
        <a:noFill/>
        <a:ln>
          <a:noFill/>
        </a:ln>
        <a:effectLst/>
      </dsp:spPr>
      <dsp:style>
        <a:lnRef idx="0">
          <a:scrgbClr r="0" g="0" b="0"/>
        </a:lnRef>
        <a:fillRef idx="0">
          <a:scrgbClr r="0" g="0" b="0"/>
        </a:fillRef>
        <a:effectRef idx="0">
          <a:scrgbClr r="0" g="0" b="0"/>
        </a:effectRef>
        <a:fontRef idx="minor"/>
      </dsp:style>
    </dsp:sp>
    <dsp:sp modelId="{ECA79FAB-B1D0-4BD2-BB12-E8A04CCDF112}">
      <dsp:nvSpPr>
        <dsp:cNvPr id="0" name=""/>
        <dsp:cNvSpPr/>
      </dsp:nvSpPr>
      <dsp:spPr>
        <a:xfrm>
          <a:off x="5554147" y="483631"/>
          <a:ext cx="2054868" cy="502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r>
            <a:rPr lang="en-US" sz="1400" kern="1200">
              <a:solidFill>
                <a:schemeClr val="tx1">
                  <a:lumMod val="65000"/>
                  <a:lumOff val="35000"/>
                </a:schemeClr>
              </a:solidFill>
            </a:rPr>
            <a:t>Phase 5 </a:t>
          </a:r>
        </a:p>
      </dsp:txBody>
      <dsp:txXfrm>
        <a:off x="5554147" y="483631"/>
        <a:ext cx="2054868" cy="502977"/>
      </dsp:txXfrm>
    </dsp:sp>
    <dsp:sp modelId="{1CEE9DB1-477B-4E8F-A7C0-B01108361454}">
      <dsp:nvSpPr>
        <dsp:cNvPr id="0" name=""/>
        <dsp:cNvSpPr/>
      </dsp:nvSpPr>
      <dsp:spPr>
        <a:xfrm>
          <a:off x="5309434" y="986609"/>
          <a:ext cx="0" cy="1431550"/>
        </a:xfrm>
        <a:prstGeom prst="line">
          <a:avLst/>
        </a:pr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621C36E-8269-4C72-945F-94A65696E532}">
      <dsp:nvSpPr>
        <dsp:cNvPr id="0" name=""/>
        <dsp:cNvSpPr/>
      </dsp:nvSpPr>
      <dsp:spPr>
        <a:xfrm>
          <a:off x="5272162" y="2372892"/>
          <a:ext cx="88096" cy="905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669A1B-B9F2-4D86-883B-80E1F20E4FF4}">
      <dsp:nvSpPr>
        <dsp:cNvPr id="0" name=""/>
        <dsp:cNvSpPr/>
      </dsp:nvSpPr>
      <dsp:spPr>
        <a:xfrm rot="18900000">
          <a:off x="6402056" y="3928161"/>
          <a:ext cx="346076" cy="346076"/>
        </a:xfrm>
        <a:prstGeom prst="teardrop">
          <a:avLst>
            <a:gd name="adj" fmla="val 115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60D755-7600-4E31-B1E9-AE7593A87106}">
      <dsp:nvSpPr>
        <dsp:cNvPr id="0" name=""/>
        <dsp:cNvSpPr/>
      </dsp:nvSpPr>
      <dsp:spPr>
        <a:xfrm>
          <a:off x="6440502" y="3966607"/>
          <a:ext cx="269184" cy="269184"/>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5CBCD4-FF98-4C82-A889-797E7E71BB83}">
      <dsp:nvSpPr>
        <dsp:cNvPr id="0" name=""/>
        <dsp:cNvSpPr/>
      </dsp:nvSpPr>
      <dsp:spPr>
        <a:xfrm>
          <a:off x="6819807" y="2418160"/>
          <a:ext cx="2054868" cy="1431550"/>
        </a:xfrm>
        <a:prstGeom prst="rect">
          <a:avLst/>
        </a:prstGeom>
        <a:noFill/>
        <a:ln>
          <a:noFill/>
        </a:ln>
        <a:effectLst/>
      </dsp:spPr>
      <dsp:style>
        <a:lnRef idx="0">
          <a:scrgbClr r="0" g="0" b="0"/>
        </a:lnRef>
        <a:fillRef idx="0">
          <a:scrgbClr r="0" g="0" b="0"/>
        </a:fillRef>
        <a:effectRef idx="0">
          <a:scrgbClr r="0" g="0" b="0"/>
        </a:effectRef>
        <a:fontRef idx="minor"/>
      </dsp:style>
    </dsp:sp>
    <dsp:sp modelId="{D1F44410-BADF-4389-9FFE-4BC6C01B47CA}">
      <dsp:nvSpPr>
        <dsp:cNvPr id="0" name=""/>
        <dsp:cNvSpPr/>
      </dsp:nvSpPr>
      <dsp:spPr>
        <a:xfrm>
          <a:off x="6819807" y="3849710"/>
          <a:ext cx="2054868" cy="502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8900" bIns="0" numCol="1" spcCol="1270" anchor="ctr" anchorCtr="0">
          <a:noAutofit/>
        </a:bodyPr>
        <a:lstStyle/>
        <a:p>
          <a:pPr marL="0" lvl="0" indent="0" algn="l" defTabSz="622300">
            <a:lnSpc>
              <a:spcPct val="90000"/>
            </a:lnSpc>
            <a:spcBef>
              <a:spcPct val="0"/>
            </a:spcBef>
            <a:spcAft>
              <a:spcPct val="35000"/>
            </a:spcAft>
            <a:buNone/>
            <a:defRPr b="1"/>
          </a:pPr>
          <a:endParaRPr lang="en-US" sz="1400" kern="1200"/>
        </a:p>
      </dsp:txBody>
      <dsp:txXfrm>
        <a:off x="6819807" y="3849710"/>
        <a:ext cx="2054868" cy="502977"/>
      </dsp:txXfrm>
    </dsp:sp>
    <dsp:sp modelId="{2F09D4AB-A032-41DE-8602-F1833E83627A}">
      <dsp:nvSpPr>
        <dsp:cNvPr id="0" name=""/>
        <dsp:cNvSpPr/>
      </dsp:nvSpPr>
      <dsp:spPr>
        <a:xfrm>
          <a:off x="6575094" y="2418160"/>
          <a:ext cx="0" cy="1431550"/>
        </a:xfrm>
        <a:prstGeom prst="line">
          <a:avLst/>
        </a:pr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3908495-5BC4-45E6-9F9D-4C86432B2FF5}">
      <dsp:nvSpPr>
        <dsp:cNvPr id="0" name=""/>
        <dsp:cNvSpPr/>
      </dsp:nvSpPr>
      <dsp:spPr>
        <a:xfrm>
          <a:off x="6537822" y="2372892"/>
          <a:ext cx="88096" cy="905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4380B2-140C-4B82-BF91-768039663BFC}">
      <dsp:nvSpPr>
        <dsp:cNvPr id="0" name=""/>
        <dsp:cNvSpPr/>
      </dsp:nvSpPr>
      <dsp:spPr>
        <a:xfrm>
          <a:off x="0" y="156177"/>
          <a:ext cx="6663690" cy="1808099"/>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17176" tIns="145796" rIns="517176"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Sad</a:t>
          </a:r>
        </a:p>
        <a:p>
          <a:pPr marL="171450" lvl="1" indent="-171450" algn="l" defTabSz="711200">
            <a:lnSpc>
              <a:spcPct val="90000"/>
            </a:lnSpc>
            <a:spcBef>
              <a:spcPct val="0"/>
            </a:spcBef>
            <a:spcAft>
              <a:spcPct val="15000"/>
            </a:spcAft>
            <a:buChar char="•"/>
          </a:pPr>
          <a:r>
            <a:rPr lang="en-US" sz="1600" kern="1200" dirty="0"/>
            <a:t>Angry </a:t>
          </a:r>
        </a:p>
        <a:p>
          <a:pPr marL="171450" lvl="1" indent="-171450" algn="l" defTabSz="711200">
            <a:lnSpc>
              <a:spcPct val="90000"/>
            </a:lnSpc>
            <a:spcBef>
              <a:spcPct val="0"/>
            </a:spcBef>
            <a:spcAft>
              <a:spcPct val="15000"/>
            </a:spcAft>
            <a:buChar char="•"/>
          </a:pPr>
          <a:r>
            <a:rPr lang="en-US" sz="1600" kern="1200" dirty="0"/>
            <a:t>Worry and fear </a:t>
          </a:r>
        </a:p>
        <a:p>
          <a:pPr marL="171450" lvl="1" indent="-171450" algn="l" defTabSz="711200">
            <a:lnSpc>
              <a:spcPct val="90000"/>
            </a:lnSpc>
            <a:spcBef>
              <a:spcPct val="0"/>
            </a:spcBef>
            <a:spcAft>
              <a:spcPct val="15000"/>
            </a:spcAft>
            <a:buChar char="•"/>
          </a:pPr>
          <a:r>
            <a:rPr lang="en-US" sz="1600" kern="1200" dirty="0"/>
            <a:t>Helplessness </a:t>
          </a:r>
        </a:p>
        <a:p>
          <a:pPr marL="171450" lvl="1" indent="-171450" algn="l" defTabSz="711200">
            <a:lnSpc>
              <a:spcPct val="90000"/>
            </a:lnSpc>
            <a:spcBef>
              <a:spcPct val="0"/>
            </a:spcBef>
            <a:spcAft>
              <a:spcPct val="15000"/>
            </a:spcAft>
            <a:buChar char="•"/>
          </a:pPr>
          <a:r>
            <a:rPr lang="en-US" sz="1600" kern="1200" dirty="0"/>
            <a:t>Uncertain about the future</a:t>
          </a:r>
        </a:p>
        <a:p>
          <a:pPr marL="171450" lvl="1" indent="-171450" algn="l" defTabSz="711200">
            <a:lnSpc>
              <a:spcPct val="90000"/>
            </a:lnSpc>
            <a:spcBef>
              <a:spcPct val="0"/>
            </a:spcBef>
            <a:spcAft>
              <a:spcPct val="15000"/>
            </a:spcAft>
            <a:buChar char="•"/>
          </a:pPr>
          <a:r>
            <a:rPr lang="en-US" sz="1600" kern="1200" dirty="0"/>
            <a:t>Psychological distress</a:t>
          </a:r>
        </a:p>
      </dsp:txBody>
      <dsp:txXfrm>
        <a:off x="0" y="156177"/>
        <a:ext cx="6663690" cy="1808099"/>
      </dsp:txXfrm>
    </dsp:sp>
    <dsp:sp modelId="{7FD02A6B-4086-4B88-9FB8-FFC879AE0A90}">
      <dsp:nvSpPr>
        <dsp:cNvPr id="0" name=""/>
        <dsp:cNvSpPr/>
      </dsp:nvSpPr>
      <dsp:spPr>
        <a:xfrm>
          <a:off x="333184" y="36855"/>
          <a:ext cx="4664583" cy="2066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6310" tIns="0" rIns="176310" bIns="0" numCol="1" spcCol="1270" anchor="ctr" anchorCtr="0">
          <a:noAutofit/>
        </a:bodyPr>
        <a:lstStyle/>
        <a:p>
          <a:pPr marL="0" lvl="0" indent="0" algn="l" defTabSz="711200">
            <a:lnSpc>
              <a:spcPct val="90000"/>
            </a:lnSpc>
            <a:spcBef>
              <a:spcPct val="0"/>
            </a:spcBef>
            <a:spcAft>
              <a:spcPct val="35000"/>
            </a:spcAft>
            <a:buNone/>
          </a:pPr>
          <a:r>
            <a:rPr lang="en-US" sz="1600" b="1" kern="1200" dirty="0"/>
            <a:t>Feeling related impact</a:t>
          </a:r>
        </a:p>
      </dsp:txBody>
      <dsp:txXfrm>
        <a:off x="343271" y="46942"/>
        <a:ext cx="4644409" cy="186466"/>
      </dsp:txXfrm>
    </dsp:sp>
    <dsp:sp modelId="{12EB7158-9CBE-4A3B-A908-E89F0F1A64AE}">
      <dsp:nvSpPr>
        <dsp:cNvPr id="0" name=""/>
        <dsp:cNvSpPr/>
      </dsp:nvSpPr>
      <dsp:spPr>
        <a:xfrm>
          <a:off x="0" y="2089395"/>
          <a:ext cx="6663690" cy="10143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17176" tIns="145796" rIns="517176"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Domestic Violence</a:t>
          </a:r>
        </a:p>
        <a:p>
          <a:pPr marL="171450" lvl="1" indent="-171450" algn="l" defTabSz="711200">
            <a:lnSpc>
              <a:spcPct val="90000"/>
            </a:lnSpc>
            <a:spcBef>
              <a:spcPct val="0"/>
            </a:spcBef>
            <a:spcAft>
              <a:spcPct val="15000"/>
            </a:spcAft>
            <a:buChar char="•"/>
          </a:pPr>
          <a:r>
            <a:rPr lang="en-US" sz="1600" kern="1200" dirty="0"/>
            <a:t>Child abuse</a:t>
          </a:r>
        </a:p>
        <a:p>
          <a:pPr marL="171450" lvl="1" indent="-171450" algn="l" defTabSz="711200">
            <a:lnSpc>
              <a:spcPct val="90000"/>
            </a:lnSpc>
            <a:spcBef>
              <a:spcPct val="0"/>
            </a:spcBef>
            <a:spcAft>
              <a:spcPct val="15000"/>
            </a:spcAft>
            <a:buChar char="•"/>
          </a:pPr>
          <a:r>
            <a:rPr lang="en-US" sz="1600" kern="1200" dirty="0"/>
            <a:t>Family separation</a:t>
          </a:r>
        </a:p>
      </dsp:txBody>
      <dsp:txXfrm>
        <a:off x="0" y="2089395"/>
        <a:ext cx="6663690" cy="1014300"/>
      </dsp:txXfrm>
    </dsp:sp>
    <dsp:sp modelId="{7FE36671-4102-4C06-BD4E-0A729BF26FFD}">
      <dsp:nvSpPr>
        <dsp:cNvPr id="0" name=""/>
        <dsp:cNvSpPr/>
      </dsp:nvSpPr>
      <dsp:spPr>
        <a:xfrm>
          <a:off x="333184" y="1986075"/>
          <a:ext cx="4664583" cy="2066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6310" tIns="0" rIns="176310" bIns="0" numCol="1" spcCol="1270" anchor="ctr" anchorCtr="0">
          <a:noAutofit/>
        </a:bodyPr>
        <a:lstStyle/>
        <a:p>
          <a:pPr marL="0" lvl="0" indent="0" algn="l" defTabSz="711200">
            <a:lnSpc>
              <a:spcPct val="90000"/>
            </a:lnSpc>
            <a:spcBef>
              <a:spcPct val="0"/>
            </a:spcBef>
            <a:spcAft>
              <a:spcPct val="35000"/>
            </a:spcAft>
            <a:buNone/>
          </a:pPr>
          <a:r>
            <a:rPr lang="en-US" sz="1600" b="1" kern="1200" dirty="0"/>
            <a:t>Relations with others </a:t>
          </a:r>
        </a:p>
      </dsp:txBody>
      <dsp:txXfrm>
        <a:off x="343271" y="1996162"/>
        <a:ext cx="4644409" cy="186466"/>
      </dsp:txXfrm>
    </dsp:sp>
    <dsp:sp modelId="{97DFC9AF-E0A1-4883-919F-2584A337C70D}">
      <dsp:nvSpPr>
        <dsp:cNvPr id="0" name=""/>
        <dsp:cNvSpPr/>
      </dsp:nvSpPr>
      <dsp:spPr>
        <a:xfrm>
          <a:off x="0" y="3244814"/>
          <a:ext cx="6663690" cy="12789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17176" tIns="145796" rIns="517176"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Isolation</a:t>
          </a:r>
        </a:p>
        <a:p>
          <a:pPr marL="171450" lvl="1" indent="-171450" algn="l" defTabSz="711200">
            <a:lnSpc>
              <a:spcPct val="90000"/>
            </a:lnSpc>
            <a:spcBef>
              <a:spcPct val="0"/>
            </a:spcBef>
            <a:spcAft>
              <a:spcPct val="15000"/>
            </a:spcAft>
            <a:buChar char="•"/>
          </a:pPr>
          <a:r>
            <a:rPr lang="en-US" sz="1600" kern="1200" dirty="0"/>
            <a:t>Eating disorders</a:t>
          </a:r>
        </a:p>
        <a:p>
          <a:pPr marL="171450" lvl="1" indent="-171450" algn="l" defTabSz="711200">
            <a:lnSpc>
              <a:spcPct val="90000"/>
            </a:lnSpc>
            <a:spcBef>
              <a:spcPct val="0"/>
            </a:spcBef>
            <a:spcAft>
              <a:spcPct val="15000"/>
            </a:spcAft>
            <a:buChar char="•"/>
          </a:pPr>
          <a:r>
            <a:rPr lang="en-US" sz="1600" kern="1200" dirty="0"/>
            <a:t>Sleeping disorders</a:t>
          </a:r>
        </a:p>
        <a:p>
          <a:pPr marL="171450" lvl="1" indent="-171450" algn="l" defTabSz="711200">
            <a:lnSpc>
              <a:spcPct val="90000"/>
            </a:lnSpc>
            <a:spcBef>
              <a:spcPct val="0"/>
            </a:spcBef>
            <a:spcAft>
              <a:spcPct val="15000"/>
            </a:spcAft>
            <a:buChar char="•"/>
          </a:pPr>
          <a:r>
            <a:rPr lang="en-US" sz="1600" kern="1200" dirty="0"/>
            <a:t>Substance abuse </a:t>
          </a:r>
        </a:p>
      </dsp:txBody>
      <dsp:txXfrm>
        <a:off x="0" y="3244814"/>
        <a:ext cx="6663690" cy="1278900"/>
      </dsp:txXfrm>
    </dsp:sp>
    <dsp:sp modelId="{45154D34-22DA-4B54-A950-67D193257BAE}">
      <dsp:nvSpPr>
        <dsp:cNvPr id="0" name=""/>
        <dsp:cNvSpPr/>
      </dsp:nvSpPr>
      <dsp:spPr>
        <a:xfrm>
          <a:off x="333184" y="3141495"/>
          <a:ext cx="4664583" cy="20664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6310" tIns="0" rIns="176310" bIns="0" numCol="1" spcCol="1270" anchor="ctr" anchorCtr="0">
          <a:noAutofit/>
        </a:bodyPr>
        <a:lstStyle/>
        <a:p>
          <a:pPr marL="0" lvl="0" indent="0" algn="l" defTabSz="711200">
            <a:lnSpc>
              <a:spcPct val="90000"/>
            </a:lnSpc>
            <a:spcBef>
              <a:spcPct val="0"/>
            </a:spcBef>
            <a:spcAft>
              <a:spcPct val="35000"/>
            </a:spcAft>
            <a:buNone/>
          </a:pPr>
          <a:r>
            <a:rPr lang="en-US" sz="1600" b="1" kern="1200" dirty="0"/>
            <a:t>Behavior related impact</a:t>
          </a:r>
        </a:p>
      </dsp:txBody>
      <dsp:txXfrm>
        <a:off x="343271" y="3151582"/>
        <a:ext cx="4644409" cy="1864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E1B98E-1438-4BE2-91D1-DC280775C0EF}">
      <dsp:nvSpPr>
        <dsp:cNvPr id="0" name=""/>
        <dsp:cNvSpPr/>
      </dsp:nvSpPr>
      <dsp:spPr>
        <a:xfrm>
          <a:off x="0" y="4061151"/>
          <a:ext cx="7621904"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F33876-12B5-4BB5-AA7B-9257D2BA1D8C}">
      <dsp:nvSpPr>
        <dsp:cNvPr id="0" name=""/>
        <dsp:cNvSpPr/>
      </dsp:nvSpPr>
      <dsp:spPr>
        <a:xfrm>
          <a:off x="0" y="3241686"/>
          <a:ext cx="7621904"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D247BB-C64B-4903-8A2C-627FCE7F9B73}">
      <dsp:nvSpPr>
        <dsp:cNvPr id="0" name=""/>
        <dsp:cNvSpPr/>
      </dsp:nvSpPr>
      <dsp:spPr>
        <a:xfrm>
          <a:off x="0" y="2422221"/>
          <a:ext cx="7621904"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C91FDA-D44E-481D-BD48-765EEB4CBAE9}">
      <dsp:nvSpPr>
        <dsp:cNvPr id="0" name=""/>
        <dsp:cNvSpPr/>
      </dsp:nvSpPr>
      <dsp:spPr>
        <a:xfrm>
          <a:off x="0" y="1602756"/>
          <a:ext cx="7621904"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1845E1-47AE-4D57-908B-B6AB2CBBB00F}">
      <dsp:nvSpPr>
        <dsp:cNvPr id="0" name=""/>
        <dsp:cNvSpPr/>
      </dsp:nvSpPr>
      <dsp:spPr>
        <a:xfrm>
          <a:off x="0" y="783291"/>
          <a:ext cx="7621904"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B853D0-56CC-429D-972A-00935D62AC3E}">
      <dsp:nvSpPr>
        <dsp:cNvPr id="0" name=""/>
        <dsp:cNvSpPr/>
      </dsp:nvSpPr>
      <dsp:spPr>
        <a:xfrm>
          <a:off x="1981695" y="2848"/>
          <a:ext cx="5640208" cy="7804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r>
            <a:rPr lang="en-US" sz="1600" kern="1200" dirty="0"/>
            <a:t>Unaware of the provided services and/or who provides such services</a:t>
          </a:r>
        </a:p>
      </dsp:txBody>
      <dsp:txXfrm>
        <a:off x="1981695" y="2848"/>
        <a:ext cx="5640208" cy="780442"/>
      </dsp:txXfrm>
    </dsp:sp>
    <dsp:sp modelId="{BCA58F64-805D-45AB-AF12-EE0CBE2F6000}">
      <dsp:nvSpPr>
        <dsp:cNvPr id="0" name=""/>
        <dsp:cNvSpPr/>
      </dsp:nvSpPr>
      <dsp:spPr>
        <a:xfrm>
          <a:off x="0" y="2848"/>
          <a:ext cx="1981695" cy="780442"/>
        </a:xfrm>
        <a:prstGeom prst="round2SameRect">
          <a:avLst>
            <a:gd name="adj1" fmla="val 16670"/>
            <a:gd name="adj2" fmla="val 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Lack of knowledge about available services</a:t>
          </a:r>
        </a:p>
      </dsp:txBody>
      <dsp:txXfrm>
        <a:off x="38105" y="40953"/>
        <a:ext cx="1905485" cy="742337"/>
      </dsp:txXfrm>
    </dsp:sp>
    <dsp:sp modelId="{5E32A9E4-DE18-4214-AA20-E2392B1FDBB9}">
      <dsp:nvSpPr>
        <dsp:cNvPr id="0" name=""/>
        <dsp:cNvSpPr/>
      </dsp:nvSpPr>
      <dsp:spPr>
        <a:xfrm>
          <a:off x="1981695" y="822313"/>
          <a:ext cx="5640208" cy="7804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r>
            <a:rPr lang="en-US" sz="1600" kern="1200" dirty="0"/>
            <a:t>Fear of being stigmatized or called “Crazy” by community</a:t>
          </a:r>
        </a:p>
      </dsp:txBody>
      <dsp:txXfrm>
        <a:off x="1981695" y="822313"/>
        <a:ext cx="5640208" cy="780442"/>
      </dsp:txXfrm>
    </dsp:sp>
    <dsp:sp modelId="{9F9F3C73-AB18-4184-A24A-D31AC290093A}">
      <dsp:nvSpPr>
        <dsp:cNvPr id="0" name=""/>
        <dsp:cNvSpPr/>
      </dsp:nvSpPr>
      <dsp:spPr>
        <a:xfrm>
          <a:off x="0" y="822313"/>
          <a:ext cx="1981695" cy="780442"/>
        </a:xfrm>
        <a:prstGeom prst="round2SameRect">
          <a:avLst>
            <a:gd name="adj1" fmla="val 16670"/>
            <a:gd name="adj2" fmla="val 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Stigma/lack of acceptance</a:t>
          </a:r>
        </a:p>
      </dsp:txBody>
      <dsp:txXfrm>
        <a:off x="38105" y="860418"/>
        <a:ext cx="1905485" cy="742337"/>
      </dsp:txXfrm>
    </dsp:sp>
    <dsp:sp modelId="{0A746201-B92A-4DB7-BE58-939F25C18CF1}">
      <dsp:nvSpPr>
        <dsp:cNvPr id="0" name=""/>
        <dsp:cNvSpPr/>
      </dsp:nvSpPr>
      <dsp:spPr>
        <a:xfrm>
          <a:off x="1981695" y="1641778"/>
          <a:ext cx="5640208" cy="7804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r>
            <a:rPr lang="en-US" sz="1600" kern="1200" dirty="0"/>
            <a:t>Deteriorating socio-economic situation, inability to pay for services and for transportation costs </a:t>
          </a:r>
        </a:p>
      </dsp:txBody>
      <dsp:txXfrm>
        <a:off x="1981695" y="1641778"/>
        <a:ext cx="5640208" cy="780442"/>
      </dsp:txXfrm>
    </dsp:sp>
    <dsp:sp modelId="{782FD5D1-CB9D-4BDA-8C5F-98FFB5A6D467}">
      <dsp:nvSpPr>
        <dsp:cNvPr id="0" name=""/>
        <dsp:cNvSpPr/>
      </dsp:nvSpPr>
      <dsp:spPr>
        <a:xfrm>
          <a:off x="0" y="1641778"/>
          <a:ext cx="1981695" cy="780442"/>
        </a:xfrm>
        <a:prstGeom prst="round2SameRect">
          <a:avLst>
            <a:gd name="adj1" fmla="val 16670"/>
            <a:gd name="adj2" fmla="val 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Financial burdens</a:t>
          </a:r>
        </a:p>
      </dsp:txBody>
      <dsp:txXfrm>
        <a:off x="38105" y="1679883"/>
        <a:ext cx="1905485" cy="742337"/>
      </dsp:txXfrm>
    </dsp:sp>
    <dsp:sp modelId="{D9C160DA-A919-40FD-A485-678E866D2B19}">
      <dsp:nvSpPr>
        <dsp:cNvPr id="0" name=""/>
        <dsp:cNvSpPr/>
      </dsp:nvSpPr>
      <dsp:spPr>
        <a:xfrm>
          <a:off x="1981695" y="2461243"/>
          <a:ext cx="5640208" cy="7804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600" kern="1200" dirty="0"/>
            <a:t>Perceived as not important and not urgent, prioritizing basic needs </a:t>
          </a:r>
        </a:p>
      </dsp:txBody>
      <dsp:txXfrm>
        <a:off x="1981695" y="2461243"/>
        <a:ext cx="5640208" cy="780442"/>
      </dsp:txXfrm>
    </dsp:sp>
    <dsp:sp modelId="{D279ECA9-A45A-4383-9949-0C3F4069BA5E}">
      <dsp:nvSpPr>
        <dsp:cNvPr id="0" name=""/>
        <dsp:cNvSpPr/>
      </dsp:nvSpPr>
      <dsp:spPr>
        <a:xfrm>
          <a:off x="0" y="2461243"/>
          <a:ext cx="1981695" cy="780442"/>
        </a:xfrm>
        <a:prstGeom prst="round2SameRect">
          <a:avLst>
            <a:gd name="adj1" fmla="val 16670"/>
            <a:gd name="adj2" fmla="val 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600" kern="1200" dirty="0"/>
            <a:t>Lack of perceived need</a:t>
          </a:r>
        </a:p>
      </dsp:txBody>
      <dsp:txXfrm>
        <a:off x="38105" y="2499348"/>
        <a:ext cx="1905485" cy="742337"/>
      </dsp:txXfrm>
    </dsp:sp>
    <dsp:sp modelId="{FD8E3367-E4D6-4272-91C6-C56179B7BAEA}">
      <dsp:nvSpPr>
        <dsp:cNvPr id="0" name=""/>
        <dsp:cNvSpPr/>
      </dsp:nvSpPr>
      <dsp:spPr>
        <a:xfrm>
          <a:off x="1981695" y="3280708"/>
          <a:ext cx="5640208" cy="7804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r>
            <a:rPr lang="en-US" sz="1600" kern="1200" dirty="0"/>
            <a:t>Lockdown procedures restricting their movements</a:t>
          </a:r>
        </a:p>
      </dsp:txBody>
      <dsp:txXfrm>
        <a:off x="1981695" y="3280708"/>
        <a:ext cx="5640208" cy="780442"/>
      </dsp:txXfrm>
    </dsp:sp>
    <dsp:sp modelId="{CFE19F42-2769-4D3F-88FF-259EBB5BD364}">
      <dsp:nvSpPr>
        <dsp:cNvPr id="0" name=""/>
        <dsp:cNvSpPr/>
      </dsp:nvSpPr>
      <dsp:spPr>
        <a:xfrm>
          <a:off x="0" y="3280708"/>
          <a:ext cx="1981695" cy="780442"/>
        </a:xfrm>
        <a:prstGeom prst="round2SameRect">
          <a:avLst>
            <a:gd name="adj1" fmla="val 16670"/>
            <a:gd name="adj2" fmla="val 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Restricted movement due to COVID-19 and lack of legal residency</a:t>
          </a:r>
        </a:p>
      </dsp:txBody>
      <dsp:txXfrm>
        <a:off x="38105" y="3318813"/>
        <a:ext cx="1905485" cy="7423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860EB7-CAC0-4EE4-910A-AD6228BCD9E8}">
      <dsp:nvSpPr>
        <dsp:cNvPr id="0" name=""/>
        <dsp:cNvSpPr/>
      </dsp:nvSpPr>
      <dsp:spPr>
        <a:xfrm>
          <a:off x="1637" y="0"/>
          <a:ext cx="1716583" cy="362454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0000"/>
              </a:solidFill>
              <a:latin typeface="Museo 300"/>
            </a:rPr>
            <a:t>Strategic area 1: </a:t>
          </a:r>
          <a:r>
            <a:rPr lang="en-US" sz="1400" b="1" kern="1200" dirty="0">
              <a:solidFill>
                <a:schemeClr val="tx1"/>
              </a:solidFill>
              <a:latin typeface="Museo 300"/>
              <a:cs typeface="Source Sans Pro"/>
            </a:rPr>
            <a:t>Improving diets, nutrition services, and practices through PHC for </a:t>
          </a:r>
          <a:r>
            <a:rPr lang="en-US" sz="1400" b="1" kern="1200" dirty="0">
              <a:solidFill>
                <a:srgbClr val="000000"/>
              </a:solidFill>
              <a:latin typeface="Museo 300"/>
            </a:rPr>
            <a:t>universal coverage</a:t>
          </a:r>
          <a:endParaRPr lang="en-US" sz="1400" b="1" kern="1200" dirty="0">
            <a:latin typeface="Museo 300"/>
          </a:endParaRPr>
        </a:p>
      </dsp:txBody>
      <dsp:txXfrm>
        <a:off x="1637" y="1449818"/>
        <a:ext cx="1716583" cy="1449818"/>
      </dsp:txXfrm>
    </dsp:sp>
    <dsp:sp modelId="{53581D62-AF5F-4321-8010-E469F11BAD80}">
      <dsp:nvSpPr>
        <dsp:cNvPr id="0" name=""/>
        <dsp:cNvSpPr/>
      </dsp:nvSpPr>
      <dsp:spPr>
        <a:xfrm>
          <a:off x="256442" y="217472"/>
          <a:ext cx="1206973" cy="1206973"/>
        </a:xfrm>
        <a:prstGeom prst="ellipse">
          <a:avLst/>
        </a:prstGeom>
        <a:solidFill>
          <a:schemeClr val="accent2">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FBE669-18FD-44B8-98DB-1A91BED7685B}">
      <dsp:nvSpPr>
        <dsp:cNvPr id="0" name=""/>
        <dsp:cNvSpPr/>
      </dsp:nvSpPr>
      <dsp:spPr>
        <a:xfrm>
          <a:off x="1808015" y="0"/>
          <a:ext cx="1716583" cy="3624546"/>
        </a:xfrm>
        <a:prstGeom prst="roundRect">
          <a:avLst>
            <a:gd name="adj" fmla="val 10000"/>
          </a:avLst>
        </a:prstGeom>
        <a:solidFill>
          <a:srgbClr val="FF99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000000"/>
              </a:solidFill>
              <a:latin typeface="Museo 300"/>
            </a:rPr>
            <a:t>Strategic area 2</a:t>
          </a:r>
          <a:r>
            <a:rPr lang="en-US" sz="1400" b="1" kern="1200" dirty="0">
              <a:solidFill>
                <a:srgbClr val="000000"/>
              </a:solidFill>
              <a:latin typeface="Museo 300"/>
            </a:rPr>
            <a:t>: Sustainable, resilient child sensitive food systems for healthy diets</a:t>
          </a:r>
          <a:endParaRPr lang="en-US" sz="1400" b="1" kern="1200" dirty="0"/>
        </a:p>
      </dsp:txBody>
      <dsp:txXfrm>
        <a:off x="1808015" y="1449818"/>
        <a:ext cx="1716583" cy="1449818"/>
      </dsp:txXfrm>
    </dsp:sp>
    <dsp:sp modelId="{83581487-8D7B-4F16-B91C-B8C8EB3873D7}">
      <dsp:nvSpPr>
        <dsp:cNvPr id="0" name=""/>
        <dsp:cNvSpPr/>
      </dsp:nvSpPr>
      <dsp:spPr>
        <a:xfrm>
          <a:off x="4307453" y="2417572"/>
          <a:ext cx="1206973" cy="1206973"/>
        </a:xfrm>
        <a:prstGeom prst="ellipse">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533F66-3220-4BC3-BA74-018A700A2B62}">
      <dsp:nvSpPr>
        <dsp:cNvPr id="0" name=""/>
        <dsp:cNvSpPr/>
      </dsp:nvSpPr>
      <dsp:spPr>
        <a:xfrm>
          <a:off x="3537798" y="0"/>
          <a:ext cx="1716583" cy="362454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latin typeface="Museo 300"/>
            </a:rPr>
            <a:t>Strategic area 3: </a:t>
          </a:r>
          <a:r>
            <a:rPr lang="en-US" sz="1400" b="1" kern="1200" dirty="0">
              <a:solidFill>
                <a:schemeClr val="bg1"/>
              </a:solidFill>
              <a:latin typeface="Museo 300"/>
            </a:rPr>
            <a:t>Safe and supportive environment for nutrition</a:t>
          </a:r>
          <a:endParaRPr lang="en-US" sz="1400" b="1" kern="1200" dirty="0">
            <a:solidFill>
              <a:schemeClr val="bg1"/>
            </a:solidFill>
          </a:endParaRPr>
        </a:p>
      </dsp:txBody>
      <dsp:txXfrm>
        <a:off x="3537798" y="1449818"/>
        <a:ext cx="1716583" cy="1449818"/>
      </dsp:txXfrm>
    </dsp:sp>
    <dsp:sp modelId="{9F75E952-F7FF-4830-801C-F1E5D46425A6}">
      <dsp:nvSpPr>
        <dsp:cNvPr id="0" name=""/>
        <dsp:cNvSpPr/>
      </dsp:nvSpPr>
      <dsp:spPr>
        <a:xfrm>
          <a:off x="3792603" y="217472"/>
          <a:ext cx="1206973" cy="1206973"/>
        </a:xfrm>
        <a:prstGeom prst="ellipse">
          <a:avLst/>
        </a:prstGeom>
        <a:solidFill>
          <a:schemeClr val="accent4">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E133D4-8A53-4737-BA8A-469016795E16}">
      <dsp:nvSpPr>
        <dsp:cNvPr id="0" name=""/>
        <dsp:cNvSpPr/>
      </dsp:nvSpPr>
      <dsp:spPr>
        <a:xfrm>
          <a:off x="5305879" y="0"/>
          <a:ext cx="1716583" cy="3624546"/>
        </a:xfrm>
        <a:prstGeom prst="roundRect">
          <a:avLst>
            <a:gd name="adj" fmla="val 1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bg1"/>
              </a:solidFill>
              <a:latin typeface="Museo 300"/>
            </a:rPr>
            <a:t>Strategic area 4: Social protection for nutrition results</a:t>
          </a:r>
        </a:p>
      </dsp:txBody>
      <dsp:txXfrm>
        <a:off x="5305879" y="1449818"/>
        <a:ext cx="1716583" cy="1449818"/>
      </dsp:txXfrm>
    </dsp:sp>
    <dsp:sp modelId="{5C33C246-895E-4A10-8184-F9C5C494DDDC}">
      <dsp:nvSpPr>
        <dsp:cNvPr id="0" name=""/>
        <dsp:cNvSpPr/>
      </dsp:nvSpPr>
      <dsp:spPr>
        <a:xfrm>
          <a:off x="5560683" y="217472"/>
          <a:ext cx="1206973" cy="1206973"/>
        </a:xfrm>
        <a:prstGeom prst="ellipse">
          <a:avLst/>
        </a:prstGeom>
        <a:solidFill>
          <a:schemeClr val="accent5">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0AB2BD-7C84-424B-B66C-CA28A081626B}">
      <dsp:nvSpPr>
        <dsp:cNvPr id="0" name=""/>
        <dsp:cNvSpPr/>
      </dsp:nvSpPr>
      <dsp:spPr>
        <a:xfrm>
          <a:off x="197666" y="2989540"/>
          <a:ext cx="6628766" cy="557980"/>
        </a:xfrm>
        <a:prstGeom prst="leftRightArrow">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14DD65-08E0-456C-A340-580F004B44EA}">
      <dsp:nvSpPr>
        <dsp:cNvPr id="0" name=""/>
        <dsp:cNvSpPr/>
      </dsp:nvSpPr>
      <dsp:spPr>
        <a:xfrm>
          <a:off x="0" y="0"/>
          <a:ext cx="8770862" cy="44175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Vision </a:t>
          </a:r>
          <a:r>
            <a:rPr lang="en-US" sz="1600" b="1" kern="1200" dirty="0">
              <a:latin typeface="Source Sans Pro" panose="020B0503030403020204" pitchFamily="34" charset="0"/>
              <a:ea typeface="Source Sans Pro" panose="020B0503030403020204" pitchFamily="34" charset="0"/>
            </a:rPr>
            <a:t>all children, adolescents &amp; women realize their right to nutrition in Lebanon</a:t>
          </a:r>
          <a:endParaRPr lang="en-US" sz="1600" b="1" kern="1200" dirty="0"/>
        </a:p>
      </dsp:txBody>
      <dsp:txXfrm>
        <a:off x="21565" y="21565"/>
        <a:ext cx="8727732" cy="398624"/>
      </dsp:txXfrm>
    </dsp:sp>
    <dsp:sp modelId="{AA084C96-D924-47D4-B582-6AB17566DF8E}">
      <dsp:nvSpPr>
        <dsp:cNvPr id="0" name=""/>
        <dsp:cNvSpPr/>
      </dsp:nvSpPr>
      <dsp:spPr>
        <a:xfrm>
          <a:off x="0" y="456254"/>
          <a:ext cx="8770862" cy="44175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Goal  </a:t>
          </a:r>
          <a:r>
            <a:rPr lang="en-US" sz="1600" b="1" kern="1200" dirty="0">
              <a:latin typeface="Source Sans Pro" panose="020B0503030403020204" pitchFamily="34" charset="0"/>
              <a:ea typeface="Source Sans Pro" panose="020B0503030403020204" pitchFamily="34" charset="0"/>
            </a:rPr>
            <a:t>To protect and promote diets, services &amp; practices of children, adolescents and women</a:t>
          </a:r>
          <a:endParaRPr lang="en-US" sz="1600" b="1" kern="1200" dirty="0"/>
        </a:p>
      </dsp:txBody>
      <dsp:txXfrm>
        <a:off x="21565" y="477819"/>
        <a:ext cx="8727732" cy="398624"/>
      </dsp:txXfrm>
    </dsp:sp>
    <dsp:sp modelId="{3D9B82F0-52F2-4353-9CE7-849E431E2147}">
      <dsp:nvSpPr>
        <dsp:cNvPr id="0" name=""/>
        <dsp:cNvSpPr/>
      </dsp:nvSpPr>
      <dsp:spPr>
        <a:xfrm>
          <a:off x="0" y="910406"/>
          <a:ext cx="8770862" cy="44175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tx1"/>
              </a:solidFill>
            </a:rPr>
            <a:t>Outcome</a:t>
          </a:r>
          <a:r>
            <a:rPr lang="en-US" sz="1800" b="1" kern="1200" dirty="0">
              <a:solidFill>
                <a:schemeClr val="tx1"/>
              </a:solidFill>
            </a:rPr>
            <a:t> </a:t>
          </a:r>
          <a:r>
            <a:rPr lang="en-US" sz="1400" b="1" kern="1200" dirty="0">
              <a:solidFill>
                <a:schemeClr val="tx1"/>
              </a:solidFill>
            </a:rPr>
            <a:t>Objective To prevent all forms of malnutrition among women, newborns, children and adolescents</a:t>
          </a:r>
        </a:p>
      </dsp:txBody>
      <dsp:txXfrm>
        <a:off x="21565" y="931971"/>
        <a:ext cx="8727732" cy="398624"/>
      </dsp:txXfrm>
    </dsp:sp>
  </dsp:spTree>
</dsp:drawing>
</file>

<file path=ppt/diagrams/layout1.xml><?xml version="1.0" encoding="utf-8"?>
<dgm:layoutDef xmlns:dgm="http://schemas.openxmlformats.org/drawingml/2006/diagram" xmlns:a="http://schemas.openxmlformats.org/drawingml/2006/main" uniqueId="urn:microsoft.com/office/officeart/2017/3/layout/DropPinTimeline#1">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shape>
        </dgm:if>
        <dgm:else name="ArrowShapeRTL">
          <dgm:shape xmlns:r="http://schemas.openxmlformats.org/officeDocument/2006/relationships" type="line" r:blip="" zOrderOff="-1">
            <dgm:adj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2B7067-3D07-4CDE-A0AE-B23FFFD8EBD7}" type="datetimeFigureOut">
              <a:rPr lang="en-US" smtClean="0"/>
              <a:t>4/6/2022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E034B3-13D2-4E00-A1CA-117FC0221F34}" type="slidenum">
              <a:rPr lang="en-US" smtClean="0"/>
              <a:t>‹#›</a:t>
            </a:fld>
            <a:endParaRPr lang="en-US"/>
          </a:p>
        </p:txBody>
      </p:sp>
    </p:spTree>
    <p:extLst>
      <p:ext uri="{BB962C8B-B14F-4D97-AF65-F5344CB8AC3E}">
        <p14:creationId xmlns:p14="http://schemas.microsoft.com/office/powerpoint/2010/main" val="2210701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696913"/>
            <a:ext cx="4646613" cy="3484562"/>
          </a:xfrm>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529C8C49-0BC4-4726-BA02-98F0D0ADFFDC}" type="slidenum">
              <a:rPr lang="en-US" smtClean="0"/>
              <a:t>2</a:t>
            </a:fld>
            <a:endParaRPr lang="en-US"/>
          </a:p>
        </p:txBody>
      </p:sp>
    </p:spTree>
    <p:extLst>
      <p:ext uri="{BB962C8B-B14F-4D97-AF65-F5344CB8AC3E}">
        <p14:creationId xmlns:p14="http://schemas.microsoft.com/office/powerpoint/2010/main" val="727802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E0ECA1B6-9EC7-47B9-A99F-ACC76A829616}"/>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326BEFA9-2177-4B84-8248-7AA690CC8C1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7172" name="Slide Number Placeholder 3">
            <a:extLst>
              <a:ext uri="{FF2B5EF4-FFF2-40B4-BE49-F238E27FC236}">
                <a16:creationId xmlns:a16="http://schemas.microsoft.com/office/drawing/2014/main" id="{66F35C3C-870A-43DD-89F1-CFFB091A14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26574AA-6D21-4AC2-B1DB-F9A615E818A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50F79147-8521-478C-94C8-C7ECCF7D7F3E}"/>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B9799F9C-8719-4DD7-92DE-367F6A5D35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220" name="Slide Number Placeholder 3">
            <a:extLst>
              <a:ext uri="{FF2B5EF4-FFF2-40B4-BE49-F238E27FC236}">
                <a16:creationId xmlns:a16="http://schemas.microsoft.com/office/drawing/2014/main" id="{4CFC8F73-67B5-4B9B-9543-DFE2DAEB5A7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7610023-2A7A-4FF5-9D4C-3500F59663F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A345E72D-BAB5-499D-9EA2-C496ECEB6A05}"/>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a:extLst>
              <a:ext uri="{FF2B5EF4-FFF2-40B4-BE49-F238E27FC236}">
                <a16:creationId xmlns:a16="http://schemas.microsoft.com/office/drawing/2014/main" id="{FEA26DA4-7A28-4106-BC26-758ABF55B6C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endParaRPr lang="en-US" altLang="en-US" sz="1100" dirty="0"/>
          </a:p>
        </p:txBody>
      </p:sp>
      <p:sp>
        <p:nvSpPr>
          <p:cNvPr id="11268" name="Slide Number Placeholder 3">
            <a:extLst>
              <a:ext uri="{FF2B5EF4-FFF2-40B4-BE49-F238E27FC236}">
                <a16:creationId xmlns:a16="http://schemas.microsoft.com/office/drawing/2014/main" id="{9CB74770-6487-4F15-AC45-074A4D01B4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E497003-DBA5-43A8-8666-A775F82E397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5922B8CB-5A71-4ED7-BA78-4398FA5EB538}"/>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B8A4FEB3-2265-4138-9223-12DFCF338E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3316" name="Slide Number Placeholder 3">
            <a:extLst>
              <a:ext uri="{FF2B5EF4-FFF2-40B4-BE49-F238E27FC236}">
                <a16:creationId xmlns:a16="http://schemas.microsoft.com/office/drawing/2014/main" id="{6EBFDC67-B64E-4BA9-B3B7-F134CF02567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61184C1-F9DE-471E-9246-DEFEEAC6DE3F}"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C2ABE6CB-D224-4381-86D6-FEE12C814E0B}"/>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AA0EF8C8-58A6-49B1-9CBC-16B47EAC55A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a:p>
            <a:endParaRPr lang="en-US" altLang="en-US" dirty="0"/>
          </a:p>
        </p:txBody>
      </p:sp>
      <p:sp>
        <p:nvSpPr>
          <p:cNvPr id="17412" name="Slide Number Placeholder 3">
            <a:extLst>
              <a:ext uri="{FF2B5EF4-FFF2-40B4-BE49-F238E27FC236}">
                <a16:creationId xmlns:a16="http://schemas.microsoft.com/office/drawing/2014/main" id="{6CA25E0F-EF1C-46B7-811F-30C4F80D14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AB21694-B74C-4391-92F0-B3946850EA65}"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084E4D2-3461-4785-BA70-5B6EDBB05FD3}"/>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86070F3E-36A6-47B5-BBFB-0C95E61BFE72}"/>
              </a:ext>
            </a:extLst>
          </p:cNvPr>
          <p:cNvSpPr>
            <a:spLocks noGrp="1" noChangeArrowheads="1"/>
          </p:cNvSpPr>
          <p:nvPr>
            <p:ph type="body" idx="1"/>
          </p:nvPr>
        </p:nvSpPr>
        <p:spPr bwMode="auto"/>
        <p:txBody>
          <a:bodyPr wrap="square" numCol="1" anchor="t" anchorCtr="0" compatLnSpc="1">
            <a:prstTxWarp prst="textNoShape">
              <a:avLst/>
            </a:prstTxWarp>
          </a:bodyPr>
          <a:lstStyle/>
          <a:p>
            <a:pPr marL="171450" indent="-171450">
              <a:buFontTx/>
              <a:buChar char="-"/>
              <a:defRPr/>
            </a:pPr>
            <a:endParaRPr lang="en-US" altLang="en-US" dirty="0"/>
          </a:p>
        </p:txBody>
      </p:sp>
      <p:sp>
        <p:nvSpPr>
          <p:cNvPr id="21508" name="Slide Number Placeholder 3">
            <a:extLst>
              <a:ext uri="{FF2B5EF4-FFF2-40B4-BE49-F238E27FC236}">
                <a16:creationId xmlns:a16="http://schemas.microsoft.com/office/drawing/2014/main" id="{1CD31CC2-DB13-4936-9710-990C3F1FBE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F0B8D14-5E15-4C86-BD74-53203ABC951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A084E4D2-3461-4785-BA70-5B6EDBB05FD3}"/>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86070F3E-36A6-47B5-BBFB-0C95E61BFE72}"/>
              </a:ext>
            </a:extLst>
          </p:cNvPr>
          <p:cNvSpPr>
            <a:spLocks noGrp="1" noChangeArrowheads="1"/>
          </p:cNvSpPr>
          <p:nvPr>
            <p:ph type="body" idx="1"/>
          </p:nvPr>
        </p:nvSpPr>
        <p:spPr bwMode="auto"/>
        <p:txBody>
          <a:bodyPr wrap="square" numCol="1" anchor="t" anchorCtr="0" compatLnSpc="1">
            <a:prstTxWarp prst="textNoShape">
              <a:avLst/>
            </a:prstTxWarp>
          </a:bodyPr>
          <a:lstStyle/>
          <a:p>
            <a:pPr marL="171450" indent="-171450">
              <a:buFontTx/>
              <a:buChar char="-"/>
              <a:defRPr/>
            </a:pPr>
            <a:endParaRPr lang="en-US" altLang="en-US" dirty="0"/>
          </a:p>
        </p:txBody>
      </p:sp>
      <p:sp>
        <p:nvSpPr>
          <p:cNvPr id="21508" name="Slide Number Placeholder 3">
            <a:extLst>
              <a:ext uri="{FF2B5EF4-FFF2-40B4-BE49-F238E27FC236}">
                <a16:creationId xmlns:a16="http://schemas.microsoft.com/office/drawing/2014/main" id="{1CD31CC2-DB13-4936-9710-990C3F1FBE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F0B8D14-5E15-4C86-BD74-53203ABC951D}"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56439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C20E84B-8D02-44AD-9692-CC8FDD1991B1}"/>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2D1C4510-676C-4E0D-8F2D-0C8C32BF1CE4}"/>
              </a:ext>
            </a:extLst>
          </p:cNvPr>
          <p:cNvSpPr>
            <a:spLocks noGrp="1"/>
          </p:cNvSpPr>
          <p:nvPr>
            <p:ph type="body" idx="1"/>
          </p:nvPr>
        </p:nvSpPr>
        <p:spPr bwMode="auto"/>
        <p:txBody>
          <a:bodyPr wrap="square" numCol="1" anchor="t" anchorCtr="0" compatLnSpc="1">
            <a:prstTxWarp prst="textNoShape">
              <a:avLst/>
            </a:prstTxWarp>
          </a:bodyPr>
          <a:lstStyle/>
          <a:p>
            <a:pPr marL="0" indent="0">
              <a:lnSpc>
                <a:spcPct val="150000"/>
              </a:lnSpc>
              <a:buFontTx/>
              <a:buNone/>
              <a:defRPr/>
            </a:pPr>
            <a:endParaRPr lang="en-US" altLang="en-US" sz="1200" dirty="0">
              <a:ea typeface="ＭＳ Ｐゴシック" panose="020B0600070205080204" pitchFamily="34" charset="-128"/>
              <a:cs typeface="Calibri"/>
            </a:endParaRPr>
          </a:p>
        </p:txBody>
      </p:sp>
      <p:sp>
        <p:nvSpPr>
          <p:cNvPr id="23556" name="Slide Number Placeholder 3">
            <a:extLst>
              <a:ext uri="{FF2B5EF4-FFF2-40B4-BE49-F238E27FC236}">
                <a16:creationId xmlns:a16="http://schemas.microsoft.com/office/drawing/2014/main" id="{5D82EC2A-3921-4DAF-BDB4-20E7103F13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586044A-884B-4678-8398-DB5F942AB03F}"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2CFD2B74-B5FF-4922-84FD-8BFDAC405163}"/>
              </a:ext>
            </a:extLst>
          </p:cNvPr>
          <p:cNvSpPr>
            <a:spLocks noGrp="1" noRot="1" noChangeAspect="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AAFEED31-6AFE-4C77-9914-E289EDB929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150000"/>
              </a:lnSpc>
            </a:pPr>
            <a:endParaRPr lang="en-US" altLang="en-US">
              <a:ea typeface="ＭＳ Ｐゴシック" panose="020B0600070205080204" pitchFamily="34" charset="-128"/>
            </a:endParaRPr>
          </a:p>
        </p:txBody>
      </p:sp>
      <p:sp>
        <p:nvSpPr>
          <p:cNvPr id="25604" name="Slide Number Placeholder 3">
            <a:extLst>
              <a:ext uri="{FF2B5EF4-FFF2-40B4-BE49-F238E27FC236}">
                <a16:creationId xmlns:a16="http://schemas.microsoft.com/office/drawing/2014/main" id="{9E64B4D8-7647-44CF-98F7-73EF0D5597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55650" indent="-290513">
              <a:spcBef>
                <a:spcPct val="30000"/>
              </a:spcBef>
              <a:defRPr sz="1200">
                <a:solidFill>
                  <a:schemeClr val="tx1"/>
                </a:solidFill>
                <a:latin typeface="Calibri" panose="020F0502020204030204" pitchFamily="34" charset="0"/>
              </a:defRPr>
            </a:lvl2pPr>
            <a:lvl3pPr marL="1163638" indent="-231775">
              <a:spcBef>
                <a:spcPct val="30000"/>
              </a:spcBef>
              <a:defRPr sz="1200">
                <a:solidFill>
                  <a:schemeClr val="tx1"/>
                </a:solidFill>
                <a:latin typeface="Calibri" panose="020F0502020204030204" pitchFamily="34" charset="0"/>
              </a:defRPr>
            </a:lvl3pPr>
            <a:lvl4pPr marL="1630363" indent="-231775">
              <a:spcBef>
                <a:spcPct val="30000"/>
              </a:spcBef>
              <a:defRPr sz="1200">
                <a:solidFill>
                  <a:schemeClr val="tx1"/>
                </a:solidFill>
                <a:latin typeface="Calibri" panose="020F0502020204030204" pitchFamily="34" charset="0"/>
              </a:defRPr>
            </a:lvl4pPr>
            <a:lvl5pPr marL="2095500" indent="-231775">
              <a:spcBef>
                <a:spcPct val="30000"/>
              </a:spcBef>
              <a:defRPr sz="1200">
                <a:solidFill>
                  <a:schemeClr val="tx1"/>
                </a:solidFill>
                <a:latin typeface="Calibri" panose="020F0502020204030204" pitchFamily="34" charset="0"/>
              </a:defRPr>
            </a:lvl5pPr>
            <a:lvl6pPr marL="2552700" indent="-231775" eaLnBrk="0" fontAlgn="base" hangingPunct="0">
              <a:spcBef>
                <a:spcPct val="30000"/>
              </a:spcBef>
              <a:spcAft>
                <a:spcPct val="0"/>
              </a:spcAft>
              <a:defRPr sz="1200">
                <a:solidFill>
                  <a:schemeClr val="tx1"/>
                </a:solidFill>
                <a:latin typeface="Calibri" panose="020F0502020204030204" pitchFamily="34" charset="0"/>
              </a:defRPr>
            </a:lvl6pPr>
            <a:lvl7pPr marL="3009900" indent="-231775" eaLnBrk="0" fontAlgn="base" hangingPunct="0">
              <a:spcBef>
                <a:spcPct val="30000"/>
              </a:spcBef>
              <a:spcAft>
                <a:spcPct val="0"/>
              </a:spcAft>
              <a:defRPr sz="1200">
                <a:solidFill>
                  <a:schemeClr val="tx1"/>
                </a:solidFill>
                <a:latin typeface="Calibri" panose="020F0502020204030204" pitchFamily="34" charset="0"/>
              </a:defRPr>
            </a:lvl7pPr>
            <a:lvl8pPr marL="3467100" indent="-231775" eaLnBrk="0" fontAlgn="base" hangingPunct="0">
              <a:spcBef>
                <a:spcPct val="30000"/>
              </a:spcBef>
              <a:spcAft>
                <a:spcPct val="0"/>
              </a:spcAft>
              <a:defRPr sz="1200">
                <a:solidFill>
                  <a:schemeClr val="tx1"/>
                </a:solidFill>
                <a:latin typeface="Calibri" panose="020F0502020204030204" pitchFamily="34" charset="0"/>
              </a:defRPr>
            </a:lvl8pPr>
            <a:lvl9pPr marL="3924300" indent="-231775"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51D0A8D-477D-42C3-85F7-200FC4B7B6A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131283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A05F0749-523E-48FF-8B90-B0682C402941}"/>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3448CF5-77FC-4A8F-9B52-A56ECFFEE5DD}"/>
              </a:ext>
            </a:extLst>
          </p:cNvPr>
          <p:cNvSpPr>
            <a:spLocks noGrp="1"/>
          </p:cNvSpPr>
          <p:nvPr>
            <p:ph type="body" idx="1"/>
          </p:nvPr>
        </p:nvSpPr>
        <p:spPr/>
        <p:txBody>
          <a:bodyPr/>
          <a:lstStyle/>
          <a:p>
            <a:pPr>
              <a:defRPr/>
            </a:pPr>
            <a:endParaRPr lang="en-US"/>
          </a:p>
        </p:txBody>
      </p:sp>
      <p:sp>
        <p:nvSpPr>
          <p:cNvPr id="29700" name="Slide Number Placeholder 3">
            <a:extLst>
              <a:ext uri="{FF2B5EF4-FFF2-40B4-BE49-F238E27FC236}">
                <a16:creationId xmlns:a16="http://schemas.microsoft.com/office/drawing/2014/main" id="{70E65194-28E2-4E0C-9CD5-C6A37078B6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EF2456B-CE1F-47A8-8FFA-CF586C5C2F3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a:p>
            <a:pPr marL="171450" indent="-171450">
              <a:buFontTx/>
              <a:buChar char="-"/>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6795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A05F0749-523E-48FF-8B90-B0682C402941}"/>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3448CF5-77FC-4A8F-9B52-A56ECFFEE5DD}"/>
              </a:ext>
            </a:extLst>
          </p:cNvPr>
          <p:cNvSpPr>
            <a:spLocks noGrp="1"/>
          </p:cNvSpPr>
          <p:nvPr>
            <p:ph type="body" idx="1"/>
          </p:nvPr>
        </p:nvSpPr>
        <p:spPr/>
        <p:txBody>
          <a:bodyPr/>
          <a:lstStyle/>
          <a:p>
            <a:pPr>
              <a:defRPr/>
            </a:pPr>
            <a:endParaRPr lang="en-US" dirty="0"/>
          </a:p>
        </p:txBody>
      </p:sp>
      <p:sp>
        <p:nvSpPr>
          <p:cNvPr id="29700" name="Slide Number Placeholder 3">
            <a:extLst>
              <a:ext uri="{FF2B5EF4-FFF2-40B4-BE49-F238E27FC236}">
                <a16:creationId xmlns:a16="http://schemas.microsoft.com/office/drawing/2014/main" id="{70E65194-28E2-4E0C-9CD5-C6A37078B6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EF2456B-CE1F-47A8-8FFA-CF586C5C2F3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201389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83D68D33-4710-498F-B5C9-158A76B63BA2}"/>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C03D9A9D-3690-41BA-A6B6-186D67168D75}"/>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a:p>
        </p:txBody>
      </p:sp>
      <p:sp>
        <p:nvSpPr>
          <p:cNvPr id="31748" name="Slide Number Placeholder 3">
            <a:extLst>
              <a:ext uri="{FF2B5EF4-FFF2-40B4-BE49-F238E27FC236}">
                <a16:creationId xmlns:a16="http://schemas.microsoft.com/office/drawing/2014/main" id="{C89D3A83-FB83-4010-A63F-8318CF1826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44C90F-19E3-4A2F-A428-64138810BC1C}"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83D68D33-4710-498F-B5C9-158A76B63BA2}"/>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C03D9A9D-3690-41BA-A6B6-186D67168D75}"/>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p>
        </p:txBody>
      </p:sp>
      <p:sp>
        <p:nvSpPr>
          <p:cNvPr id="31748" name="Slide Number Placeholder 3">
            <a:extLst>
              <a:ext uri="{FF2B5EF4-FFF2-40B4-BE49-F238E27FC236}">
                <a16:creationId xmlns:a16="http://schemas.microsoft.com/office/drawing/2014/main" id="{C89D3A83-FB83-4010-A63F-8318CF1826F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44C90F-19E3-4A2F-A428-64138810BC1C}"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842259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5B5FCB02-380B-4E7C-8FC5-EA9473B9BC04}"/>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BCB509E3-17A2-4419-A476-DA78991876BF}"/>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a:p>
        </p:txBody>
      </p:sp>
      <p:sp>
        <p:nvSpPr>
          <p:cNvPr id="33796" name="Slide Number Placeholder 3">
            <a:extLst>
              <a:ext uri="{FF2B5EF4-FFF2-40B4-BE49-F238E27FC236}">
                <a16:creationId xmlns:a16="http://schemas.microsoft.com/office/drawing/2014/main" id="{7A435DBF-5BA3-408F-94B7-2E3AF9B575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689A27E-32F7-4009-A21B-7C65932B47F0}"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5B5FCB02-380B-4E7C-8FC5-EA9473B9BC04}"/>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BCB509E3-17A2-4419-A476-DA78991876BF}"/>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sz="1400" dirty="0"/>
          </a:p>
        </p:txBody>
      </p:sp>
      <p:sp>
        <p:nvSpPr>
          <p:cNvPr id="33796" name="Slide Number Placeholder 3">
            <a:extLst>
              <a:ext uri="{FF2B5EF4-FFF2-40B4-BE49-F238E27FC236}">
                <a16:creationId xmlns:a16="http://schemas.microsoft.com/office/drawing/2014/main" id="{7A435DBF-5BA3-408F-94B7-2E3AF9B5757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689A27E-32F7-4009-A21B-7C65932B47F0}"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814494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D3AFE810-95BB-4CA1-98F9-5486D6610BBA}"/>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670BBA46-22EB-4133-9B0F-E83688A4B575}"/>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p>
        </p:txBody>
      </p:sp>
      <p:sp>
        <p:nvSpPr>
          <p:cNvPr id="35844" name="Slide Number Placeholder 3">
            <a:extLst>
              <a:ext uri="{FF2B5EF4-FFF2-40B4-BE49-F238E27FC236}">
                <a16:creationId xmlns:a16="http://schemas.microsoft.com/office/drawing/2014/main" id="{2D471136-724D-41C0-B4E7-0068B3C982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32F4DB8-2AF7-42BA-89D3-D198BC16FAB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D3AFE810-95BB-4CA1-98F9-5486D6610BBA}"/>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670BBA46-22EB-4133-9B0F-E83688A4B575}"/>
              </a:ext>
            </a:extLst>
          </p:cNvPr>
          <p:cNvSpPr>
            <a:spLocks noGrp="1" noChangeArrowheads="1"/>
          </p:cNvSpPr>
          <p:nvPr>
            <p:ph type="body" idx="1"/>
          </p:nvPr>
        </p:nvSpPr>
        <p:spPr bwMode="auto"/>
        <p:txBody>
          <a:bodyPr wrap="square" numCol="1" anchor="t" anchorCtr="0" compatLnSpc="1">
            <a:prstTxWarp prst="textNoShape">
              <a:avLst/>
            </a:prstTxWarp>
          </a:bodyPr>
          <a:lstStyle/>
          <a:p>
            <a:pPr marL="0" marR="0" lvl="0" indent="0">
              <a:lnSpc>
                <a:spcPct val="107000"/>
              </a:lnSpc>
              <a:spcBef>
                <a:spcPts val="0"/>
              </a:spcBef>
              <a:spcAft>
                <a:spcPts val="800"/>
              </a:spcAft>
              <a:buFont typeface="Wingdings" panose="05000000000000000000" pitchFamily="2" charset="2"/>
              <a:buNone/>
            </a:pPr>
            <a:endParaRPr lang="en-US" altLang="en-US" sz="1800" b="1" u="sng" dirty="0">
              <a:effectLst/>
              <a:latin typeface="Calibri" panose="020F0502020204030204" pitchFamily="34" charset="0"/>
              <a:cs typeface="Arial" panose="020B0604020202020204" pitchFamily="34" charset="0"/>
            </a:endParaRPr>
          </a:p>
        </p:txBody>
      </p:sp>
      <p:sp>
        <p:nvSpPr>
          <p:cNvPr id="35844" name="Slide Number Placeholder 3">
            <a:extLst>
              <a:ext uri="{FF2B5EF4-FFF2-40B4-BE49-F238E27FC236}">
                <a16:creationId xmlns:a16="http://schemas.microsoft.com/office/drawing/2014/main" id="{2D471136-724D-41C0-B4E7-0068B3C982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32F4DB8-2AF7-42BA-89D3-D198BC16FAB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459718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3312D62B-FCB6-4BAD-8F45-4DCFFBFEB276}"/>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804AE33D-7227-4831-8252-F71D94DC85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cs typeface="Calibri"/>
            </a:endParaRPr>
          </a:p>
        </p:txBody>
      </p:sp>
      <p:sp>
        <p:nvSpPr>
          <p:cNvPr id="37892" name="Slide Number Placeholder 3">
            <a:extLst>
              <a:ext uri="{FF2B5EF4-FFF2-40B4-BE49-F238E27FC236}">
                <a16:creationId xmlns:a16="http://schemas.microsoft.com/office/drawing/2014/main" id="{386A06C1-A300-4C97-8538-8E7853507DA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1867A93-D2FE-42FB-A772-3A939B160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3312D62B-FCB6-4BAD-8F45-4DCFFBFEB276}"/>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804AE33D-7227-4831-8252-F71D94DC85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1" u="sng" dirty="0">
              <a:cs typeface="Calibri"/>
            </a:endParaRPr>
          </a:p>
        </p:txBody>
      </p:sp>
      <p:sp>
        <p:nvSpPr>
          <p:cNvPr id="37892" name="Slide Number Placeholder 3">
            <a:extLst>
              <a:ext uri="{FF2B5EF4-FFF2-40B4-BE49-F238E27FC236}">
                <a16:creationId xmlns:a16="http://schemas.microsoft.com/office/drawing/2014/main" id="{386A06C1-A300-4C97-8538-8E7853507DA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1867A93-D2FE-42FB-A772-3A939B160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149960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4CD74F82-0080-45E6-B2A9-3003508685B0}"/>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EE046AEF-1B52-4D99-9F82-CC57A446332B}"/>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a:p>
        </p:txBody>
      </p:sp>
      <p:sp>
        <p:nvSpPr>
          <p:cNvPr id="39940" name="Slide Number Placeholder 3">
            <a:extLst>
              <a:ext uri="{FF2B5EF4-FFF2-40B4-BE49-F238E27FC236}">
                <a16:creationId xmlns:a16="http://schemas.microsoft.com/office/drawing/2014/main" id="{0EB32004-C4AE-455D-B3A2-C37D9A84B78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05A9783-887C-474B-9332-B519FD4E32C9}"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a:p>
            <a:pPr marL="171450" indent="-171450">
              <a:buFontTx/>
              <a:buChar char="-"/>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89128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4CD74F82-0080-45E6-B2A9-3003508685B0}"/>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EE046AEF-1B52-4D99-9F82-CC57A446332B}"/>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p>
        </p:txBody>
      </p:sp>
      <p:sp>
        <p:nvSpPr>
          <p:cNvPr id="39940" name="Slide Number Placeholder 3">
            <a:extLst>
              <a:ext uri="{FF2B5EF4-FFF2-40B4-BE49-F238E27FC236}">
                <a16:creationId xmlns:a16="http://schemas.microsoft.com/office/drawing/2014/main" id="{0EB32004-C4AE-455D-B3A2-C37D9A84B78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05A9783-887C-474B-9332-B519FD4E32C9}"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208575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C2A91A6D-C9E7-4503-ABE5-47985A93C7AB}"/>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C17D1118-07C8-4C4D-9689-39D03FE7A041}"/>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p>
        </p:txBody>
      </p:sp>
      <p:sp>
        <p:nvSpPr>
          <p:cNvPr id="41988" name="Slide Number Placeholder 3">
            <a:extLst>
              <a:ext uri="{FF2B5EF4-FFF2-40B4-BE49-F238E27FC236}">
                <a16:creationId xmlns:a16="http://schemas.microsoft.com/office/drawing/2014/main" id="{2A198AF9-EEA9-4010-A84E-3B95EDDB09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BB58559-A262-4B49-A956-2849F0AF97E7}"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61A7EB1A-B836-4C9B-8532-453F35A2594F}"/>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3EDB1D75-7CB9-4B5B-AAA0-94064C7A8B5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4036" name="Slide Number Placeholder 3">
            <a:extLst>
              <a:ext uri="{FF2B5EF4-FFF2-40B4-BE49-F238E27FC236}">
                <a16:creationId xmlns:a16="http://schemas.microsoft.com/office/drawing/2014/main" id="{A455FCA3-2130-4749-A201-F02DCFC49E3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DAAB93F-B331-4CF9-8749-EFE8A5B50CC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94758165-663B-4A84-AAF7-427FBABBD9D1}"/>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02F739BB-5865-4215-9EFC-E014C6C3BC7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cs typeface="Calibri"/>
            </a:endParaRPr>
          </a:p>
        </p:txBody>
      </p:sp>
      <p:sp>
        <p:nvSpPr>
          <p:cNvPr id="46084" name="Slide Number Placeholder 3">
            <a:extLst>
              <a:ext uri="{FF2B5EF4-FFF2-40B4-BE49-F238E27FC236}">
                <a16:creationId xmlns:a16="http://schemas.microsoft.com/office/drawing/2014/main" id="{9170CF63-DFF0-4D17-B50F-F127FD0EAF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EB5FD76-8A5A-4483-981C-9264EFD4E82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75815DF-26A7-4877-B456-1851D0EABDAB}"/>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2499D52-970D-40A1-AB75-AF1B444E9654}"/>
              </a:ext>
            </a:extLst>
          </p:cNvPr>
          <p:cNvSpPr>
            <a:spLocks noGrp="1" noChangeArrowheads="1"/>
          </p:cNvSpPr>
          <p:nvPr>
            <p:ph type="body" idx="1"/>
          </p:nvPr>
        </p:nvSpPr>
        <p:spPr bwMode="auto"/>
        <p:txBody>
          <a:bodyPr wrap="square" numCol="1" anchor="t" anchorCtr="0" compatLnSpc="1">
            <a:prstTxWarp prst="textNoShape">
              <a:avLst/>
            </a:prstTxWarp>
          </a:bodyPr>
          <a:lstStyle/>
          <a:p>
            <a:pPr marL="685800" indent="0">
              <a:spcBef>
                <a:spcPts val="0"/>
              </a:spcBef>
              <a:spcAft>
                <a:spcPts val="0"/>
              </a:spcAft>
              <a:buFontTx/>
              <a:buNone/>
              <a:defRPr/>
            </a:pPr>
            <a:endParaRPr lang="en-US" sz="1600" dirty="0">
              <a:latin typeface="Arial" panose="020B0604020202020204" pitchFamily="34" charset="0"/>
              <a:ea typeface="Calibri" panose="020F0502020204030204" pitchFamily="34" charset="0"/>
              <a:cs typeface="Arial" panose="020B0604020202020204" pitchFamily="34" charset="0"/>
            </a:endParaRPr>
          </a:p>
        </p:txBody>
      </p:sp>
      <p:sp>
        <p:nvSpPr>
          <p:cNvPr id="50180" name="Slide Number Placeholder 3">
            <a:extLst>
              <a:ext uri="{FF2B5EF4-FFF2-40B4-BE49-F238E27FC236}">
                <a16:creationId xmlns:a16="http://schemas.microsoft.com/office/drawing/2014/main" id="{67884F8D-EA83-4570-8465-BF3982AB7C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C5A9E44-5DFA-47C7-9E3D-599C58B20E4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7760253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75815DF-26A7-4877-B456-1851D0EABDAB}"/>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2499D52-970D-40A1-AB75-AF1B444E9654}"/>
              </a:ext>
            </a:extLst>
          </p:cNvPr>
          <p:cNvSpPr>
            <a:spLocks noGrp="1" noChangeArrowheads="1"/>
          </p:cNvSpPr>
          <p:nvPr>
            <p:ph type="body" idx="1"/>
          </p:nvPr>
        </p:nvSpPr>
        <p:spPr bwMode="auto"/>
        <p:txBody>
          <a:bodyPr wrap="square" numCol="1" anchor="t" anchorCtr="0" compatLnSpc="1">
            <a:prstTxWarp prst="textNoShape">
              <a:avLst/>
            </a:prstTxWarp>
          </a:bodyPr>
          <a:lstStyle/>
          <a:p>
            <a:pPr marL="685800" indent="0">
              <a:spcBef>
                <a:spcPts val="0"/>
              </a:spcBef>
              <a:spcAft>
                <a:spcPts val="0"/>
              </a:spcAft>
              <a:buFontTx/>
              <a:buNone/>
              <a:defRPr/>
            </a:pPr>
            <a:endParaRPr lang="en-US" sz="1600">
              <a:latin typeface="Arial" panose="020B0604020202020204" pitchFamily="34" charset="0"/>
              <a:ea typeface="Calibri" panose="020F0502020204030204" pitchFamily="34" charset="0"/>
              <a:cs typeface="Arial" panose="020B0604020202020204" pitchFamily="34" charset="0"/>
            </a:endParaRPr>
          </a:p>
        </p:txBody>
      </p:sp>
      <p:sp>
        <p:nvSpPr>
          <p:cNvPr id="50180" name="Slide Number Placeholder 3">
            <a:extLst>
              <a:ext uri="{FF2B5EF4-FFF2-40B4-BE49-F238E27FC236}">
                <a16:creationId xmlns:a16="http://schemas.microsoft.com/office/drawing/2014/main" id="{67884F8D-EA83-4570-8465-BF3982AB7C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C5A9E44-5DFA-47C7-9E3D-599C58B20E4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620053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75815DF-26A7-4877-B456-1851D0EABDAB}"/>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2499D52-970D-40A1-AB75-AF1B444E9654}"/>
              </a:ext>
            </a:extLst>
          </p:cNvPr>
          <p:cNvSpPr>
            <a:spLocks noGrp="1" noChangeArrowheads="1"/>
          </p:cNvSpPr>
          <p:nvPr>
            <p:ph type="body" idx="1"/>
          </p:nvPr>
        </p:nvSpPr>
        <p:spPr bwMode="auto"/>
        <p:txBody>
          <a:bodyPr wrap="square" numCol="1" anchor="t" anchorCtr="0" compatLnSpc="1">
            <a:prstTxWarp prst="textNoShape">
              <a:avLst/>
            </a:prstTxWarp>
          </a:bodyPr>
          <a:lstStyle/>
          <a:p>
            <a:pPr marL="685800" indent="0">
              <a:spcBef>
                <a:spcPts val="0"/>
              </a:spcBef>
              <a:spcAft>
                <a:spcPts val="0"/>
              </a:spcAft>
              <a:buFontTx/>
              <a:buNone/>
              <a:defRPr/>
            </a:pPr>
            <a:endParaRPr lang="en-US" sz="1600">
              <a:latin typeface="Arial" panose="020B0604020202020204" pitchFamily="34" charset="0"/>
              <a:ea typeface="Calibri" panose="020F0502020204030204" pitchFamily="34" charset="0"/>
              <a:cs typeface="Arial" panose="020B0604020202020204" pitchFamily="34" charset="0"/>
            </a:endParaRPr>
          </a:p>
        </p:txBody>
      </p:sp>
      <p:sp>
        <p:nvSpPr>
          <p:cNvPr id="50180" name="Slide Number Placeholder 3">
            <a:extLst>
              <a:ext uri="{FF2B5EF4-FFF2-40B4-BE49-F238E27FC236}">
                <a16:creationId xmlns:a16="http://schemas.microsoft.com/office/drawing/2014/main" id="{67884F8D-EA83-4570-8465-BF3982AB7C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C5A9E44-5DFA-47C7-9E3D-599C58B20E4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7816334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2A438FE-D53A-484E-80D2-9B902607A2E4}"/>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B4B0943-A332-4C6B-8487-F6941842BB3D}"/>
              </a:ext>
            </a:extLst>
          </p:cNvPr>
          <p:cNvSpPr>
            <a:spLocks noGrp="1" noChangeArrowheads="1"/>
          </p:cNvSpPr>
          <p:nvPr>
            <p:ph type="body" idx="1"/>
          </p:nvPr>
        </p:nvSpPr>
        <p:spPr bwMode="auto"/>
        <p:txBody>
          <a:bodyPr wrap="square" numCol="1" anchor="t" anchorCtr="0" compatLnSpc="1">
            <a:prstTxWarp prst="textNoShape">
              <a:avLst/>
            </a:prstTxWarp>
          </a:bodyPr>
          <a:lstStyle/>
          <a:p>
            <a:pPr>
              <a:spcBef>
                <a:spcPts val="0"/>
              </a:spcBef>
              <a:spcAft>
                <a:spcPts val="0"/>
              </a:spcAft>
              <a:defRPr/>
            </a:pPr>
            <a:endParaRPr lang="en-US" altLang="en-US" dirty="0"/>
          </a:p>
        </p:txBody>
      </p:sp>
      <p:sp>
        <p:nvSpPr>
          <p:cNvPr id="48132" name="Slide Number Placeholder 3">
            <a:extLst>
              <a:ext uri="{FF2B5EF4-FFF2-40B4-BE49-F238E27FC236}">
                <a16:creationId xmlns:a16="http://schemas.microsoft.com/office/drawing/2014/main" id="{B5737EBE-8464-47AF-B0F0-666C725EE1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F94270-AED7-465B-AA80-633252FF8CB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2A438FE-D53A-484E-80D2-9B902607A2E4}"/>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B4B0943-A332-4C6B-8487-F6941842BB3D}"/>
              </a:ext>
            </a:extLst>
          </p:cNvPr>
          <p:cNvSpPr>
            <a:spLocks noGrp="1" noChangeArrowheads="1"/>
          </p:cNvSpPr>
          <p:nvPr>
            <p:ph type="body" idx="1"/>
          </p:nvPr>
        </p:nvSpPr>
        <p:spPr bwMode="auto"/>
        <p:txBody>
          <a:bodyPr wrap="square" numCol="1" anchor="t" anchorCtr="0" compatLnSpc="1">
            <a:prstTxWarp prst="textNoShape">
              <a:avLst/>
            </a:prstTxWarp>
          </a:bodyPr>
          <a:lstStyle/>
          <a:p>
            <a:pPr>
              <a:spcBef>
                <a:spcPts val="0"/>
              </a:spcBef>
              <a:spcAft>
                <a:spcPts val="0"/>
              </a:spcAft>
              <a:defRPr/>
            </a:pPr>
            <a:endParaRPr lang="en-US" altLang="en-US" dirty="0"/>
          </a:p>
        </p:txBody>
      </p:sp>
      <p:sp>
        <p:nvSpPr>
          <p:cNvPr id="48132" name="Slide Number Placeholder 3">
            <a:extLst>
              <a:ext uri="{FF2B5EF4-FFF2-40B4-BE49-F238E27FC236}">
                <a16:creationId xmlns:a16="http://schemas.microsoft.com/office/drawing/2014/main" id="{B5737EBE-8464-47AF-B0F0-666C725EE1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F94270-AED7-465B-AA80-633252FF8CB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2A438FE-D53A-484E-80D2-9B902607A2E4}"/>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B4B0943-A332-4C6B-8487-F6941842BB3D}"/>
              </a:ext>
            </a:extLst>
          </p:cNvPr>
          <p:cNvSpPr>
            <a:spLocks noGrp="1" noChangeArrowheads="1"/>
          </p:cNvSpPr>
          <p:nvPr>
            <p:ph type="body" idx="1"/>
          </p:nvPr>
        </p:nvSpPr>
        <p:spPr bwMode="auto"/>
        <p:txBody>
          <a:bodyPr wrap="square" numCol="1" anchor="t" anchorCtr="0" compatLnSpc="1">
            <a:prstTxWarp prst="textNoShape">
              <a:avLst/>
            </a:prstTxWarp>
          </a:bodyPr>
          <a:lstStyle/>
          <a:p>
            <a:pPr>
              <a:spcBef>
                <a:spcPts val="0"/>
              </a:spcBef>
              <a:spcAft>
                <a:spcPts val="0"/>
              </a:spcAft>
              <a:defRPr/>
            </a:pPr>
            <a:endParaRPr lang="en-US" altLang="en-US" dirty="0"/>
          </a:p>
        </p:txBody>
      </p:sp>
      <p:sp>
        <p:nvSpPr>
          <p:cNvPr id="48132" name="Slide Number Placeholder 3">
            <a:extLst>
              <a:ext uri="{FF2B5EF4-FFF2-40B4-BE49-F238E27FC236}">
                <a16:creationId xmlns:a16="http://schemas.microsoft.com/office/drawing/2014/main" id="{B5737EBE-8464-47AF-B0F0-666C725EE1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F94270-AED7-465B-AA80-633252FF8CB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858131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5268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2A438FE-D53A-484E-80D2-9B902607A2E4}"/>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B4B0943-A332-4C6B-8487-F6941842BB3D}"/>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p>
        </p:txBody>
      </p:sp>
      <p:sp>
        <p:nvSpPr>
          <p:cNvPr id="48132" name="Slide Number Placeholder 3">
            <a:extLst>
              <a:ext uri="{FF2B5EF4-FFF2-40B4-BE49-F238E27FC236}">
                <a16:creationId xmlns:a16="http://schemas.microsoft.com/office/drawing/2014/main" id="{B5737EBE-8464-47AF-B0F0-666C725EE1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F94270-AED7-465B-AA80-633252FF8CB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9671909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75815DF-26A7-4877-B456-1851D0EABDAB}"/>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A2499D52-970D-40A1-AB75-AF1B444E9654}"/>
              </a:ext>
            </a:extLst>
          </p:cNvPr>
          <p:cNvSpPr>
            <a:spLocks noGrp="1" noChangeArrowheads="1"/>
          </p:cNvSpPr>
          <p:nvPr>
            <p:ph type="body" idx="1"/>
          </p:nvPr>
        </p:nvSpPr>
        <p:spPr bwMode="auto"/>
        <p:txBody>
          <a:bodyPr wrap="square" numCol="1" anchor="t" anchorCtr="0" compatLnSpc="1">
            <a:prstTxWarp prst="textNoShape">
              <a:avLst/>
            </a:prstTxWarp>
          </a:bodyPr>
          <a:lstStyle/>
          <a:p>
            <a:pPr marL="685800">
              <a:spcBef>
                <a:spcPts val="0"/>
              </a:spcBef>
              <a:spcAft>
                <a:spcPts val="0"/>
              </a:spcAft>
              <a:defRPr/>
            </a:pPr>
            <a:endParaRPr lang="en-US" sz="1200" dirty="0">
              <a:latin typeface="Arial" panose="020B0604020202020204" pitchFamily="34" charset="0"/>
              <a:ea typeface="Calibri" panose="020F0502020204030204" pitchFamily="34" charset="0"/>
              <a:cs typeface="Arial" panose="020B0604020202020204" pitchFamily="34" charset="0"/>
            </a:endParaRPr>
          </a:p>
        </p:txBody>
      </p:sp>
      <p:sp>
        <p:nvSpPr>
          <p:cNvPr id="50180" name="Slide Number Placeholder 3">
            <a:extLst>
              <a:ext uri="{FF2B5EF4-FFF2-40B4-BE49-F238E27FC236}">
                <a16:creationId xmlns:a16="http://schemas.microsoft.com/office/drawing/2014/main" id="{67884F8D-EA83-4570-8465-BF3982AB7C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C5A9E44-5DFA-47C7-9E3D-599C58B20E4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2D177B4-74EC-436A-A9F3-A91D65F5F353}"/>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BA73944B-012B-44C3-AF81-E299FE5C5714}"/>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cs typeface="Calibri"/>
            </a:endParaRPr>
          </a:p>
        </p:txBody>
      </p:sp>
      <p:sp>
        <p:nvSpPr>
          <p:cNvPr id="52228" name="Slide Number Placeholder 3">
            <a:extLst>
              <a:ext uri="{FF2B5EF4-FFF2-40B4-BE49-F238E27FC236}">
                <a16:creationId xmlns:a16="http://schemas.microsoft.com/office/drawing/2014/main" id="{741FE7A6-E789-4964-84CF-6DBDCEDBB9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06685A-8E45-49C9-9BE6-17A18934D76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2D177B4-74EC-436A-A9F3-A91D65F5F353}"/>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BA73944B-012B-44C3-AF81-E299FE5C5714}"/>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cs typeface="Calibri"/>
            </a:endParaRPr>
          </a:p>
        </p:txBody>
      </p:sp>
      <p:sp>
        <p:nvSpPr>
          <p:cNvPr id="52228" name="Slide Number Placeholder 3">
            <a:extLst>
              <a:ext uri="{FF2B5EF4-FFF2-40B4-BE49-F238E27FC236}">
                <a16:creationId xmlns:a16="http://schemas.microsoft.com/office/drawing/2014/main" id="{741FE7A6-E789-4964-84CF-6DBDCEDBB9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06685A-8E45-49C9-9BE6-17A18934D76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9595446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2D177B4-74EC-436A-A9F3-A91D65F5F353}"/>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BA73944B-012B-44C3-AF81-E299FE5C5714}"/>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cs typeface="Calibri"/>
            </a:endParaRPr>
          </a:p>
        </p:txBody>
      </p:sp>
      <p:sp>
        <p:nvSpPr>
          <p:cNvPr id="52228" name="Slide Number Placeholder 3">
            <a:extLst>
              <a:ext uri="{FF2B5EF4-FFF2-40B4-BE49-F238E27FC236}">
                <a16:creationId xmlns:a16="http://schemas.microsoft.com/office/drawing/2014/main" id="{741FE7A6-E789-4964-84CF-6DBDCEDBB9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06685A-8E45-49C9-9BE6-17A18934D76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9665538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A2D177B4-74EC-436A-A9F3-A91D65F5F353}"/>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BA73944B-012B-44C3-AF81-E299FE5C5714}"/>
              </a:ext>
            </a:extLst>
          </p:cNvPr>
          <p:cNvSpPr>
            <a:spLocks noGrp="1" noChangeArrowheads="1"/>
          </p:cNvSpPr>
          <p:nvPr>
            <p:ph type="body" idx="1"/>
          </p:nvPr>
        </p:nvSpPr>
        <p:spPr bwMode="auto"/>
        <p:txBody>
          <a:bodyPr wrap="square" numCol="1" anchor="t" anchorCtr="0" compatLnSpc="1">
            <a:prstTxWarp prst="textNoShape">
              <a:avLst/>
            </a:prstTxWarp>
          </a:bodyPr>
          <a:lstStyle/>
          <a:p>
            <a:pPr>
              <a:defRPr/>
            </a:pPr>
            <a:endParaRPr lang="en-US" altLang="en-US" dirty="0">
              <a:cs typeface="Calibri"/>
            </a:endParaRPr>
          </a:p>
        </p:txBody>
      </p:sp>
      <p:sp>
        <p:nvSpPr>
          <p:cNvPr id="52228" name="Slide Number Placeholder 3">
            <a:extLst>
              <a:ext uri="{FF2B5EF4-FFF2-40B4-BE49-F238E27FC236}">
                <a16:creationId xmlns:a16="http://schemas.microsoft.com/office/drawing/2014/main" id="{741FE7A6-E789-4964-84CF-6DBDCEDBB9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06685A-8E45-49C9-9BE6-17A18934D76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0676754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EDE97195-ECAD-4290-A731-5EC053055C12}"/>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FE7972F6-A31B-4E0C-9E66-DD92CEF609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4276" name="Slide Number Placeholder 3">
            <a:extLst>
              <a:ext uri="{FF2B5EF4-FFF2-40B4-BE49-F238E27FC236}">
                <a16:creationId xmlns:a16="http://schemas.microsoft.com/office/drawing/2014/main" id="{CF2FD117-36F6-4485-960F-ED9818FCB5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E0BB6FB-CB13-4E2C-B79E-006D6015E8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5603937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EDE97195-ECAD-4290-A731-5EC053055C12}"/>
              </a:ext>
            </a:extLst>
          </p:cNvPr>
          <p:cNvSpPr>
            <a:spLocks noGrp="1" noRot="1" noChangeAspect="1" noChangeArrowheads="1" noTextEdit="1"/>
          </p:cNvSpPr>
          <p:nvPr>
            <p:ph type="sldImg"/>
          </p:nvPr>
        </p:nvSpPr>
        <p:spPr bwMode="auto">
          <a:xfrm>
            <a:off x="900113" y="739775"/>
            <a:ext cx="4935537"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FE7972F6-A31B-4E0C-9E66-DD92CEF609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4276" name="Slide Number Placeholder 3">
            <a:extLst>
              <a:ext uri="{FF2B5EF4-FFF2-40B4-BE49-F238E27FC236}">
                <a16:creationId xmlns:a16="http://schemas.microsoft.com/office/drawing/2014/main" id="{CF2FD117-36F6-4485-960F-ED9818FCB5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E0BB6FB-CB13-4E2C-B79E-006D6015E8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4635561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endParaRPr lang="en-US" sz="1600"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2B415D-58D7-4B90-B9F7-88CFA4295B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79132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4BD73F1-926F-4846-8DE7-A9267046E8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461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174119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1BDEF-F575-4590-9995-35D969014E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5474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D79EE2-5012-4F54-9139-2A6268E274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75588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1BDEF-F575-4590-9995-35D969014E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8886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1BDEF-F575-4590-9995-35D969014E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8596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1BDEF-F575-4590-9995-35D969014E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0242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1BDEF-F575-4590-9995-35D969014E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84883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C1BDEF-F575-4590-9995-35D969014E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753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2883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2151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53109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cs typeface="Calibri"/>
            </a:endParaRPr>
          </a:p>
        </p:txBody>
      </p:sp>
      <p:sp>
        <p:nvSpPr>
          <p:cNvPr id="4" name="Footer Placeholder 3"/>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9C8C49-0BC4-4726-BA02-98F0D0ADFF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2312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BB7EFD4-A627-49DE-B602-AB3876C60488}"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422258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B7EFD4-A627-49DE-B602-AB3876C60488}"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2382087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B7EFD4-A627-49DE-B602-AB3876C60488}"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2496597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4" name="Text Placeholder 23"/>
          <p:cNvSpPr>
            <a:spLocks noGrp="1"/>
          </p:cNvSpPr>
          <p:nvPr>
            <p:ph type="body" sz="quarter" idx="14"/>
          </p:nvPr>
        </p:nvSpPr>
        <p:spPr>
          <a:xfrm>
            <a:off x="1066648" y="2271923"/>
            <a:ext cx="7543952" cy="1506345"/>
          </a:xfrm>
          <a:prstGeom prst="rect">
            <a:avLst/>
          </a:prstGeom>
        </p:spPr>
        <p:txBody>
          <a:bodyPr vert="horz" lIns="0" tIns="0" rIns="0" bIns="0"/>
          <a:lstStyle>
            <a:lvl1pPr marL="0">
              <a:lnSpc>
                <a:spcPct val="100000"/>
              </a:lnSpc>
              <a:spcBef>
                <a:spcPts val="0"/>
              </a:spcBef>
              <a:buNone/>
              <a:defRPr sz="1800" b="0" cap="none" baseline="0">
                <a:solidFill>
                  <a:srgbClr val="232323"/>
                </a:solidFill>
                <a:latin typeface="+mn-lt"/>
                <a:cs typeface="Arial"/>
              </a:defRPr>
            </a:lvl1pPr>
            <a:lvl2pPr marL="0">
              <a:lnSpc>
                <a:spcPts val="1700"/>
              </a:lnSpc>
              <a:spcBef>
                <a:spcPts val="0"/>
              </a:spcBef>
              <a:buNone/>
              <a:defRPr sz="1300" b="0" cap="none">
                <a:solidFill>
                  <a:srgbClr val="706C62"/>
                </a:solidFill>
                <a:latin typeface="Arial"/>
                <a:cs typeface="Arial"/>
              </a:defRPr>
            </a:lvl2pPr>
          </a:lstStyle>
          <a:p>
            <a:pPr lvl="0"/>
            <a:endParaRPr lang="en-US"/>
          </a:p>
        </p:txBody>
      </p:sp>
      <p:sp>
        <p:nvSpPr>
          <p:cNvPr id="14" name="Text Placeholder 10"/>
          <p:cNvSpPr>
            <a:spLocks noGrp="1"/>
          </p:cNvSpPr>
          <p:nvPr>
            <p:ph type="body" sz="quarter" idx="11" hasCustomPrompt="1"/>
          </p:nvPr>
        </p:nvSpPr>
        <p:spPr>
          <a:xfrm>
            <a:off x="1076513" y="1104649"/>
            <a:ext cx="6368520" cy="351635"/>
          </a:xfrm>
          <a:prstGeom prst="rect">
            <a:avLst/>
          </a:prstGeom>
        </p:spPr>
        <p:txBody>
          <a:bodyPr vert="horz" lIns="0" tIns="0" rIns="0" bIns="0"/>
          <a:lstStyle>
            <a:lvl1pPr>
              <a:buNone/>
              <a:defRPr sz="2200" b="0" cap="none">
                <a:solidFill>
                  <a:srgbClr val="781134"/>
                </a:solidFill>
                <a:latin typeface="+mn-lt"/>
                <a:cs typeface="Arial"/>
              </a:defRPr>
            </a:lvl1pPr>
          </a:lstStyle>
          <a:p>
            <a:pPr lvl="0"/>
            <a:r>
              <a:rPr lang="en-US"/>
              <a:t>Title of Page</a:t>
            </a:r>
          </a:p>
        </p:txBody>
      </p:sp>
      <p:sp>
        <p:nvSpPr>
          <p:cNvPr id="15" name="Text Placeholder 8"/>
          <p:cNvSpPr>
            <a:spLocks noGrp="1"/>
          </p:cNvSpPr>
          <p:nvPr>
            <p:ph type="body" sz="quarter" idx="10" hasCustomPrompt="1"/>
          </p:nvPr>
        </p:nvSpPr>
        <p:spPr>
          <a:xfrm>
            <a:off x="1076513" y="906185"/>
            <a:ext cx="6368520" cy="158783"/>
          </a:xfrm>
          <a:prstGeom prst="rect">
            <a:avLst/>
          </a:prstGeom>
        </p:spPr>
        <p:txBody>
          <a:bodyPr vert="horz" lIns="0" tIns="0" rIns="0" bIns="0"/>
          <a:lstStyle>
            <a:lvl1pPr>
              <a:lnSpc>
                <a:spcPts val="1080"/>
              </a:lnSpc>
              <a:spcBef>
                <a:spcPts val="0"/>
              </a:spcBef>
              <a:buNone/>
              <a:defRPr sz="1200" b="0" i="0" cap="none" spc="0">
                <a:solidFill>
                  <a:srgbClr val="232323"/>
                </a:solidFill>
                <a:latin typeface="Arial"/>
                <a:cs typeface="Arial"/>
              </a:defRPr>
            </a:lvl1pPr>
          </a:lstStyle>
          <a:p>
            <a:pPr lvl="0"/>
            <a:r>
              <a:rPr lang="en-US"/>
              <a:t>Title of section</a:t>
            </a:r>
          </a:p>
        </p:txBody>
      </p:sp>
      <p:sp>
        <p:nvSpPr>
          <p:cNvPr id="11" name="Rectangle 10"/>
          <p:cNvSpPr/>
          <p:nvPr userDrawn="1"/>
        </p:nvSpPr>
        <p:spPr>
          <a:xfrm>
            <a:off x="0" y="7"/>
            <a:ext cx="9143999" cy="546099"/>
          </a:xfrm>
          <a:prstGeom prst="rect">
            <a:avLst/>
          </a:prstGeom>
          <a:solidFill>
            <a:srgbClr val="781134"/>
          </a:soli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p>
        </p:txBody>
      </p:sp>
      <p:cxnSp>
        <p:nvCxnSpPr>
          <p:cNvPr id="16" name="Straight Connector 15"/>
          <p:cNvCxnSpPr/>
          <p:nvPr userDrawn="1"/>
        </p:nvCxnSpPr>
        <p:spPr>
          <a:xfrm rot="10800000">
            <a:off x="1058334" y="1728788"/>
            <a:ext cx="7542742" cy="1588"/>
          </a:xfrm>
          <a:prstGeom prst="line">
            <a:avLst/>
          </a:prstGeom>
          <a:ln>
            <a:solidFill>
              <a:srgbClr val="781134"/>
            </a:solidFill>
          </a:ln>
          <a:effectLst/>
        </p:spPr>
        <p:style>
          <a:lnRef idx="2">
            <a:schemeClr val="accent1"/>
          </a:lnRef>
          <a:fillRef idx="0">
            <a:schemeClr val="accent1"/>
          </a:fillRef>
          <a:effectRef idx="1">
            <a:schemeClr val="accent1"/>
          </a:effectRef>
          <a:fontRef idx="minor">
            <a:schemeClr val="tx1"/>
          </a:fontRef>
        </p:style>
      </p:cxnSp>
      <p:sp>
        <p:nvSpPr>
          <p:cNvPr id="21" name="Text Placeholder 20"/>
          <p:cNvSpPr>
            <a:spLocks noGrp="1"/>
          </p:cNvSpPr>
          <p:nvPr>
            <p:ph type="body" sz="quarter" idx="15"/>
          </p:nvPr>
        </p:nvSpPr>
        <p:spPr>
          <a:xfrm>
            <a:off x="1060450" y="4000500"/>
            <a:ext cx="7550150" cy="1905000"/>
          </a:xfrm>
          <a:prstGeom prst="rect">
            <a:avLst/>
          </a:prstGeom>
        </p:spPr>
        <p:txBody>
          <a:bodyPr vert="horz" lIns="0" tIns="0" rIns="0" bIns="0"/>
          <a:lstStyle>
            <a:lvl1pPr marL="0" indent="0">
              <a:spcBef>
                <a:spcPts val="168"/>
              </a:spcBef>
              <a:buFontTx/>
              <a:buNone/>
              <a:defRPr sz="1800" kern="1200" cap="all">
                <a:solidFill>
                  <a:srgbClr val="0069B4"/>
                </a:solidFill>
                <a:latin typeface="+mn-lt"/>
              </a:defRPr>
            </a:lvl1pPr>
            <a:lvl2pPr marL="0" indent="0">
              <a:spcBef>
                <a:spcPts val="168"/>
              </a:spcBef>
              <a:buFontTx/>
              <a:buNone/>
              <a:defRPr sz="1800" kern="1200">
                <a:solidFill>
                  <a:srgbClr val="232323"/>
                </a:solidFill>
                <a:latin typeface=""/>
              </a:defRPr>
            </a:lvl2pPr>
            <a:lvl3pPr marL="0" indent="0">
              <a:spcBef>
                <a:spcPts val="168"/>
              </a:spcBef>
              <a:buFontTx/>
              <a:buNone/>
              <a:defRPr sz="1800" kern="1200">
                <a:solidFill>
                  <a:srgbClr val="232323"/>
                </a:solidFill>
                <a:latin typeface=""/>
              </a:defRPr>
            </a:lvl3pPr>
            <a:lvl4pPr marL="0" indent="0">
              <a:spcBef>
                <a:spcPts val="168"/>
              </a:spcBef>
              <a:buFontTx/>
              <a:buNone/>
              <a:defRPr sz="1800" kern="1200">
                <a:solidFill>
                  <a:srgbClr val="232323"/>
                </a:solidFill>
                <a:latin typeface=""/>
              </a:defRPr>
            </a:lvl4pPr>
          </a:lstStyle>
          <a:p>
            <a:pPr lvl="0"/>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34200" y="30762"/>
            <a:ext cx="2133600" cy="495689"/>
          </a:xfrm>
          <a:prstGeom prst="rect">
            <a:avLst/>
          </a:prstGeom>
        </p:spPr>
      </p:pic>
    </p:spTree>
    <p:extLst>
      <p:ext uri="{BB962C8B-B14F-4D97-AF65-F5344CB8AC3E}">
        <p14:creationId xmlns:p14="http://schemas.microsoft.com/office/powerpoint/2010/main" val="3181803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C8D4AE98-CCB5-4161-A40D-F78D00FD50D7}"/>
              </a:ext>
            </a:extLst>
          </p:cNvPr>
          <p:cNvSpPr>
            <a:spLocks noGrp="1"/>
          </p:cNvSpPr>
          <p:nvPr>
            <p:ph type="dt" sz="half" idx="10"/>
          </p:nvPr>
        </p:nvSpPr>
        <p:spPr/>
        <p:txBody>
          <a:bodyPr/>
          <a:lstStyle>
            <a:lvl1pPr>
              <a:defRPr/>
            </a:lvl1pPr>
          </a:lstStyle>
          <a:p>
            <a:pPr>
              <a:defRPr/>
            </a:pPr>
            <a:fld id="{57DCDE05-7C69-4976-84C7-80BFBAFED4BC}" type="datetimeFigureOut">
              <a:rPr lang="en-US"/>
              <a:pPr>
                <a:defRPr/>
              </a:pPr>
              <a:t>4/6/2022</a:t>
            </a:fld>
            <a:endParaRPr lang="en-US"/>
          </a:p>
        </p:txBody>
      </p:sp>
      <p:sp>
        <p:nvSpPr>
          <p:cNvPr id="5" name="Footer Placeholder 4">
            <a:extLst>
              <a:ext uri="{FF2B5EF4-FFF2-40B4-BE49-F238E27FC236}">
                <a16:creationId xmlns:a16="http://schemas.microsoft.com/office/drawing/2014/main" id="{3F4FBEDA-8F2B-4D68-8B0C-50122023A74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E4E589C-1C90-4AAF-AE44-8FC25218BE26}"/>
              </a:ext>
            </a:extLst>
          </p:cNvPr>
          <p:cNvSpPr>
            <a:spLocks noGrp="1"/>
          </p:cNvSpPr>
          <p:nvPr>
            <p:ph type="sldNum" sz="quarter" idx="12"/>
          </p:nvPr>
        </p:nvSpPr>
        <p:spPr/>
        <p:txBody>
          <a:bodyPr/>
          <a:lstStyle>
            <a:lvl1pPr>
              <a:defRPr/>
            </a:lvl1pPr>
          </a:lstStyle>
          <a:p>
            <a:pPr>
              <a:defRPr/>
            </a:pPr>
            <a:fld id="{844B0CF8-47DB-4876-96CA-9124C6BBD7E6}" type="slidenum">
              <a:rPr lang="en-US" altLang="en-US"/>
              <a:pPr>
                <a:defRPr/>
              </a:pPr>
              <a:t>‹#›</a:t>
            </a:fld>
            <a:endParaRPr lang="en-US" altLang="en-US"/>
          </a:p>
        </p:txBody>
      </p:sp>
    </p:spTree>
    <p:extLst>
      <p:ext uri="{BB962C8B-B14F-4D97-AF65-F5344CB8AC3E}">
        <p14:creationId xmlns:p14="http://schemas.microsoft.com/office/powerpoint/2010/main" val="1546829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B463C3-587E-479A-BAEC-E5285B71FAA1}"/>
              </a:ext>
            </a:extLst>
          </p:cNvPr>
          <p:cNvSpPr>
            <a:spLocks noGrp="1"/>
          </p:cNvSpPr>
          <p:nvPr>
            <p:ph type="dt" sz="half" idx="10"/>
          </p:nvPr>
        </p:nvSpPr>
        <p:spPr/>
        <p:txBody>
          <a:bodyPr/>
          <a:lstStyle>
            <a:lvl1pPr>
              <a:defRPr/>
            </a:lvl1pPr>
          </a:lstStyle>
          <a:p>
            <a:pPr>
              <a:defRPr/>
            </a:pPr>
            <a:fld id="{47101F82-F6E5-4CF1-894C-DDA6E70B14DB}" type="datetimeFigureOut">
              <a:rPr lang="en-US"/>
              <a:pPr>
                <a:defRPr/>
              </a:pPr>
              <a:t>4/6/2022</a:t>
            </a:fld>
            <a:endParaRPr lang="en-US"/>
          </a:p>
        </p:txBody>
      </p:sp>
      <p:sp>
        <p:nvSpPr>
          <p:cNvPr id="5" name="Footer Placeholder 4">
            <a:extLst>
              <a:ext uri="{FF2B5EF4-FFF2-40B4-BE49-F238E27FC236}">
                <a16:creationId xmlns:a16="http://schemas.microsoft.com/office/drawing/2014/main" id="{1FE5A7B0-B8C2-460B-926B-63B8B769995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496B061-BC79-4D3F-8F73-CD075A5849F8}"/>
              </a:ext>
            </a:extLst>
          </p:cNvPr>
          <p:cNvSpPr>
            <a:spLocks noGrp="1"/>
          </p:cNvSpPr>
          <p:nvPr>
            <p:ph type="sldNum" sz="quarter" idx="12"/>
          </p:nvPr>
        </p:nvSpPr>
        <p:spPr/>
        <p:txBody>
          <a:bodyPr/>
          <a:lstStyle>
            <a:lvl1pPr>
              <a:defRPr/>
            </a:lvl1pPr>
          </a:lstStyle>
          <a:p>
            <a:pPr>
              <a:defRPr/>
            </a:pPr>
            <a:fld id="{6329B79A-C0D3-4A09-B1F1-4E72FD1BB4B2}" type="slidenum">
              <a:rPr lang="en-US" altLang="en-US"/>
              <a:pPr>
                <a:defRPr/>
              </a:pPr>
              <a:t>‹#›</a:t>
            </a:fld>
            <a:endParaRPr lang="en-US" altLang="en-US"/>
          </a:p>
        </p:txBody>
      </p:sp>
    </p:spTree>
    <p:extLst>
      <p:ext uri="{BB962C8B-B14F-4D97-AF65-F5344CB8AC3E}">
        <p14:creationId xmlns:p14="http://schemas.microsoft.com/office/powerpoint/2010/main" val="2969668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85FEFE-C5AD-4FAD-854E-7680000AD185}"/>
              </a:ext>
            </a:extLst>
          </p:cNvPr>
          <p:cNvSpPr>
            <a:spLocks noGrp="1"/>
          </p:cNvSpPr>
          <p:nvPr>
            <p:ph type="dt" sz="half" idx="10"/>
          </p:nvPr>
        </p:nvSpPr>
        <p:spPr/>
        <p:txBody>
          <a:bodyPr/>
          <a:lstStyle>
            <a:lvl1pPr>
              <a:defRPr/>
            </a:lvl1pPr>
          </a:lstStyle>
          <a:p>
            <a:pPr>
              <a:defRPr/>
            </a:pPr>
            <a:fld id="{699F503C-BDA9-436A-87FE-120CBE0B4FBB}" type="datetimeFigureOut">
              <a:rPr lang="en-US"/>
              <a:pPr>
                <a:defRPr/>
              </a:pPr>
              <a:t>4/6/2022</a:t>
            </a:fld>
            <a:endParaRPr lang="en-US"/>
          </a:p>
        </p:txBody>
      </p:sp>
      <p:sp>
        <p:nvSpPr>
          <p:cNvPr id="5" name="Footer Placeholder 4">
            <a:extLst>
              <a:ext uri="{FF2B5EF4-FFF2-40B4-BE49-F238E27FC236}">
                <a16:creationId xmlns:a16="http://schemas.microsoft.com/office/drawing/2014/main" id="{7E4C98A7-65CE-4BB4-9064-BEAC2942D24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3EC7B6A-CE26-418F-8366-71AB6B729324}"/>
              </a:ext>
            </a:extLst>
          </p:cNvPr>
          <p:cNvSpPr>
            <a:spLocks noGrp="1"/>
          </p:cNvSpPr>
          <p:nvPr>
            <p:ph type="sldNum" sz="quarter" idx="12"/>
          </p:nvPr>
        </p:nvSpPr>
        <p:spPr/>
        <p:txBody>
          <a:bodyPr/>
          <a:lstStyle>
            <a:lvl1pPr>
              <a:defRPr/>
            </a:lvl1pPr>
          </a:lstStyle>
          <a:p>
            <a:pPr>
              <a:defRPr/>
            </a:pPr>
            <a:fld id="{F905B274-7D47-4544-80C4-5F7E6E9BBCEF}" type="slidenum">
              <a:rPr lang="en-US" altLang="en-US"/>
              <a:pPr>
                <a:defRPr/>
              </a:pPr>
              <a:t>‹#›</a:t>
            </a:fld>
            <a:endParaRPr lang="en-US" altLang="en-US"/>
          </a:p>
        </p:txBody>
      </p:sp>
    </p:spTree>
    <p:extLst>
      <p:ext uri="{BB962C8B-B14F-4D97-AF65-F5344CB8AC3E}">
        <p14:creationId xmlns:p14="http://schemas.microsoft.com/office/powerpoint/2010/main" val="3582664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418039E-1947-4790-AF37-0F584CCAA5C1}"/>
              </a:ext>
            </a:extLst>
          </p:cNvPr>
          <p:cNvSpPr>
            <a:spLocks noGrp="1"/>
          </p:cNvSpPr>
          <p:nvPr>
            <p:ph type="dt" sz="half" idx="10"/>
          </p:nvPr>
        </p:nvSpPr>
        <p:spPr/>
        <p:txBody>
          <a:bodyPr/>
          <a:lstStyle>
            <a:lvl1pPr>
              <a:defRPr/>
            </a:lvl1pPr>
          </a:lstStyle>
          <a:p>
            <a:pPr>
              <a:defRPr/>
            </a:pPr>
            <a:fld id="{2C94C2A6-BCC7-4E9B-984F-AED58788A0BC}" type="datetimeFigureOut">
              <a:rPr lang="en-US"/>
              <a:pPr>
                <a:defRPr/>
              </a:pPr>
              <a:t>4/6/2022</a:t>
            </a:fld>
            <a:endParaRPr lang="en-US"/>
          </a:p>
        </p:txBody>
      </p:sp>
      <p:sp>
        <p:nvSpPr>
          <p:cNvPr id="6" name="Footer Placeholder 4">
            <a:extLst>
              <a:ext uri="{FF2B5EF4-FFF2-40B4-BE49-F238E27FC236}">
                <a16:creationId xmlns:a16="http://schemas.microsoft.com/office/drawing/2014/main" id="{1D5C41F9-A542-4043-9B6B-5B5AC8D0DD4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16A25F-D964-44DD-888A-12FE3F486DDF}"/>
              </a:ext>
            </a:extLst>
          </p:cNvPr>
          <p:cNvSpPr>
            <a:spLocks noGrp="1"/>
          </p:cNvSpPr>
          <p:nvPr>
            <p:ph type="sldNum" sz="quarter" idx="12"/>
          </p:nvPr>
        </p:nvSpPr>
        <p:spPr/>
        <p:txBody>
          <a:bodyPr/>
          <a:lstStyle>
            <a:lvl1pPr>
              <a:defRPr/>
            </a:lvl1pPr>
          </a:lstStyle>
          <a:p>
            <a:pPr>
              <a:defRPr/>
            </a:pPr>
            <a:fld id="{7EC4BA00-BD94-4D6A-87C7-AB6DE8975232}" type="slidenum">
              <a:rPr lang="en-US" altLang="en-US"/>
              <a:pPr>
                <a:defRPr/>
              </a:pPr>
              <a:t>‹#›</a:t>
            </a:fld>
            <a:endParaRPr lang="en-US" altLang="en-US"/>
          </a:p>
        </p:txBody>
      </p:sp>
    </p:spTree>
    <p:extLst>
      <p:ext uri="{BB962C8B-B14F-4D97-AF65-F5344CB8AC3E}">
        <p14:creationId xmlns:p14="http://schemas.microsoft.com/office/powerpoint/2010/main" val="2778263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B5254C9-A4C6-47A5-8248-89895E9E6B47}"/>
              </a:ext>
            </a:extLst>
          </p:cNvPr>
          <p:cNvSpPr>
            <a:spLocks noGrp="1"/>
          </p:cNvSpPr>
          <p:nvPr>
            <p:ph type="dt" sz="half" idx="10"/>
          </p:nvPr>
        </p:nvSpPr>
        <p:spPr/>
        <p:txBody>
          <a:bodyPr/>
          <a:lstStyle>
            <a:lvl1pPr>
              <a:defRPr/>
            </a:lvl1pPr>
          </a:lstStyle>
          <a:p>
            <a:pPr>
              <a:defRPr/>
            </a:pPr>
            <a:fld id="{1329D433-ACFE-4E29-BE4B-F678EE8DBDFE}" type="datetimeFigureOut">
              <a:rPr lang="en-US"/>
              <a:pPr>
                <a:defRPr/>
              </a:pPr>
              <a:t>4/6/2022</a:t>
            </a:fld>
            <a:endParaRPr lang="en-US"/>
          </a:p>
        </p:txBody>
      </p:sp>
      <p:sp>
        <p:nvSpPr>
          <p:cNvPr id="8" name="Footer Placeholder 4">
            <a:extLst>
              <a:ext uri="{FF2B5EF4-FFF2-40B4-BE49-F238E27FC236}">
                <a16:creationId xmlns:a16="http://schemas.microsoft.com/office/drawing/2014/main" id="{B57FA4AB-DE97-421D-8360-F176B4105A5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C59A7A93-2B49-45BE-AAC4-4B946C721CD0}"/>
              </a:ext>
            </a:extLst>
          </p:cNvPr>
          <p:cNvSpPr>
            <a:spLocks noGrp="1"/>
          </p:cNvSpPr>
          <p:nvPr>
            <p:ph type="sldNum" sz="quarter" idx="12"/>
          </p:nvPr>
        </p:nvSpPr>
        <p:spPr/>
        <p:txBody>
          <a:bodyPr/>
          <a:lstStyle>
            <a:lvl1pPr>
              <a:defRPr/>
            </a:lvl1pPr>
          </a:lstStyle>
          <a:p>
            <a:pPr>
              <a:defRPr/>
            </a:pPr>
            <a:fld id="{FE2328FD-F0DF-4EC1-930B-9A462D69A54F}" type="slidenum">
              <a:rPr lang="en-US" altLang="en-US"/>
              <a:pPr>
                <a:defRPr/>
              </a:pPr>
              <a:t>‹#›</a:t>
            </a:fld>
            <a:endParaRPr lang="en-US" altLang="en-US"/>
          </a:p>
        </p:txBody>
      </p:sp>
    </p:spTree>
    <p:extLst>
      <p:ext uri="{BB962C8B-B14F-4D97-AF65-F5344CB8AC3E}">
        <p14:creationId xmlns:p14="http://schemas.microsoft.com/office/powerpoint/2010/main" val="14463973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AEC96F59-C6B0-4AC1-A160-3F4643125B4C}"/>
              </a:ext>
            </a:extLst>
          </p:cNvPr>
          <p:cNvSpPr>
            <a:spLocks noGrp="1"/>
          </p:cNvSpPr>
          <p:nvPr>
            <p:ph type="dt" sz="half" idx="10"/>
          </p:nvPr>
        </p:nvSpPr>
        <p:spPr/>
        <p:txBody>
          <a:bodyPr/>
          <a:lstStyle>
            <a:lvl1pPr>
              <a:defRPr/>
            </a:lvl1pPr>
          </a:lstStyle>
          <a:p>
            <a:pPr>
              <a:defRPr/>
            </a:pPr>
            <a:fld id="{D18DB7C0-4A88-46CE-8836-6E5F2D5D9AB6}" type="datetimeFigureOut">
              <a:rPr lang="en-US"/>
              <a:pPr>
                <a:defRPr/>
              </a:pPr>
              <a:t>4/6/2022</a:t>
            </a:fld>
            <a:endParaRPr lang="en-US"/>
          </a:p>
        </p:txBody>
      </p:sp>
      <p:sp>
        <p:nvSpPr>
          <p:cNvPr id="4" name="Footer Placeholder 4">
            <a:extLst>
              <a:ext uri="{FF2B5EF4-FFF2-40B4-BE49-F238E27FC236}">
                <a16:creationId xmlns:a16="http://schemas.microsoft.com/office/drawing/2014/main" id="{A22E9E17-B793-41F6-8458-E91E8261041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A9925CA-9751-456B-AD88-5D5CA08F46B5}"/>
              </a:ext>
            </a:extLst>
          </p:cNvPr>
          <p:cNvSpPr>
            <a:spLocks noGrp="1"/>
          </p:cNvSpPr>
          <p:nvPr>
            <p:ph type="sldNum" sz="quarter" idx="12"/>
          </p:nvPr>
        </p:nvSpPr>
        <p:spPr/>
        <p:txBody>
          <a:bodyPr/>
          <a:lstStyle>
            <a:lvl1pPr>
              <a:defRPr/>
            </a:lvl1pPr>
          </a:lstStyle>
          <a:p>
            <a:pPr>
              <a:defRPr/>
            </a:pPr>
            <a:fld id="{E2FA6670-3057-4523-B711-07270165EC81}" type="slidenum">
              <a:rPr lang="en-US" altLang="en-US"/>
              <a:pPr>
                <a:defRPr/>
              </a:pPr>
              <a:t>‹#›</a:t>
            </a:fld>
            <a:endParaRPr lang="en-US" altLang="en-US"/>
          </a:p>
        </p:txBody>
      </p:sp>
    </p:spTree>
    <p:extLst>
      <p:ext uri="{BB962C8B-B14F-4D97-AF65-F5344CB8AC3E}">
        <p14:creationId xmlns:p14="http://schemas.microsoft.com/office/powerpoint/2010/main" val="31998432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FB7D41C-F19B-4869-9B4B-B4A29E77414D}"/>
              </a:ext>
            </a:extLst>
          </p:cNvPr>
          <p:cNvSpPr>
            <a:spLocks noGrp="1"/>
          </p:cNvSpPr>
          <p:nvPr>
            <p:ph type="dt" sz="half" idx="10"/>
          </p:nvPr>
        </p:nvSpPr>
        <p:spPr/>
        <p:txBody>
          <a:bodyPr/>
          <a:lstStyle>
            <a:lvl1pPr>
              <a:defRPr/>
            </a:lvl1pPr>
          </a:lstStyle>
          <a:p>
            <a:pPr>
              <a:defRPr/>
            </a:pPr>
            <a:fld id="{7DD9A36A-9C4D-4D8F-941C-F22918816F29}" type="datetimeFigureOut">
              <a:rPr lang="en-US"/>
              <a:pPr>
                <a:defRPr/>
              </a:pPr>
              <a:t>4/6/2022</a:t>
            </a:fld>
            <a:endParaRPr lang="en-US"/>
          </a:p>
        </p:txBody>
      </p:sp>
      <p:sp>
        <p:nvSpPr>
          <p:cNvPr id="3" name="Footer Placeholder 4">
            <a:extLst>
              <a:ext uri="{FF2B5EF4-FFF2-40B4-BE49-F238E27FC236}">
                <a16:creationId xmlns:a16="http://schemas.microsoft.com/office/drawing/2014/main" id="{B0BAE133-9B43-4940-964E-0A4503F8AEC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BAAAC39F-612A-439C-8AFE-14CC36BA5164}"/>
              </a:ext>
            </a:extLst>
          </p:cNvPr>
          <p:cNvSpPr>
            <a:spLocks noGrp="1"/>
          </p:cNvSpPr>
          <p:nvPr>
            <p:ph type="sldNum" sz="quarter" idx="12"/>
          </p:nvPr>
        </p:nvSpPr>
        <p:spPr/>
        <p:txBody>
          <a:bodyPr/>
          <a:lstStyle>
            <a:lvl1pPr>
              <a:defRPr/>
            </a:lvl1pPr>
          </a:lstStyle>
          <a:p>
            <a:pPr>
              <a:defRPr/>
            </a:pPr>
            <a:fld id="{B50D6505-7824-47B6-AE22-C48CE051F3DF}" type="slidenum">
              <a:rPr lang="en-US" altLang="en-US"/>
              <a:pPr>
                <a:defRPr/>
              </a:pPr>
              <a:t>‹#›</a:t>
            </a:fld>
            <a:endParaRPr lang="en-US" altLang="en-US"/>
          </a:p>
        </p:txBody>
      </p:sp>
    </p:spTree>
    <p:extLst>
      <p:ext uri="{BB962C8B-B14F-4D97-AF65-F5344CB8AC3E}">
        <p14:creationId xmlns:p14="http://schemas.microsoft.com/office/powerpoint/2010/main" val="1618949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B7EFD4-A627-49DE-B602-AB3876C60488}"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37170977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4EC5709-79FD-44DB-B672-1B4ED129312F}"/>
              </a:ext>
            </a:extLst>
          </p:cNvPr>
          <p:cNvSpPr>
            <a:spLocks noGrp="1"/>
          </p:cNvSpPr>
          <p:nvPr>
            <p:ph type="dt" sz="half" idx="10"/>
          </p:nvPr>
        </p:nvSpPr>
        <p:spPr/>
        <p:txBody>
          <a:bodyPr/>
          <a:lstStyle>
            <a:lvl1pPr>
              <a:defRPr/>
            </a:lvl1pPr>
          </a:lstStyle>
          <a:p>
            <a:pPr>
              <a:defRPr/>
            </a:pPr>
            <a:fld id="{C4E235DD-8655-4800-A2DA-2A230046E336}" type="datetimeFigureOut">
              <a:rPr lang="en-US"/>
              <a:pPr>
                <a:defRPr/>
              </a:pPr>
              <a:t>4/6/2022</a:t>
            </a:fld>
            <a:endParaRPr lang="en-US"/>
          </a:p>
        </p:txBody>
      </p:sp>
      <p:sp>
        <p:nvSpPr>
          <p:cNvPr id="6" name="Footer Placeholder 4">
            <a:extLst>
              <a:ext uri="{FF2B5EF4-FFF2-40B4-BE49-F238E27FC236}">
                <a16:creationId xmlns:a16="http://schemas.microsoft.com/office/drawing/2014/main" id="{B7AE2FC2-0622-4B0F-B88D-BF26CB8CD96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3BF95FD-95C9-40C0-8E0E-E37909D9F0D6}"/>
              </a:ext>
            </a:extLst>
          </p:cNvPr>
          <p:cNvSpPr>
            <a:spLocks noGrp="1"/>
          </p:cNvSpPr>
          <p:nvPr>
            <p:ph type="sldNum" sz="quarter" idx="12"/>
          </p:nvPr>
        </p:nvSpPr>
        <p:spPr/>
        <p:txBody>
          <a:bodyPr/>
          <a:lstStyle>
            <a:lvl1pPr>
              <a:defRPr/>
            </a:lvl1pPr>
          </a:lstStyle>
          <a:p>
            <a:pPr>
              <a:defRPr/>
            </a:pPr>
            <a:fld id="{FD5E8917-AE45-47D7-8950-6E6CADB8D25C}" type="slidenum">
              <a:rPr lang="en-US" altLang="en-US"/>
              <a:pPr>
                <a:defRPr/>
              </a:pPr>
              <a:t>‹#›</a:t>
            </a:fld>
            <a:endParaRPr lang="en-US" altLang="en-US"/>
          </a:p>
        </p:txBody>
      </p:sp>
    </p:spTree>
    <p:extLst>
      <p:ext uri="{BB962C8B-B14F-4D97-AF65-F5344CB8AC3E}">
        <p14:creationId xmlns:p14="http://schemas.microsoft.com/office/powerpoint/2010/main" val="30920977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796CEF2-AD98-4343-81D8-1099CD2AFDEA}"/>
              </a:ext>
            </a:extLst>
          </p:cNvPr>
          <p:cNvSpPr>
            <a:spLocks noGrp="1"/>
          </p:cNvSpPr>
          <p:nvPr>
            <p:ph type="dt" sz="half" idx="10"/>
          </p:nvPr>
        </p:nvSpPr>
        <p:spPr/>
        <p:txBody>
          <a:bodyPr/>
          <a:lstStyle>
            <a:lvl1pPr>
              <a:defRPr/>
            </a:lvl1pPr>
          </a:lstStyle>
          <a:p>
            <a:pPr>
              <a:defRPr/>
            </a:pPr>
            <a:fld id="{E3DBD4F1-CA95-440E-8E49-77BC90B2B22C}" type="datetimeFigureOut">
              <a:rPr lang="en-US"/>
              <a:pPr>
                <a:defRPr/>
              </a:pPr>
              <a:t>4/6/2022</a:t>
            </a:fld>
            <a:endParaRPr lang="en-US"/>
          </a:p>
        </p:txBody>
      </p:sp>
      <p:sp>
        <p:nvSpPr>
          <p:cNvPr id="6" name="Footer Placeholder 4">
            <a:extLst>
              <a:ext uri="{FF2B5EF4-FFF2-40B4-BE49-F238E27FC236}">
                <a16:creationId xmlns:a16="http://schemas.microsoft.com/office/drawing/2014/main" id="{5240B4FD-90A7-47BA-B732-3858525E2E8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422C6EC-A6DA-4B75-A932-898430C88FCA}"/>
              </a:ext>
            </a:extLst>
          </p:cNvPr>
          <p:cNvSpPr>
            <a:spLocks noGrp="1"/>
          </p:cNvSpPr>
          <p:nvPr>
            <p:ph type="sldNum" sz="quarter" idx="12"/>
          </p:nvPr>
        </p:nvSpPr>
        <p:spPr/>
        <p:txBody>
          <a:bodyPr/>
          <a:lstStyle>
            <a:lvl1pPr>
              <a:defRPr/>
            </a:lvl1pPr>
          </a:lstStyle>
          <a:p>
            <a:pPr>
              <a:defRPr/>
            </a:pPr>
            <a:fld id="{772E2272-499A-422C-B6AC-95151277F39B}" type="slidenum">
              <a:rPr lang="en-US" altLang="en-US"/>
              <a:pPr>
                <a:defRPr/>
              </a:pPr>
              <a:t>‹#›</a:t>
            </a:fld>
            <a:endParaRPr lang="en-US" altLang="en-US"/>
          </a:p>
        </p:txBody>
      </p:sp>
    </p:spTree>
    <p:extLst>
      <p:ext uri="{BB962C8B-B14F-4D97-AF65-F5344CB8AC3E}">
        <p14:creationId xmlns:p14="http://schemas.microsoft.com/office/powerpoint/2010/main" val="18554460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1F8BB6-B20F-4108-99DC-69EB864E8480}"/>
              </a:ext>
            </a:extLst>
          </p:cNvPr>
          <p:cNvSpPr>
            <a:spLocks noGrp="1"/>
          </p:cNvSpPr>
          <p:nvPr>
            <p:ph type="dt" sz="half" idx="10"/>
          </p:nvPr>
        </p:nvSpPr>
        <p:spPr/>
        <p:txBody>
          <a:bodyPr/>
          <a:lstStyle>
            <a:lvl1pPr>
              <a:defRPr/>
            </a:lvl1pPr>
          </a:lstStyle>
          <a:p>
            <a:pPr>
              <a:defRPr/>
            </a:pPr>
            <a:fld id="{13F45D7F-A183-469E-B6F4-44803590CAAF}" type="datetimeFigureOut">
              <a:rPr lang="en-US"/>
              <a:pPr>
                <a:defRPr/>
              </a:pPr>
              <a:t>4/6/2022</a:t>
            </a:fld>
            <a:endParaRPr lang="en-US"/>
          </a:p>
        </p:txBody>
      </p:sp>
      <p:sp>
        <p:nvSpPr>
          <p:cNvPr id="5" name="Footer Placeholder 4">
            <a:extLst>
              <a:ext uri="{FF2B5EF4-FFF2-40B4-BE49-F238E27FC236}">
                <a16:creationId xmlns:a16="http://schemas.microsoft.com/office/drawing/2014/main" id="{9A53B65E-18FC-430B-80C3-EC958466F2D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F2DBD7D-B322-45E3-A576-6A1556774865}"/>
              </a:ext>
            </a:extLst>
          </p:cNvPr>
          <p:cNvSpPr>
            <a:spLocks noGrp="1"/>
          </p:cNvSpPr>
          <p:nvPr>
            <p:ph type="sldNum" sz="quarter" idx="12"/>
          </p:nvPr>
        </p:nvSpPr>
        <p:spPr/>
        <p:txBody>
          <a:bodyPr/>
          <a:lstStyle>
            <a:lvl1pPr>
              <a:defRPr/>
            </a:lvl1pPr>
          </a:lstStyle>
          <a:p>
            <a:pPr>
              <a:defRPr/>
            </a:pPr>
            <a:fld id="{28D3F2FF-EFA0-4F6C-82A2-57A9947B70F0}" type="slidenum">
              <a:rPr lang="en-US" altLang="en-US"/>
              <a:pPr>
                <a:defRPr/>
              </a:pPr>
              <a:t>‹#›</a:t>
            </a:fld>
            <a:endParaRPr lang="en-US" altLang="en-US"/>
          </a:p>
        </p:txBody>
      </p:sp>
    </p:spTree>
    <p:extLst>
      <p:ext uri="{BB962C8B-B14F-4D97-AF65-F5344CB8AC3E}">
        <p14:creationId xmlns:p14="http://schemas.microsoft.com/office/powerpoint/2010/main" val="7505477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F37274-0BA1-4100-A90F-EE16D1E33018}"/>
              </a:ext>
            </a:extLst>
          </p:cNvPr>
          <p:cNvSpPr>
            <a:spLocks noGrp="1"/>
          </p:cNvSpPr>
          <p:nvPr>
            <p:ph type="dt" sz="half" idx="10"/>
          </p:nvPr>
        </p:nvSpPr>
        <p:spPr/>
        <p:txBody>
          <a:bodyPr/>
          <a:lstStyle>
            <a:lvl1pPr>
              <a:defRPr/>
            </a:lvl1pPr>
          </a:lstStyle>
          <a:p>
            <a:pPr>
              <a:defRPr/>
            </a:pPr>
            <a:fld id="{07974BA8-81E2-4158-A0BC-4CAFC11E3013}" type="datetimeFigureOut">
              <a:rPr lang="en-US"/>
              <a:pPr>
                <a:defRPr/>
              </a:pPr>
              <a:t>4/6/2022</a:t>
            </a:fld>
            <a:endParaRPr lang="en-US"/>
          </a:p>
        </p:txBody>
      </p:sp>
      <p:sp>
        <p:nvSpPr>
          <p:cNvPr id="5" name="Footer Placeholder 4">
            <a:extLst>
              <a:ext uri="{FF2B5EF4-FFF2-40B4-BE49-F238E27FC236}">
                <a16:creationId xmlns:a16="http://schemas.microsoft.com/office/drawing/2014/main" id="{35714CF8-E290-4B95-AB71-C77A12D72CA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BDDA36-8342-42FE-BB04-8DD508AF59A9}"/>
              </a:ext>
            </a:extLst>
          </p:cNvPr>
          <p:cNvSpPr>
            <a:spLocks noGrp="1"/>
          </p:cNvSpPr>
          <p:nvPr>
            <p:ph type="sldNum" sz="quarter" idx="12"/>
          </p:nvPr>
        </p:nvSpPr>
        <p:spPr/>
        <p:txBody>
          <a:bodyPr/>
          <a:lstStyle>
            <a:lvl1pPr>
              <a:defRPr/>
            </a:lvl1pPr>
          </a:lstStyle>
          <a:p>
            <a:pPr>
              <a:defRPr/>
            </a:pPr>
            <a:fld id="{41B95BF7-FDD3-4E1B-917E-28587F66E457}" type="slidenum">
              <a:rPr lang="en-US" altLang="en-US"/>
              <a:pPr>
                <a:defRPr/>
              </a:pPr>
              <a:t>‹#›</a:t>
            </a:fld>
            <a:endParaRPr lang="en-US" altLang="en-US"/>
          </a:p>
        </p:txBody>
      </p:sp>
    </p:spTree>
    <p:extLst>
      <p:ext uri="{BB962C8B-B14F-4D97-AF65-F5344CB8AC3E}">
        <p14:creationId xmlns:p14="http://schemas.microsoft.com/office/powerpoint/2010/main" val="35373402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1" descr="UNHCR Logo.png">
            <a:extLst>
              <a:ext uri="{FF2B5EF4-FFF2-40B4-BE49-F238E27FC236}">
                <a16:creationId xmlns:a16="http://schemas.microsoft.com/office/drawing/2014/main" id="{14D8B1C5-C3A8-4D5B-A870-26B59C419D4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09640" y="153988"/>
            <a:ext cx="43195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3A8B5DF-6B68-4849-8230-1AC49B158392}"/>
              </a:ext>
            </a:extLst>
          </p:cNvPr>
          <p:cNvSpPr txBox="1"/>
          <p:nvPr userDrawn="1"/>
        </p:nvSpPr>
        <p:spPr>
          <a:xfrm>
            <a:off x="996950" y="6477001"/>
            <a:ext cx="5962650" cy="184666"/>
          </a:xfrm>
          <a:prstGeom prst="rect">
            <a:avLst/>
          </a:prstGeom>
          <a:no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auto" hangingPunct="1">
              <a:spcBef>
                <a:spcPts val="0"/>
              </a:spcBef>
              <a:spcAft>
                <a:spcPts val="0"/>
              </a:spcAft>
              <a:defRPr/>
            </a:pPr>
            <a:r>
              <a:rPr lang="en-US" sz="600" b="1" kern="0" spc="-31">
                <a:solidFill>
                  <a:srgbClr val="232323"/>
                </a:solidFill>
              </a:rPr>
              <a:t>© Copyright 2014 UNHCR. All rights reserved. No part of this presentation in all its property may be used or reproduced in any form without a written permission</a:t>
            </a:r>
          </a:p>
        </p:txBody>
      </p:sp>
      <p:sp>
        <p:nvSpPr>
          <p:cNvPr id="10" name="TextBox 9">
            <a:extLst>
              <a:ext uri="{FF2B5EF4-FFF2-40B4-BE49-F238E27FC236}">
                <a16:creationId xmlns:a16="http://schemas.microsoft.com/office/drawing/2014/main" id="{B8D9C214-2D5B-49A5-AE4F-4ADF6AD5F9AA}"/>
              </a:ext>
            </a:extLst>
          </p:cNvPr>
          <p:cNvSpPr txBox="1"/>
          <p:nvPr userDrawn="1"/>
        </p:nvSpPr>
        <p:spPr>
          <a:xfrm>
            <a:off x="1016002" y="5637215"/>
            <a:ext cx="3997325" cy="338554"/>
          </a:xfrm>
          <a:prstGeom prst="rect">
            <a:avLst/>
          </a:prstGeom>
          <a:no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auto" hangingPunct="1">
              <a:spcBef>
                <a:spcPts val="0"/>
              </a:spcBef>
              <a:spcAft>
                <a:spcPts val="0"/>
              </a:spcAft>
              <a:defRPr/>
            </a:pPr>
            <a:r>
              <a:rPr lang="en-US" sz="1600">
                <a:solidFill>
                  <a:srgbClr val="FFFFFF"/>
                </a:solidFill>
              </a:rPr>
              <a:t>30/09/2014</a:t>
            </a:r>
          </a:p>
        </p:txBody>
      </p:sp>
      <p:sp>
        <p:nvSpPr>
          <p:cNvPr id="11" name="Rectangle 10">
            <a:extLst>
              <a:ext uri="{FF2B5EF4-FFF2-40B4-BE49-F238E27FC236}">
                <a16:creationId xmlns:a16="http://schemas.microsoft.com/office/drawing/2014/main" id="{6F6D19AA-B8B1-438B-B6EF-91EB0D466AA7}"/>
              </a:ext>
            </a:extLst>
          </p:cNvPr>
          <p:cNvSpPr/>
          <p:nvPr userDrawn="1"/>
        </p:nvSpPr>
        <p:spPr>
          <a:xfrm>
            <a:off x="1" y="4540254"/>
            <a:ext cx="6883400" cy="1749425"/>
          </a:xfrm>
          <a:prstGeom prst="rect">
            <a:avLst/>
          </a:prstGeom>
          <a:solidFill>
            <a:srgbClr val="0069B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5"/>
          <p:cNvSpPr>
            <a:spLocks noGrp="1"/>
          </p:cNvSpPr>
          <p:nvPr>
            <p:ph type="pic" sz="quarter" idx="15"/>
          </p:nvPr>
        </p:nvSpPr>
        <p:spPr>
          <a:xfrm>
            <a:off x="0" y="1160994"/>
            <a:ext cx="9144000" cy="3436409"/>
          </a:xfrm>
          <a:prstGeom prst="rect">
            <a:avLst/>
          </a:prstGeom>
        </p:spPr>
        <p:txBody>
          <a:bodyPr rtlCol="0">
            <a:normAutofit/>
          </a:bodyPr>
          <a:lstStyle>
            <a:lvl1pPr>
              <a:defRPr sz="1000"/>
            </a:lvl1pPr>
          </a:lstStyle>
          <a:p>
            <a:pPr lvl="0"/>
            <a:endParaRPr lang="en-US" noProof="0"/>
          </a:p>
        </p:txBody>
      </p:sp>
      <p:sp>
        <p:nvSpPr>
          <p:cNvPr id="12" name="Text Placeholder 5"/>
          <p:cNvSpPr>
            <a:spLocks noGrp="1"/>
          </p:cNvSpPr>
          <p:nvPr>
            <p:ph type="body" sz="quarter" idx="16"/>
          </p:nvPr>
        </p:nvSpPr>
        <p:spPr>
          <a:xfrm>
            <a:off x="1080440" y="5564752"/>
            <a:ext cx="4403283" cy="295313"/>
          </a:xfrm>
          <a:prstGeom prst="rect">
            <a:avLst/>
          </a:prstGeom>
        </p:spPr>
        <p:txBody>
          <a:bodyPr wrap="none" lIns="0" tIns="0" rIns="0" bIns="0"/>
          <a:lstStyle>
            <a:lvl1pPr algn="l">
              <a:lnSpc>
                <a:spcPts val="2700"/>
              </a:lnSpc>
              <a:spcBef>
                <a:spcPts val="0"/>
              </a:spcBef>
              <a:buNone/>
              <a:defRPr sz="1300" b="0" cap="small" baseline="0">
                <a:solidFill>
                  <a:srgbClr val="FFFFFF"/>
                </a:solidFill>
                <a:latin typeface="Arial"/>
                <a:cs typeface="Arial"/>
              </a:defRPr>
            </a:lvl1pPr>
          </a:lstStyle>
          <a:p>
            <a:pPr lvl="0"/>
            <a:r>
              <a:rPr lang="en-US"/>
              <a:t>Click to edit Master text styles</a:t>
            </a:r>
          </a:p>
        </p:txBody>
      </p:sp>
      <p:sp>
        <p:nvSpPr>
          <p:cNvPr id="6" name="Text Placeholder 5"/>
          <p:cNvSpPr>
            <a:spLocks noGrp="1"/>
          </p:cNvSpPr>
          <p:nvPr>
            <p:ph type="body" sz="quarter" idx="10"/>
          </p:nvPr>
        </p:nvSpPr>
        <p:spPr>
          <a:xfrm>
            <a:off x="1080439" y="5078945"/>
            <a:ext cx="5786028" cy="363009"/>
          </a:xfrm>
          <a:prstGeom prst="rect">
            <a:avLst/>
          </a:prstGeom>
        </p:spPr>
        <p:txBody>
          <a:bodyPr lIns="0" tIns="0" rIns="0" bIns="0"/>
          <a:lstStyle>
            <a:lvl1pPr algn="l">
              <a:lnSpc>
                <a:spcPts val="2700"/>
              </a:lnSpc>
              <a:spcBef>
                <a:spcPts val="0"/>
              </a:spcBef>
              <a:buNone/>
              <a:defRPr sz="2400" b="1" i="0" cap="all" baseline="0">
                <a:solidFill>
                  <a:schemeClr val="bg1"/>
                </a:solidFill>
                <a:latin typeface="Arial"/>
                <a:cs typeface="Arial"/>
              </a:defRPr>
            </a:lvl1pPr>
          </a:lstStyle>
          <a:p>
            <a:pPr lvl="0"/>
            <a:r>
              <a:rPr lang="en-US"/>
              <a:t>Click to edit Master text styles</a:t>
            </a:r>
          </a:p>
        </p:txBody>
      </p:sp>
      <p:sp>
        <p:nvSpPr>
          <p:cNvPr id="18" name="Text Placeholder 5"/>
          <p:cNvSpPr>
            <a:spLocks noGrp="1"/>
          </p:cNvSpPr>
          <p:nvPr>
            <p:ph type="body" sz="quarter" idx="13"/>
          </p:nvPr>
        </p:nvSpPr>
        <p:spPr>
          <a:xfrm>
            <a:off x="1080442" y="5336158"/>
            <a:ext cx="5811427" cy="344979"/>
          </a:xfrm>
          <a:prstGeom prst="rect">
            <a:avLst/>
          </a:prstGeom>
        </p:spPr>
        <p:txBody>
          <a:bodyPr wrap="none" lIns="0" tIns="0" rIns="0" bIns="0"/>
          <a:lstStyle>
            <a:lvl1pPr algn="l">
              <a:lnSpc>
                <a:spcPts val="2700"/>
              </a:lnSpc>
              <a:spcBef>
                <a:spcPts val="0"/>
              </a:spcBef>
              <a:buNone/>
              <a:defRPr sz="1600" b="0" cap="small" baseline="0">
                <a:solidFill>
                  <a:srgbClr val="FFFFFF"/>
                </a:solidFill>
                <a:latin typeface="Arial"/>
                <a:cs typeface="Arial"/>
              </a:defRPr>
            </a:lvl1pPr>
          </a:lstStyle>
          <a:p>
            <a:pPr lvl="0"/>
            <a:r>
              <a:rPr lang="en-US"/>
              <a:t>Click to edit Master text styles</a:t>
            </a:r>
          </a:p>
        </p:txBody>
      </p:sp>
    </p:spTree>
    <p:extLst>
      <p:ext uri="{BB962C8B-B14F-4D97-AF65-F5344CB8AC3E}">
        <p14:creationId xmlns:p14="http://schemas.microsoft.com/office/powerpoint/2010/main" val="5161843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81F64A7-3D96-46B6-8991-0AE5D2134AA2}"/>
              </a:ext>
            </a:extLst>
          </p:cNvPr>
          <p:cNvSpPr txBox="1">
            <a:spLocks noChangeArrowheads="1"/>
          </p:cNvSpPr>
          <p:nvPr userDrawn="1"/>
        </p:nvSpPr>
        <p:spPr bwMode="auto">
          <a:xfrm>
            <a:off x="8201027" y="1282703"/>
            <a:ext cx="409575" cy="92333"/>
          </a:xfrm>
          <a:prstGeom prst="rect">
            <a:avLst/>
          </a:prstGeom>
          <a:noFill/>
          <a:ln>
            <a:noFill/>
          </a:ln>
        </p:spPr>
        <p:txBody>
          <a:bodyPr lIns="0" tIns="0" rIns="0" bIns="0">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defRPr/>
            </a:pPr>
            <a:r>
              <a:rPr lang="en-US" altLang="en-US" sz="600" b="1">
                <a:solidFill>
                  <a:srgbClr val="232323"/>
                </a:solidFill>
              </a:rPr>
              <a:t>Page </a:t>
            </a:r>
            <a:fld id="{4A386CDA-3222-4574-869C-62DAC353EBF5}" type="slidenum">
              <a:rPr lang="en-US" altLang="en-US" sz="600" b="1" smtClean="0">
                <a:solidFill>
                  <a:srgbClr val="232323"/>
                </a:solidFill>
              </a:rPr>
              <a:pPr algn="r" eaLnBrk="1" hangingPunct="1">
                <a:defRPr/>
              </a:pPr>
              <a:t>‹#›</a:t>
            </a:fld>
            <a:endParaRPr lang="en-US" altLang="en-US" sz="600" b="1">
              <a:solidFill>
                <a:srgbClr val="232323"/>
              </a:solidFill>
            </a:endParaRPr>
          </a:p>
        </p:txBody>
      </p:sp>
      <p:sp>
        <p:nvSpPr>
          <p:cNvPr id="7" name="Rectangle 6">
            <a:extLst>
              <a:ext uri="{FF2B5EF4-FFF2-40B4-BE49-F238E27FC236}">
                <a16:creationId xmlns:a16="http://schemas.microsoft.com/office/drawing/2014/main" id="{895D7BDE-A475-424E-A2C2-92E87EB2240B}"/>
              </a:ext>
            </a:extLst>
          </p:cNvPr>
          <p:cNvSpPr/>
          <p:nvPr userDrawn="1"/>
        </p:nvSpPr>
        <p:spPr>
          <a:xfrm>
            <a:off x="1" y="0"/>
            <a:ext cx="6883400" cy="546100"/>
          </a:xfrm>
          <a:prstGeom prst="rect">
            <a:avLst/>
          </a:prstGeom>
          <a:solidFill>
            <a:srgbClr val="0069B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8" name="Straight Connector 7">
            <a:extLst>
              <a:ext uri="{FF2B5EF4-FFF2-40B4-BE49-F238E27FC236}">
                <a16:creationId xmlns:a16="http://schemas.microsoft.com/office/drawing/2014/main" id="{C09C5D50-CEE8-4856-9BE2-179321ECA263}"/>
              </a:ext>
            </a:extLst>
          </p:cNvPr>
          <p:cNvCxnSpPr/>
          <p:nvPr userDrawn="1"/>
        </p:nvCxnSpPr>
        <p:spPr>
          <a:xfrm rot="10800000">
            <a:off x="1058863" y="1728792"/>
            <a:ext cx="7542212" cy="1587"/>
          </a:xfrm>
          <a:prstGeom prst="line">
            <a:avLst/>
          </a:prstGeom>
          <a:ln>
            <a:solidFill>
              <a:srgbClr val="0069B4"/>
            </a:solidFill>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44B88518-5686-4787-A37C-3AC68AF90532}"/>
              </a:ext>
            </a:extLst>
          </p:cNvPr>
          <p:cNvSpPr txBox="1"/>
          <p:nvPr userDrawn="1"/>
        </p:nvSpPr>
        <p:spPr>
          <a:xfrm>
            <a:off x="996950" y="6477001"/>
            <a:ext cx="5962650" cy="184666"/>
          </a:xfrm>
          <a:prstGeom prst="rect">
            <a:avLst/>
          </a:prstGeom>
          <a:no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auto" hangingPunct="1">
              <a:spcBef>
                <a:spcPts val="0"/>
              </a:spcBef>
              <a:spcAft>
                <a:spcPts val="0"/>
              </a:spcAft>
              <a:defRPr/>
            </a:pPr>
            <a:r>
              <a:rPr lang="en-US" sz="600" b="1" kern="0" spc="-31">
                <a:solidFill>
                  <a:srgbClr val="232323"/>
                </a:solidFill>
              </a:rPr>
              <a:t>© Copyright 2014 UNHCR. All rights reserved. No part of this presentation in all its property may be used or reproduced in any form without a written permission</a:t>
            </a:r>
          </a:p>
        </p:txBody>
      </p:sp>
      <p:sp>
        <p:nvSpPr>
          <p:cNvPr id="24" name="Text Placeholder 23"/>
          <p:cNvSpPr>
            <a:spLocks noGrp="1"/>
          </p:cNvSpPr>
          <p:nvPr>
            <p:ph type="body" sz="quarter" idx="14"/>
          </p:nvPr>
        </p:nvSpPr>
        <p:spPr>
          <a:xfrm>
            <a:off x="1066648" y="2271909"/>
            <a:ext cx="7543952" cy="1506345"/>
          </a:xfrm>
          <a:prstGeom prst="rect">
            <a:avLst/>
          </a:prstGeom>
        </p:spPr>
        <p:txBody>
          <a:bodyPr lIns="0" tIns="0" rIns="0" bIns="0"/>
          <a:lstStyle>
            <a:lvl1pPr marL="0">
              <a:lnSpc>
                <a:spcPct val="100000"/>
              </a:lnSpc>
              <a:spcBef>
                <a:spcPts val="0"/>
              </a:spcBef>
              <a:buNone/>
              <a:defRPr sz="1800" b="0" cap="none" baseline="0">
                <a:solidFill>
                  <a:srgbClr val="232323"/>
                </a:solidFill>
                <a:latin typeface="Arial"/>
                <a:cs typeface="Arial"/>
              </a:defRPr>
            </a:lvl1pPr>
            <a:lvl2pPr marL="0">
              <a:lnSpc>
                <a:spcPts val="1700"/>
              </a:lnSpc>
              <a:spcBef>
                <a:spcPts val="0"/>
              </a:spcBef>
              <a:buNone/>
              <a:defRPr sz="1300" b="0" cap="none">
                <a:solidFill>
                  <a:srgbClr val="706C62"/>
                </a:solidFill>
                <a:latin typeface="Arial"/>
                <a:cs typeface="Arial"/>
              </a:defRPr>
            </a:lvl2pPr>
          </a:lstStyle>
          <a:p>
            <a:pPr lvl="0"/>
            <a:endParaRPr lang="en-US"/>
          </a:p>
        </p:txBody>
      </p:sp>
      <p:sp>
        <p:nvSpPr>
          <p:cNvPr id="14" name="Text Placeholder 10"/>
          <p:cNvSpPr>
            <a:spLocks noGrp="1"/>
          </p:cNvSpPr>
          <p:nvPr>
            <p:ph type="body" sz="quarter" idx="11"/>
          </p:nvPr>
        </p:nvSpPr>
        <p:spPr>
          <a:xfrm>
            <a:off x="1076513" y="1104635"/>
            <a:ext cx="6368520" cy="351635"/>
          </a:xfrm>
          <a:prstGeom prst="rect">
            <a:avLst/>
          </a:prstGeom>
        </p:spPr>
        <p:txBody>
          <a:bodyPr lIns="0" tIns="0" rIns="0" bIns="0"/>
          <a:lstStyle>
            <a:lvl1pPr>
              <a:buNone/>
              <a:defRPr sz="2200" b="1" cap="none">
                <a:solidFill>
                  <a:srgbClr val="0069B4"/>
                </a:solidFill>
                <a:latin typeface="Arial"/>
                <a:cs typeface="Arial"/>
              </a:defRPr>
            </a:lvl1pPr>
          </a:lstStyle>
          <a:p>
            <a:pPr lvl="0"/>
            <a:r>
              <a:rPr lang="en-US"/>
              <a:t>Click to edit Master text styles</a:t>
            </a:r>
          </a:p>
        </p:txBody>
      </p:sp>
      <p:sp>
        <p:nvSpPr>
          <p:cNvPr id="15" name="Text Placeholder 8"/>
          <p:cNvSpPr>
            <a:spLocks noGrp="1"/>
          </p:cNvSpPr>
          <p:nvPr>
            <p:ph type="body" sz="quarter" idx="10"/>
          </p:nvPr>
        </p:nvSpPr>
        <p:spPr>
          <a:xfrm>
            <a:off x="1076513" y="906185"/>
            <a:ext cx="6368520" cy="158783"/>
          </a:xfrm>
          <a:prstGeom prst="rect">
            <a:avLst/>
          </a:prstGeom>
        </p:spPr>
        <p:txBody>
          <a:bodyPr lIns="0" tIns="0" rIns="0" bIns="0"/>
          <a:lstStyle>
            <a:lvl1pPr>
              <a:lnSpc>
                <a:spcPts val="1080"/>
              </a:lnSpc>
              <a:spcBef>
                <a:spcPts val="0"/>
              </a:spcBef>
              <a:buNone/>
              <a:defRPr sz="1200" b="0" i="0" cap="none" spc="0">
                <a:solidFill>
                  <a:srgbClr val="232323"/>
                </a:solidFill>
                <a:latin typeface="Arial"/>
                <a:cs typeface="Arial"/>
              </a:defRPr>
            </a:lvl1pPr>
          </a:lstStyle>
          <a:p>
            <a:pPr lvl="0"/>
            <a:r>
              <a:rPr lang="en-US"/>
              <a:t>Click to edit Master text styles</a:t>
            </a:r>
          </a:p>
        </p:txBody>
      </p:sp>
      <p:sp>
        <p:nvSpPr>
          <p:cNvPr id="21" name="Text Placeholder 20"/>
          <p:cNvSpPr>
            <a:spLocks noGrp="1"/>
          </p:cNvSpPr>
          <p:nvPr>
            <p:ph type="body" sz="quarter" idx="15"/>
          </p:nvPr>
        </p:nvSpPr>
        <p:spPr>
          <a:xfrm>
            <a:off x="1060450" y="4000500"/>
            <a:ext cx="7550150" cy="1905000"/>
          </a:xfrm>
          <a:prstGeom prst="rect">
            <a:avLst/>
          </a:prstGeom>
        </p:spPr>
        <p:txBody>
          <a:bodyPr lIns="0" tIns="0" rIns="0" bIns="0"/>
          <a:lstStyle>
            <a:lvl1pPr marL="0" indent="0">
              <a:spcBef>
                <a:spcPts val="168"/>
              </a:spcBef>
              <a:buFontTx/>
              <a:buNone/>
              <a:defRPr sz="1800" kern="1200" cap="all">
                <a:solidFill>
                  <a:srgbClr val="0069B4"/>
                </a:solidFill>
                <a:latin typeface=""/>
              </a:defRPr>
            </a:lvl1pPr>
            <a:lvl2pPr marL="0" indent="0">
              <a:spcBef>
                <a:spcPts val="168"/>
              </a:spcBef>
              <a:buFontTx/>
              <a:buNone/>
              <a:defRPr sz="1800" kern="1200">
                <a:solidFill>
                  <a:srgbClr val="232323"/>
                </a:solidFill>
                <a:latin typeface=""/>
              </a:defRPr>
            </a:lvl2pPr>
            <a:lvl3pPr marL="0" indent="0">
              <a:spcBef>
                <a:spcPts val="168"/>
              </a:spcBef>
              <a:buFontTx/>
              <a:buNone/>
              <a:defRPr sz="1800" kern="1200">
                <a:solidFill>
                  <a:srgbClr val="232323"/>
                </a:solidFill>
                <a:latin typeface=""/>
              </a:defRPr>
            </a:lvl3pPr>
            <a:lvl4pPr marL="0" indent="0">
              <a:spcBef>
                <a:spcPts val="168"/>
              </a:spcBef>
              <a:buFontTx/>
              <a:buNone/>
              <a:defRPr sz="1800" kern="1200">
                <a:solidFill>
                  <a:srgbClr val="232323"/>
                </a:solidFill>
                <a:latin typeface=""/>
              </a:defRPr>
            </a:lvl4pPr>
          </a:lstStyle>
          <a:p>
            <a:pPr lvl="0"/>
            <a:endParaRPr lang="en-US"/>
          </a:p>
        </p:txBody>
      </p:sp>
    </p:spTree>
    <p:extLst>
      <p:ext uri="{BB962C8B-B14F-4D97-AF65-F5344CB8AC3E}">
        <p14:creationId xmlns:p14="http://schemas.microsoft.com/office/powerpoint/2010/main" val="12110249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70CFBD-41C7-4B10-BABC-A12A3B3FAF91}"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7495136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70CFBD-41C7-4B10-BABC-A12A3B3FAF91}"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25580089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70CFBD-41C7-4B10-BABC-A12A3B3FAF91}"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38731912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70CFBD-41C7-4B10-BABC-A12A3B3FAF91}" type="datetimeFigureOut">
              <a:rPr lang="en-US" smtClean="0"/>
              <a:t>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2705166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B7EFD4-A627-49DE-B602-AB3876C60488}"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2543300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70CFBD-41C7-4B10-BABC-A12A3B3FAF91}" type="datetimeFigureOut">
              <a:rPr lang="en-US" smtClean="0"/>
              <a:t>4/6/2022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39645162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170CFBD-41C7-4B10-BABC-A12A3B3FAF91}" type="datetimeFigureOut">
              <a:rPr lang="en-US" smtClean="0"/>
              <a:t>4/6/2022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21063876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70CFBD-41C7-4B10-BABC-A12A3B3FAF91}" type="datetimeFigureOut">
              <a:rPr lang="en-US" smtClean="0"/>
              <a:t>4/6/2022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23905200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70CFBD-41C7-4B10-BABC-A12A3B3FAF91}" type="datetimeFigureOut">
              <a:rPr lang="en-US" smtClean="0"/>
              <a:t>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25077294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70CFBD-41C7-4B10-BABC-A12A3B3FAF91}" type="datetimeFigureOut">
              <a:rPr lang="en-US" smtClean="0"/>
              <a:t>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17427189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70CFBD-41C7-4B10-BABC-A12A3B3FAF91}"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4057274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70CFBD-41C7-4B10-BABC-A12A3B3FAF91}" type="datetimeFigureOut">
              <a:rPr lang="en-US" smtClean="0"/>
              <a:t>4/6/2022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3EC34A-3D6A-4EF6-94D1-A37C5F78BC9E}" type="slidenum">
              <a:rPr lang="en-US" smtClean="0"/>
              <a:t>‹#›</a:t>
            </a:fld>
            <a:endParaRPr lang="en-US"/>
          </a:p>
        </p:txBody>
      </p:sp>
    </p:spTree>
    <p:extLst>
      <p:ext uri="{BB962C8B-B14F-4D97-AF65-F5344CB8AC3E}">
        <p14:creationId xmlns:p14="http://schemas.microsoft.com/office/powerpoint/2010/main" val="16607067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Chapter with title and intro">
    <p:bg>
      <p:bgPr>
        <a:solidFill>
          <a:schemeClr val="bg1"/>
        </a:solidFill>
        <a:effectLst/>
      </p:bgPr>
    </p:bg>
    <p:spTree>
      <p:nvGrpSpPr>
        <p:cNvPr id="1" name=""/>
        <p:cNvGrpSpPr/>
        <p:nvPr/>
      </p:nvGrpSpPr>
      <p:grpSpPr>
        <a:xfrm>
          <a:off x="0" y="0"/>
          <a:ext cx="0" cy="0"/>
          <a:chOff x="0" y="0"/>
          <a:chExt cx="0" cy="0"/>
        </a:xfrm>
      </p:grpSpPr>
      <p:sp>
        <p:nvSpPr>
          <p:cNvPr id="6" name="object 5">
            <a:extLst>
              <a:ext uri="{FF2B5EF4-FFF2-40B4-BE49-F238E27FC236}">
                <a16:creationId xmlns:a16="http://schemas.microsoft.com/office/drawing/2014/main" id="{480F3E93-2883-4382-8707-DF5E5E352107}"/>
              </a:ext>
            </a:extLst>
          </p:cNvPr>
          <p:cNvSpPr/>
          <p:nvPr userDrawn="1"/>
        </p:nvSpPr>
        <p:spPr>
          <a:xfrm>
            <a:off x="597292" y="1770642"/>
            <a:ext cx="1100647" cy="0"/>
          </a:xfrm>
          <a:custGeom>
            <a:avLst/>
            <a:gdLst/>
            <a:ahLst/>
            <a:cxnLst/>
            <a:rect l="l" t="t" r="r" b="b"/>
            <a:pathLst>
              <a:path w="1287145">
                <a:moveTo>
                  <a:pt x="0" y="0"/>
                </a:moveTo>
                <a:lnTo>
                  <a:pt x="1287005" y="0"/>
                </a:lnTo>
              </a:path>
            </a:pathLst>
          </a:custGeom>
          <a:ln w="76200">
            <a:solidFill>
              <a:srgbClr val="005691"/>
            </a:solidFill>
          </a:ln>
        </p:spPr>
        <p:txBody>
          <a:bodyPr wrap="square" lIns="0" tIns="0" rIns="0" bIns="0" rtlCol="0"/>
          <a:lstStyle/>
          <a:p>
            <a:endParaRPr sz="1539" dirty="0"/>
          </a:p>
        </p:txBody>
      </p:sp>
      <p:sp>
        <p:nvSpPr>
          <p:cNvPr id="8" name="Text Placeholder 7">
            <a:extLst>
              <a:ext uri="{FF2B5EF4-FFF2-40B4-BE49-F238E27FC236}">
                <a16:creationId xmlns:a16="http://schemas.microsoft.com/office/drawing/2014/main" id="{D4F1692E-F3D4-4FE2-9385-650941E885B3}"/>
              </a:ext>
            </a:extLst>
          </p:cNvPr>
          <p:cNvSpPr>
            <a:spLocks noGrp="1"/>
          </p:cNvSpPr>
          <p:nvPr>
            <p:ph type="body" sz="quarter" idx="10" hasCustomPrompt="1"/>
          </p:nvPr>
        </p:nvSpPr>
        <p:spPr>
          <a:xfrm>
            <a:off x="597292" y="699620"/>
            <a:ext cx="5603686" cy="380040"/>
          </a:xfrm>
          <a:prstGeom prst="rect">
            <a:avLst/>
          </a:prstGeom>
        </p:spPr>
        <p:txBody>
          <a:bodyPr lIns="0" tIns="0" rIns="0" bIns="0"/>
          <a:lstStyle>
            <a:lvl1pPr>
              <a:defRPr sz="2736" b="1">
                <a:solidFill>
                  <a:srgbClr val="418FDE"/>
                </a:solidFill>
                <a:latin typeface="Roboto Slab" pitchFamily="2" charset="0"/>
                <a:ea typeface="Roboto Slab"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dirty="0"/>
              <a:t>NAME OF THE CHAPTER</a:t>
            </a:r>
          </a:p>
        </p:txBody>
      </p:sp>
      <p:sp>
        <p:nvSpPr>
          <p:cNvPr id="10" name="Text Placeholder 9">
            <a:extLst>
              <a:ext uri="{FF2B5EF4-FFF2-40B4-BE49-F238E27FC236}">
                <a16:creationId xmlns:a16="http://schemas.microsoft.com/office/drawing/2014/main" id="{DA18D06A-C031-4793-932E-4F18D8558978}"/>
              </a:ext>
            </a:extLst>
          </p:cNvPr>
          <p:cNvSpPr>
            <a:spLocks noGrp="1"/>
          </p:cNvSpPr>
          <p:nvPr>
            <p:ph type="body" sz="quarter" idx="11" hasCustomPrompt="1"/>
          </p:nvPr>
        </p:nvSpPr>
        <p:spPr>
          <a:xfrm>
            <a:off x="596706" y="1244702"/>
            <a:ext cx="4039867" cy="310942"/>
          </a:xfrm>
          <a:prstGeom prst="rect">
            <a:avLst/>
          </a:prstGeom>
        </p:spPr>
        <p:txBody>
          <a:bodyPr lIns="0" tIns="0" rIns="0" bIns="0"/>
          <a:lstStyle>
            <a:lvl1pPr>
              <a:defRPr b="1">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dirty="0"/>
              <a:t>TITLE OF THE SECTION</a:t>
            </a:r>
          </a:p>
        </p:txBody>
      </p:sp>
      <p:sp>
        <p:nvSpPr>
          <p:cNvPr id="12" name="Text Placeholder 11">
            <a:extLst>
              <a:ext uri="{FF2B5EF4-FFF2-40B4-BE49-F238E27FC236}">
                <a16:creationId xmlns:a16="http://schemas.microsoft.com/office/drawing/2014/main" id="{B4CFD0C2-325A-4C55-A8E8-7290C9072546}"/>
              </a:ext>
            </a:extLst>
          </p:cNvPr>
          <p:cNvSpPr>
            <a:spLocks noGrp="1"/>
          </p:cNvSpPr>
          <p:nvPr>
            <p:ph type="body" sz="quarter" idx="12" hasCustomPrompt="1"/>
          </p:nvPr>
        </p:nvSpPr>
        <p:spPr>
          <a:xfrm>
            <a:off x="597292" y="2219781"/>
            <a:ext cx="3974708" cy="1209219"/>
          </a:xfrm>
          <a:prstGeom prst="rect">
            <a:avLst/>
          </a:prstGeom>
        </p:spPr>
        <p:txBody>
          <a:bodyPr lIns="0" tIns="0" rIns="0" bIns="0"/>
          <a:lstStyle>
            <a:lvl1pPr>
              <a:defRPr>
                <a:solidFill>
                  <a:srgbClr val="418FDE"/>
                </a:solidFill>
                <a:latin typeface="Roboto Slab" pitchFamily="2" charset="0"/>
                <a:ea typeface="Roboto Slab" pitchFamily="2" charset="0"/>
              </a:defRPr>
            </a:lvl1pPr>
            <a:lvl2pPr>
              <a:defRPr>
                <a:solidFill>
                  <a:srgbClr val="418FDE"/>
                </a:solidFill>
                <a:latin typeface="Roboto Slab" pitchFamily="2" charset="0"/>
                <a:ea typeface="Roboto Slab" pitchFamily="2" charset="0"/>
              </a:defRPr>
            </a:lvl2pPr>
            <a:lvl3pPr>
              <a:defRPr>
                <a:solidFill>
                  <a:srgbClr val="418FDE"/>
                </a:solidFill>
                <a:latin typeface="Roboto Slab" pitchFamily="2" charset="0"/>
                <a:ea typeface="Roboto Slab" pitchFamily="2" charset="0"/>
              </a:defRPr>
            </a:lvl3pPr>
            <a:lvl4pPr>
              <a:defRPr>
                <a:solidFill>
                  <a:srgbClr val="418FDE"/>
                </a:solidFill>
                <a:latin typeface="Roboto Slab" pitchFamily="2" charset="0"/>
                <a:ea typeface="Roboto Slab" pitchFamily="2" charset="0"/>
              </a:defRPr>
            </a:lvl4pPr>
            <a:lvl5pPr>
              <a:defRPr>
                <a:solidFill>
                  <a:srgbClr val="418FDE"/>
                </a:solidFill>
                <a:latin typeface="Roboto Slab" pitchFamily="2" charset="0"/>
                <a:ea typeface="Roboto Slab" pitchFamily="2" charset="0"/>
              </a:defRPr>
            </a:lvl5pPr>
          </a:lstStyle>
          <a:p>
            <a:pPr lvl="0"/>
            <a:r>
              <a:rPr lang="en-US" dirty="0"/>
              <a:t>Introduction of the slide Humanitarian assistance is hamstrung by prevalent administrative ways to deliver more than 2.7 million people with aid in 2017</a:t>
            </a:r>
          </a:p>
        </p:txBody>
      </p:sp>
      <p:sp>
        <p:nvSpPr>
          <p:cNvPr id="14" name="Text Placeholder 13">
            <a:extLst>
              <a:ext uri="{FF2B5EF4-FFF2-40B4-BE49-F238E27FC236}">
                <a16:creationId xmlns:a16="http://schemas.microsoft.com/office/drawing/2014/main" id="{18325391-10EC-478D-8503-E7B2BA3C3F53}"/>
              </a:ext>
            </a:extLst>
          </p:cNvPr>
          <p:cNvSpPr>
            <a:spLocks noGrp="1"/>
          </p:cNvSpPr>
          <p:nvPr>
            <p:ph type="body" sz="quarter" idx="13" hasCustomPrompt="1"/>
          </p:nvPr>
        </p:nvSpPr>
        <p:spPr>
          <a:xfrm>
            <a:off x="597292" y="3636295"/>
            <a:ext cx="3909549" cy="2556635"/>
          </a:xfrm>
          <a:prstGeom prst="rect">
            <a:avLst/>
          </a:prstGeom>
        </p:spPr>
        <p:txBody>
          <a:bodyPr lIns="0" tIns="0" rIns="0" bIns="0"/>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n-US" dirty="0"/>
              <a:t>Assistance is hamstrung by prevalent insecurity, and logistical and administrative hurdles. Despite challenges, humanitarian actors have developed innovative ways to deliver assistance, reaching more than 2.7 million people with aid in 2017</a:t>
            </a:r>
          </a:p>
          <a:p>
            <a:pPr lvl="1"/>
            <a:endParaRPr lang="en-US" dirty="0"/>
          </a:p>
        </p:txBody>
      </p:sp>
    </p:spTree>
    <p:extLst>
      <p:ext uri="{BB962C8B-B14F-4D97-AF65-F5344CB8AC3E}">
        <p14:creationId xmlns:p14="http://schemas.microsoft.com/office/powerpoint/2010/main" val="35562774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Triangle rectangle 5">
            <a:extLst>
              <a:ext uri="{FF2B5EF4-FFF2-40B4-BE49-F238E27FC236}">
                <a16:creationId xmlns:a16="http://schemas.microsoft.com/office/drawing/2014/main" id="{718EBFE3-7194-5049-9E23-9E5B74C93405}"/>
              </a:ext>
            </a:extLst>
          </p:cNvPr>
          <p:cNvSpPr/>
          <p:nvPr userDrawn="1"/>
        </p:nvSpPr>
        <p:spPr>
          <a:xfrm rot="10800000">
            <a:off x="4932040" y="27384"/>
            <a:ext cx="3468419" cy="6858000"/>
          </a:xfrm>
          <a:prstGeom prst="rtTriangle">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6FDD08A6-7A7D-AC45-BB72-72F80F4271A4}"/>
              </a:ext>
            </a:extLst>
          </p:cNvPr>
          <p:cNvSpPr/>
          <p:nvPr userDrawn="1"/>
        </p:nvSpPr>
        <p:spPr>
          <a:xfrm>
            <a:off x="8400458" y="0"/>
            <a:ext cx="743541" cy="688538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18">
            <a:extLst>
              <a:ext uri="{FF2B5EF4-FFF2-40B4-BE49-F238E27FC236}">
                <a16:creationId xmlns:a16="http://schemas.microsoft.com/office/drawing/2014/main" id="{EE0F7617-D4BB-574E-B28D-4C4A69C0E7AC}"/>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5372811" y="188640"/>
            <a:ext cx="3757665" cy="792088"/>
          </a:xfrm>
          <a:prstGeom prst="rect">
            <a:avLst/>
          </a:prstGeom>
        </p:spPr>
      </p:pic>
      <p:sp>
        <p:nvSpPr>
          <p:cNvPr id="13" name="Shape 69">
            <a:extLst>
              <a:ext uri="{FF2B5EF4-FFF2-40B4-BE49-F238E27FC236}">
                <a16:creationId xmlns:a16="http://schemas.microsoft.com/office/drawing/2014/main" id="{60F700C1-1DDA-DF48-989D-77705005BCB6}"/>
              </a:ext>
            </a:extLst>
          </p:cNvPr>
          <p:cNvSpPr txBox="1">
            <a:spLocks/>
          </p:cNvSpPr>
          <p:nvPr userDrawn="1"/>
        </p:nvSpPr>
        <p:spPr>
          <a:xfrm>
            <a:off x="104965" y="2327700"/>
            <a:ext cx="6117977" cy="2085968"/>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600"/>
              </a:spcBef>
              <a:spcAft>
                <a:spcPts val="0"/>
              </a:spcAft>
              <a:buClr>
                <a:srgbClr val="C7F464"/>
              </a:buClr>
              <a:buSzPct val="100000"/>
              <a:buFont typeface="Montserrat"/>
              <a:buChar char="▣"/>
              <a:defRPr sz="2400" b="0" i="0" u="none" strike="noStrike" cap="none">
                <a:solidFill>
                  <a:srgbClr val="454F5B"/>
                </a:solidFill>
                <a:latin typeface="Montserrat"/>
                <a:ea typeface="Montserrat"/>
                <a:cs typeface="Montserrat"/>
                <a:sym typeface="Montserrat"/>
              </a:defRPr>
            </a:lvl1pPr>
            <a:lvl2pPr marR="0" lvl="1" algn="l" rtl="0">
              <a:lnSpc>
                <a:spcPct val="100000"/>
              </a:lnSpc>
              <a:spcBef>
                <a:spcPts val="480"/>
              </a:spcBef>
              <a:spcAft>
                <a:spcPts val="0"/>
              </a:spcAft>
              <a:buClr>
                <a:srgbClr val="C7F464"/>
              </a:buClr>
              <a:buSzPct val="100000"/>
              <a:buFont typeface="Montserrat"/>
              <a:buChar char="□"/>
              <a:defRPr sz="2000" b="0" i="0" u="none" strike="noStrike" cap="none">
                <a:solidFill>
                  <a:srgbClr val="454F5B"/>
                </a:solidFill>
                <a:latin typeface="Montserrat"/>
                <a:ea typeface="Montserrat"/>
                <a:cs typeface="Montserrat"/>
                <a:sym typeface="Montserrat"/>
              </a:defRPr>
            </a:lvl2pPr>
            <a:lvl3pPr marR="0" lvl="2" algn="l" rtl="0">
              <a:lnSpc>
                <a:spcPct val="100000"/>
              </a:lnSpc>
              <a:spcBef>
                <a:spcPts val="480"/>
              </a:spcBef>
              <a:spcAft>
                <a:spcPts val="0"/>
              </a:spcAft>
              <a:buClr>
                <a:srgbClr val="C7F464"/>
              </a:buClr>
              <a:buSzPct val="100000"/>
              <a:buFont typeface="Montserrat"/>
              <a:buNone/>
              <a:defRPr sz="2000" b="0" i="0" u="none" strike="noStrike" cap="none">
                <a:solidFill>
                  <a:srgbClr val="454F5B"/>
                </a:solidFill>
                <a:latin typeface="Montserrat"/>
                <a:ea typeface="Montserrat"/>
                <a:cs typeface="Montserrat"/>
                <a:sym typeface="Montserrat"/>
              </a:defRPr>
            </a:lvl3pPr>
            <a:lvl4pPr marR="0" lvl="3"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4pPr>
            <a:lvl5pPr marR="0" lvl="4"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5pPr>
            <a:lvl6pPr marR="0" lvl="5"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6pPr>
            <a:lvl7pPr marR="0" lvl="6"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7pPr>
            <a:lvl8pPr marR="0" lvl="7"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8pPr>
            <a:lvl9pPr marR="0" lvl="8"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9pPr>
          </a:lstStyle>
          <a:p>
            <a:pPr>
              <a:spcBef>
                <a:spcPts val="0"/>
              </a:spcBef>
              <a:buNone/>
            </a:pPr>
            <a:r>
              <a:rPr lang="en-GB" sz="3200" b="1" dirty="0">
                <a:solidFill>
                  <a:schemeClr val="bg1"/>
                </a:solidFill>
              </a:rPr>
              <a:t>CONDUCTING INTEGRATED SURVEYS AT SUB-NATIONAL LEVEL USING SMART METHODOLOGY –</a:t>
            </a:r>
          </a:p>
          <a:p>
            <a:pPr>
              <a:spcBef>
                <a:spcPts val="0"/>
              </a:spcBef>
              <a:buNone/>
            </a:pPr>
            <a:endParaRPr lang="en-GB" sz="3200" b="1" dirty="0">
              <a:solidFill>
                <a:schemeClr val="bg1"/>
              </a:solidFill>
            </a:endParaRPr>
          </a:p>
          <a:p>
            <a:pPr>
              <a:spcBef>
                <a:spcPts val="0"/>
              </a:spcBef>
              <a:buNone/>
            </a:pPr>
            <a:r>
              <a:rPr lang="en-GB" sz="3200" b="1" i="1" dirty="0">
                <a:solidFill>
                  <a:schemeClr val="bg1"/>
                </a:solidFill>
              </a:rPr>
              <a:t>Field Experiences from Kenya </a:t>
            </a:r>
            <a:r>
              <a:rPr lang="en-GB" sz="3200" b="1" dirty="0">
                <a:solidFill>
                  <a:schemeClr val="bg1"/>
                </a:solidFill>
              </a:rPr>
              <a:t> </a:t>
            </a:r>
          </a:p>
        </p:txBody>
      </p:sp>
      <p:cxnSp>
        <p:nvCxnSpPr>
          <p:cNvPr id="14" name="Connecteur droit 23">
            <a:extLst>
              <a:ext uri="{FF2B5EF4-FFF2-40B4-BE49-F238E27FC236}">
                <a16:creationId xmlns:a16="http://schemas.microsoft.com/office/drawing/2014/main" id="{6804B2A3-3C71-9F4F-A723-86539EBDB645}"/>
              </a:ext>
            </a:extLst>
          </p:cNvPr>
          <p:cNvCxnSpPr/>
          <p:nvPr userDrawn="1"/>
        </p:nvCxnSpPr>
        <p:spPr>
          <a:xfrm>
            <a:off x="104965" y="5190838"/>
            <a:ext cx="1548000" cy="0"/>
          </a:xfrm>
          <a:prstGeom prst="line">
            <a:avLst/>
          </a:prstGeom>
          <a:ln w="165100">
            <a:solidFill>
              <a:srgbClr val="E98300"/>
            </a:solidFill>
          </a:ln>
        </p:spPr>
        <p:style>
          <a:lnRef idx="1">
            <a:schemeClr val="accent1"/>
          </a:lnRef>
          <a:fillRef idx="0">
            <a:schemeClr val="accent1"/>
          </a:fillRef>
          <a:effectRef idx="0">
            <a:schemeClr val="accent1"/>
          </a:effectRef>
          <a:fontRef idx="minor">
            <a:schemeClr val="tx1"/>
          </a:fontRef>
        </p:style>
      </p:cxnSp>
      <p:sp>
        <p:nvSpPr>
          <p:cNvPr id="17" name="Shape 70">
            <a:extLst>
              <a:ext uri="{FF2B5EF4-FFF2-40B4-BE49-F238E27FC236}">
                <a16:creationId xmlns:a16="http://schemas.microsoft.com/office/drawing/2014/main" id="{A7404DB9-550B-3C4C-A17F-EC8F5BD0C0F0}"/>
              </a:ext>
            </a:extLst>
          </p:cNvPr>
          <p:cNvSpPr txBox="1">
            <a:spLocks/>
          </p:cNvSpPr>
          <p:nvPr userDrawn="1"/>
        </p:nvSpPr>
        <p:spPr>
          <a:xfrm>
            <a:off x="104965" y="5536634"/>
            <a:ext cx="8043110" cy="897884"/>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600"/>
              </a:spcBef>
              <a:spcAft>
                <a:spcPts val="0"/>
              </a:spcAft>
              <a:buClr>
                <a:srgbClr val="C7F464"/>
              </a:buClr>
              <a:buSzPct val="100000"/>
              <a:buFont typeface="Montserrat"/>
              <a:buChar char="▣"/>
              <a:defRPr sz="2400" b="0" i="0" u="none" strike="noStrike" cap="none">
                <a:solidFill>
                  <a:srgbClr val="454F5B"/>
                </a:solidFill>
                <a:latin typeface="Montserrat"/>
                <a:ea typeface="Montserrat"/>
                <a:cs typeface="Montserrat"/>
                <a:sym typeface="Montserrat"/>
              </a:defRPr>
            </a:lvl1pPr>
            <a:lvl2pPr marR="0" lvl="1" algn="l" rtl="0">
              <a:lnSpc>
                <a:spcPct val="100000"/>
              </a:lnSpc>
              <a:spcBef>
                <a:spcPts val="480"/>
              </a:spcBef>
              <a:spcAft>
                <a:spcPts val="0"/>
              </a:spcAft>
              <a:buClr>
                <a:srgbClr val="C7F464"/>
              </a:buClr>
              <a:buSzPct val="100000"/>
              <a:buFont typeface="Montserrat"/>
              <a:buChar char="□"/>
              <a:defRPr sz="2000" b="0" i="0" u="none" strike="noStrike" cap="none">
                <a:solidFill>
                  <a:srgbClr val="454F5B"/>
                </a:solidFill>
                <a:latin typeface="Montserrat"/>
                <a:ea typeface="Montserrat"/>
                <a:cs typeface="Montserrat"/>
                <a:sym typeface="Montserrat"/>
              </a:defRPr>
            </a:lvl2pPr>
            <a:lvl3pPr marR="0" lvl="2" algn="l" rtl="0">
              <a:lnSpc>
                <a:spcPct val="100000"/>
              </a:lnSpc>
              <a:spcBef>
                <a:spcPts val="480"/>
              </a:spcBef>
              <a:spcAft>
                <a:spcPts val="0"/>
              </a:spcAft>
              <a:buClr>
                <a:srgbClr val="C7F464"/>
              </a:buClr>
              <a:buSzPct val="100000"/>
              <a:buFont typeface="Montserrat"/>
              <a:buNone/>
              <a:defRPr sz="2000" b="0" i="0" u="none" strike="noStrike" cap="none">
                <a:solidFill>
                  <a:srgbClr val="454F5B"/>
                </a:solidFill>
                <a:latin typeface="Montserrat"/>
                <a:ea typeface="Montserrat"/>
                <a:cs typeface="Montserrat"/>
                <a:sym typeface="Montserrat"/>
              </a:defRPr>
            </a:lvl3pPr>
            <a:lvl4pPr marR="0" lvl="3"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4pPr>
            <a:lvl5pPr marR="0" lvl="4"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5pPr>
            <a:lvl6pPr marR="0" lvl="5"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6pPr>
            <a:lvl7pPr marR="0" lvl="6"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7pPr>
            <a:lvl8pPr marR="0" lvl="7"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8pPr>
            <a:lvl9pPr marR="0" lvl="8" algn="l" rtl="0">
              <a:lnSpc>
                <a:spcPct val="100000"/>
              </a:lnSpc>
              <a:spcBef>
                <a:spcPts val="360"/>
              </a:spcBef>
              <a:spcAft>
                <a:spcPts val="0"/>
              </a:spcAft>
              <a:buClr>
                <a:srgbClr val="C7F464"/>
              </a:buClr>
              <a:buSzPct val="100000"/>
              <a:buFont typeface="Montserrat"/>
              <a:buNone/>
              <a:defRPr sz="1800" b="0" i="0" u="none" strike="noStrike" cap="none">
                <a:solidFill>
                  <a:srgbClr val="454F5B"/>
                </a:solidFill>
                <a:latin typeface="Montserrat"/>
                <a:ea typeface="Montserrat"/>
                <a:cs typeface="Montserrat"/>
                <a:sym typeface="Montserrat"/>
              </a:defRPr>
            </a:lvl9pPr>
          </a:lstStyle>
          <a:p>
            <a:pPr>
              <a:spcBef>
                <a:spcPts val="0"/>
              </a:spcBef>
              <a:buNone/>
            </a:pPr>
            <a:r>
              <a:rPr lang="en-CA" sz="2000" b="1" dirty="0">
                <a:solidFill>
                  <a:schemeClr val="bg1"/>
                </a:solidFill>
                <a:latin typeface="Arial" panose="020B0604020202020204" pitchFamily="34" charset="0"/>
                <a:cs typeface="Arial" panose="020B0604020202020204" pitchFamily="34" charset="0"/>
              </a:rPr>
              <a:t>Kenya Ministry of Health &amp; UNICEF Kenya – Lucy G. &amp; Lucy K.</a:t>
            </a:r>
            <a:endParaRPr lang="en-CA" sz="2000" dirty="0">
              <a:solidFill>
                <a:schemeClr val="bg1"/>
              </a:solidFill>
              <a:latin typeface="Arial" panose="020B0604020202020204" pitchFamily="34" charset="0"/>
              <a:cs typeface="Arial" panose="020B0604020202020204" pitchFamily="34" charset="0"/>
            </a:endParaRPr>
          </a:p>
          <a:p>
            <a:pPr>
              <a:spcBef>
                <a:spcPts val="0"/>
              </a:spcBef>
              <a:buFont typeface="Montserrat"/>
              <a:buNone/>
            </a:pPr>
            <a:r>
              <a:rPr lang="en-CA" sz="2000" dirty="0">
                <a:solidFill>
                  <a:schemeClr val="bg1"/>
                </a:solidFill>
                <a:latin typeface="Arial" panose="020B0604020202020204" pitchFamily="34" charset="0"/>
                <a:cs typeface="Arial" panose="020B0604020202020204" pitchFamily="34" charset="0"/>
              </a:rPr>
              <a:t>February 19</a:t>
            </a:r>
            <a:r>
              <a:rPr lang="en-CA" sz="2000" baseline="30000" dirty="0">
                <a:solidFill>
                  <a:schemeClr val="bg1"/>
                </a:solidFill>
                <a:latin typeface="Arial" panose="020B0604020202020204" pitchFamily="34" charset="0"/>
                <a:cs typeface="Arial" panose="020B0604020202020204" pitchFamily="34" charset="0"/>
              </a:rPr>
              <a:t>th</a:t>
            </a:r>
            <a:r>
              <a:rPr lang="en-CA" sz="2000" dirty="0">
                <a:solidFill>
                  <a:schemeClr val="bg1"/>
                </a:solidFill>
                <a:latin typeface="Arial" panose="020B0604020202020204" pitchFamily="34" charset="0"/>
                <a:cs typeface="Arial" panose="020B0604020202020204" pitchFamily="34" charset="0"/>
              </a:rPr>
              <a:t>, 2019</a:t>
            </a:r>
            <a:endParaRPr lang="en" sz="2000" dirty="0">
              <a:solidFill>
                <a:schemeClr val="bg1"/>
              </a:solidFill>
              <a:latin typeface="Arial" panose="020B0604020202020204" pitchFamily="34" charset="0"/>
              <a:cs typeface="Arial" panose="020B0604020202020204" pitchFamily="34" charset="0"/>
            </a:endParaRPr>
          </a:p>
        </p:txBody>
      </p:sp>
      <p:cxnSp>
        <p:nvCxnSpPr>
          <p:cNvPr id="18" name="Connecteur droit 20">
            <a:extLst>
              <a:ext uri="{FF2B5EF4-FFF2-40B4-BE49-F238E27FC236}">
                <a16:creationId xmlns:a16="http://schemas.microsoft.com/office/drawing/2014/main" id="{12C07D98-1EDB-1E4C-9976-F6A1BEED497D}"/>
              </a:ext>
            </a:extLst>
          </p:cNvPr>
          <p:cNvCxnSpPr/>
          <p:nvPr userDrawn="1"/>
        </p:nvCxnSpPr>
        <p:spPr>
          <a:xfrm>
            <a:off x="0" y="6741368"/>
            <a:ext cx="9144000" cy="0"/>
          </a:xfrm>
          <a:prstGeom prst="line">
            <a:avLst/>
          </a:prstGeom>
          <a:ln w="165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0660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BB7EFD4-A627-49DE-B602-AB3876C60488}" type="datetimeFigureOut">
              <a:rPr lang="en-US" smtClean="0"/>
              <a:t>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129828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BB7EFD4-A627-49DE-B602-AB3876C60488}" type="datetimeFigureOut">
              <a:rPr lang="en-US" smtClean="0"/>
              <a:t>4/6/2022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2722853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BB7EFD4-A627-49DE-B602-AB3876C60488}" type="datetimeFigureOut">
              <a:rPr lang="en-US" smtClean="0"/>
              <a:t>4/6/2022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3541620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B7EFD4-A627-49DE-B602-AB3876C60488}" type="datetimeFigureOut">
              <a:rPr lang="en-US" smtClean="0"/>
              <a:t>4/6/2022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4064475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BB7EFD4-A627-49DE-B602-AB3876C60488}" type="datetimeFigureOut">
              <a:rPr lang="en-US" smtClean="0"/>
              <a:t>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3999362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BB7EFD4-A627-49DE-B602-AB3876C60488}" type="datetimeFigureOut">
              <a:rPr lang="en-US" smtClean="0"/>
              <a:t>4/6/2022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953F66-DFA5-429E-B3B8-A8CE1533AFA0}" type="slidenum">
              <a:rPr lang="en-US" smtClean="0"/>
              <a:t>‹#›</a:t>
            </a:fld>
            <a:endParaRPr lang="en-US"/>
          </a:p>
        </p:txBody>
      </p:sp>
    </p:spTree>
    <p:extLst>
      <p:ext uri="{BB962C8B-B14F-4D97-AF65-F5344CB8AC3E}">
        <p14:creationId xmlns:p14="http://schemas.microsoft.com/office/powerpoint/2010/main" val="3782616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7EFD4-A627-49DE-B602-AB3876C60488}" type="datetimeFigureOut">
              <a:rPr lang="en-US" smtClean="0"/>
              <a:t>4/6/2022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953F66-DFA5-429E-B3B8-A8CE1533AFA0}" type="slidenum">
              <a:rPr lang="en-US" smtClean="0"/>
              <a:t>‹#›</a:t>
            </a:fld>
            <a:endParaRPr lang="en-US"/>
          </a:p>
        </p:txBody>
      </p:sp>
    </p:spTree>
    <p:extLst>
      <p:ext uri="{BB962C8B-B14F-4D97-AF65-F5344CB8AC3E}">
        <p14:creationId xmlns:p14="http://schemas.microsoft.com/office/powerpoint/2010/main" val="7731785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E417F34-AF1B-428F-81C8-39E6B25CD5D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498FE46-8EEB-4140-B0A8-834B910D0517}"/>
              </a:ext>
            </a:extLst>
          </p:cNvPr>
          <p:cNvSpPr>
            <a:spLocks noGrp="1"/>
          </p:cNvSpPr>
          <p:nvPr>
            <p:ph type="body" idx="1"/>
          </p:nvPr>
        </p:nvSpPr>
        <p:spPr bwMode="auto">
          <a:xfrm>
            <a:off x="457200" y="160020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9E2D27-1CED-470A-B166-7BFF6D6CED6B}"/>
              </a:ext>
            </a:extLst>
          </p:cNvPr>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2BCF2EA9-2870-4853-92F3-E2BC7425A428}" type="datetimeFigureOut">
              <a:rPr lang="en-US"/>
              <a:pPr>
                <a:defRPr/>
              </a:pPr>
              <a:t>4/6/2022</a:t>
            </a:fld>
            <a:endParaRPr lang="en-US"/>
          </a:p>
        </p:txBody>
      </p:sp>
      <p:sp>
        <p:nvSpPr>
          <p:cNvPr id="5" name="Footer Placeholder 4">
            <a:extLst>
              <a:ext uri="{FF2B5EF4-FFF2-40B4-BE49-F238E27FC236}">
                <a16:creationId xmlns:a16="http://schemas.microsoft.com/office/drawing/2014/main" id="{7F099053-5AC5-4B4C-B1D7-F840953048AD}"/>
              </a:ext>
            </a:extLst>
          </p:cNvPr>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C986560D-8B92-471D-A9FC-5326EB10F0F0}"/>
              </a:ext>
            </a:extLst>
          </p:cNvPr>
          <p:cNvSpPr>
            <a:spLocks noGrp="1"/>
          </p:cNvSpPr>
          <p:nvPr>
            <p:ph type="sldNum" sz="quarter" idx="4"/>
          </p:nvPr>
        </p:nvSpPr>
        <p:spPr>
          <a:xfrm>
            <a:off x="6553200" y="6356354"/>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C934087E-EFDC-442F-BF7B-5248FD728184}" type="slidenum">
              <a:rPr lang="en-US" altLang="en-US"/>
              <a:pPr>
                <a:defRPr/>
              </a:pPr>
              <a:t>‹#›</a:t>
            </a:fld>
            <a:endParaRPr lang="en-US" altLang="en-US"/>
          </a:p>
        </p:txBody>
      </p:sp>
    </p:spTree>
    <p:extLst>
      <p:ext uri="{BB962C8B-B14F-4D97-AF65-F5344CB8AC3E}">
        <p14:creationId xmlns:p14="http://schemas.microsoft.com/office/powerpoint/2010/main" val="27880173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89" algn="ctr" rtl="0" fontAlgn="base">
        <a:spcBef>
          <a:spcPct val="0"/>
        </a:spcBef>
        <a:spcAft>
          <a:spcPct val="0"/>
        </a:spcAft>
        <a:defRPr sz="4400">
          <a:solidFill>
            <a:schemeClr val="tx1"/>
          </a:solidFill>
          <a:latin typeface="Calibri" pitchFamily="34" charset="0"/>
        </a:defRPr>
      </a:lvl6pPr>
      <a:lvl7pPr marL="914377" algn="ctr" rtl="0" fontAlgn="base">
        <a:spcBef>
          <a:spcPct val="0"/>
        </a:spcBef>
        <a:spcAft>
          <a:spcPct val="0"/>
        </a:spcAft>
        <a:defRPr sz="4400">
          <a:solidFill>
            <a:schemeClr val="tx1"/>
          </a:solidFill>
          <a:latin typeface="Calibri" pitchFamily="34" charset="0"/>
        </a:defRPr>
      </a:lvl7pPr>
      <a:lvl8pPr marL="1371566" algn="ctr" rtl="0" fontAlgn="base">
        <a:spcBef>
          <a:spcPct val="0"/>
        </a:spcBef>
        <a:spcAft>
          <a:spcPct val="0"/>
        </a:spcAft>
        <a:defRPr sz="4400">
          <a:solidFill>
            <a:schemeClr val="tx1"/>
          </a:solidFill>
          <a:latin typeface="Calibri" pitchFamily="34" charset="0"/>
        </a:defRPr>
      </a:lvl8pPr>
      <a:lvl9pPr marL="1828754" algn="ctr" rtl="0" fontAlgn="base">
        <a:spcBef>
          <a:spcPct val="0"/>
        </a:spcBef>
        <a:spcAft>
          <a:spcPct val="0"/>
        </a:spcAft>
        <a:defRPr sz="4400">
          <a:solidFill>
            <a:schemeClr val="tx1"/>
          </a:solidFill>
          <a:latin typeface="Calibri" pitchFamily="34" charset="0"/>
        </a:defRPr>
      </a:lvl9pPr>
    </p:titleStyle>
    <p:bodyStyle>
      <a:lvl1pPr marL="342891" indent="-342891"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32" indent="-285744"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2971" indent="-228594"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349" indent="-228594"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70CFBD-41C7-4B10-BABC-A12A3B3FAF91}" type="datetimeFigureOut">
              <a:rPr lang="en-US" smtClean="0"/>
              <a:t>4/6/2022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3EC34A-3D6A-4EF6-94D1-A37C5F78BC9E}" type="slidenum">
              <a:rPr lang="en-US" smtClean="0"/>
              <a:t>‹#›</a:t>
            </a:fld>
            <a:endParaRPr lang="en-US"/>
          </a:p>
        </p:txBody>
      </p:sp>
    </p:spTree>
    <p:extLst>
      <p:ext uri="{BB962C8B-B14F-4D97-AF65-F5344CB8AC3E}">
        <p14:creationId xmlns:p14="http://schemas.microsoft.com/office/powerpoint/2010/main" val="259948363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22.emf"/><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2.emf"/><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notesSlide" Target="../notesSlides/notesSlide18.xml"/><Relationship Id="rId16" Type="http://schemas.openxmlformats.org/officeDocument/2006/relationships/image" Target="../media/image40.svg"/><Relationship Id="rId1" Type="http://schemas.openxmlformats.org/officeDocument/2006/relationships/slideLayout" Target="../slideLayouts/slideLayout25.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 Id="rId14" Type="http://schemas.openxmlformats.org/officeDocument/2006/relationships/image" Target="../media/image38.svg"/></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8.xml"/><Relationship Id="rId1" Type="http://schemas.openxmlformats.org/officeDocument/2006/relationships/slideLayout" Target="../slideLayouts/slideLayout2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0.xml"/><Relationship Id="rId1" Type="http://schemas.openxmlformats.org/officeDocument/2006/relationships/slideLayout" Target="../slideLayouts/slideLayout2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3.emf"/><Relationship Id="rId7"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chart" Target="../charts/chart1.xml"/><Relationship Id="rId5" Type="http://schemas.openxmlformats.org/officeDocument/2006/relationships/image" Target="../media/image8.emf"/><Relationship Id="rId10" Type="http://schemas.openxmlformats.org/officeDocument/2006/relationships/chart" Target="../charts/chart5.xml"/><Relationship Id="rId4" Type="http://schemas.openxmlformats.org/officeDocument/2006/relationships/image" Target="../media/image7.emf"/><Relationship Id="rId9" Type="http://schemas.openxmlformats.org/officeDocument/2006/relationships/chart" Target="../charts/char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7.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32.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5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44.svg"/><Relationship Id="rId18" Type="http://schemas.microsoft.com/office/2007/relationships/diagramDrawing" Target="../diagrams/drawing5.xml"/><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52.png"/><Relationship Id="rId17" Type="http://schemas.openxmlformats.org/officeDocument/2006/relationships/diagramColors" Target="../diagrams/colors5.xml"/><Relationship Id="rId2" Type="http://schemas.openxmlformats.org/officeDocument/2006/relationships/notesSlide" Target="../notesSlides/notesSlide53.xml"/><Relationship Id="rId16" Type="http://schemas.openxmlformats.org/officeDocument/2006/relationships/diagramQuickStyle" Target="../diagrams/quickStyle5.xml"/><Relationship Id="rId1" Type="http://schemas.openxmlformats.org/officeDocument/2006/relationships/slideLayout" Target="../slideLayouts/slideLayout32.xml"/><Relationship Id="rId6" Type="http://schemas.openxmlformats.org/officeDocument/2006/relationships/diagramColors" Target="../diagrams/colors4.xml"/><Relationship Id="rId11" Type="http://schemas.openxmlformats.org/officeDocument/2006/relationships/image" Target="../media/image51.svg"/><Relationship Id="rId5" Type="http://schemas.openxmlformats.org/officeDocument/2006/relationships/diagramQuickStyle" Target="../diagrams/quickStyle4.xml"/><Relationship Id="rId15" Type="http://schemas.openxmlformats.org/officeDocument/2006/relationships/diagramLayout" Target="../diagrams/layout5.xml"/><Relationship Id="rId10" Type="http://schemas.openxmlformats.org/officeDocument/2006/relationships/image" Target="../media/image50.png"/><Relationship Id="rId4" Type="http://schemas.openxmlformats.org/officeDocument/2006/relationships/diagramLayout" Target="../diagrams/layout4.xml"/><Relationship Id="rId9" Type="http://schemas.openxmlformats.org/officeDocument/2006/relationships/image" Target="../media/image49.svg"/><Relationship Id="rId14" Type="http://schemas.openxmlformats.org/officeDocument/2006/relationships/diagramData" Target="../diagrams/data5.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e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emf"/><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emf"/><Relationship Id="rId5" Type="http://schemas.openxmlformats.org/officeDocument/2006/relationships/image" Target="../media/image12.jpeg"/><Relationship Id="rId4" Type="http://schemas.openxmlformats.org/officeDocument/2006/relationships/image" Target="../media/image9.emf"/><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emf"/><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emf"/><Relationship Id="rId5" Type="http://schemas.openxmlformats.org/officeDocument/2006/relationships/image" Target="../media/image12.jpeg"/><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29389"/>
            <a:ext cx="9144000" cy="6328611"/>
          </a:xfrm>
          <a:prstGeom prst="rect">
            <a:avLst/>
          </a:prstGeom>
          <a:solidFill>
            <a:srgbClr val="7714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
          <p:cNvSpPr>
            <a:spLocks noGrp="1"/>
          </p:cNvSpPr>
          <p:nvPr>
            <p:ph type="body" sz="quarter" idx="14"/>
          </p:nvPr>
        </p:nvSpPr>
        <p:spPr>
          <a:xfrm>
            <a:off x="801953" y="2808174"/>
            <a:ext cx="7543952" cy="1506345"/>
          </a:xfrm>
        </p:spPr>
        <p:txBody>
          <a:bodyPr>
            <a:normAutofit/>
          </a:bodyPr>
          <a:lstStyle/>
          <a:p>
            <a:pPr marL="342900" algn="ctr">
              <a:spcBef>
                <a:spcPct val="20000"/>
              </a:spcBef>
            </a:pPr>
            <a:r>
              <a:rPr lang="en-US" sz="4400" b="1">
                <a:solidFill>
                  <a:schemeClr val="bg1"/>
                </a:solidFill>
              </a:rPr>
              <a:t>Inter-Agency Meeting</a:t>
            </a:r>
            <a:endParaRPr lang="en-US" sz="4400">
              <a:solidFill>
                <a:schemeClr val="bg1"/>
              </a:solidFill>
            </a:endParaRPr>
          </a:p>
        </p:txBody>
      </p:sp>
      <p:sp>
        <p:nvSpPr>
          <p:cNvPr id="9" name="Rectangle 8"/>
          <p:cNvSpPr/>
          <p:nvPr/>
        </p:nvSpPr>
        <p:spPr>
          <a:xfrm>
            <a:off x="2835331" y="3852854"/>
            <a:ext cx="3010663" cy="461665"/>
          </a:xfrm>
          <a:prstGeom prst="rect">
            <a:avLst/>
          </a:prstGeom>
        </p:spPr>
        <p:txBody>
          <a:bodyPr wrap="square" lIns="91440" tIns="45720" rIns="91440" bIns="45720" anchor="t">
            <a:spAutoFit/>
          </a:bodyPr>
          <a:lstStyle/>
          <a:p>
            <a:pPr marL="342900" algn="ctr">
              <a:spcBef>
                <a:spcPct val="20000"/>
              </a:spcBef>
            </a:pPr>
            <a:r>
              <a:rPr lang="en-US" sz="2400" i="1">
                <a:solidFill>
                  <a:schemeClr val="bg1"/>
                </a:solidFill>
              </a:rPr>
              <a:t>11 March 2022</a:t>
            </a:r>
          </a:p>
        </p:txBody>
      </p:sp>
    </p:spTree>
    <p:extLst>
      <p:ext uri="{BB962C8B-B14F-4D97-AF65-F5344CB8AC3E}">
        <p14:creationId xmlns:p14="http://schemas.microsoft.com/office/powerpoint/2010/main" val="171765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FEB47C7-B70D-44E4-A4AA-F37CB6BF24A7}"/>
              </a:ext>
            </a:extLst>
          </p:cNvPr>
          <p:cNvSpPr txBox="1"/>
          <p:nvPr/>
        </p:nvSpPr>
        <p:spPr>
          <a:xfrm>
            <a:off x="532509" y="2351241"/>
            <a:ext cx="8607616" cy="3939540"/>
          </a:xfrm>
          <a:prstGeom prst="rect">
            <a:avLst/>
          </a:prstGeom>
          <a:noFill/>
        </p:spPr>
        <p:txBody>
          <a:bodyPr wrap="square" lIns="91440" tIns="45720" rIns="91440" bIns="45720" anchor="t">
            <a:spAutoFit/>
          </a:bodyPr>
          <a:lstStyle/>
          <a:p>
            <a:pPr algn="just"/>
            <a:r>
              <a:rPr lang="en-US" sz="1550" b="1" u="sng">
                <a:solidFill>
                  <a:srgbClr val="C00000"/>
                </a:solidFill>
                <a:cs typeface="Calibri"/>
              </a:rPr>
              <a:t>Livelihoods</a:t>
            </a:r>
            <a:endParaRPr lang="en-US" sz="1550">
              <a:latin typeface="Calibri" panose="020F0502020204030204" pitchFamily="34" charset="0"/>
              <a:ea typeface="MS Mincho" panose="02020609040205080304" pitchFamily="49" charset="-128"/>
              <a:cs typeface="Arial" panose="020B0604020202020204" pitchFamily="34" charset="0"/>
            </a:endParaRPr>
          </a:p>
          <a:p>
            <a:pPr marL="285750" indent="-285750" algn="just">
              <a:buFont typeface="Arial" panose="020B0604020202020204" pitchFamily="34" charset="0"/>
              <a:buChar char="•"/>
            </a:pPr>
            <a:r>
              <a:rPr lang="en-US" sz="1600"/>
              <a:t>Partners provided support to stimulate</a:t>
            </a:r>
            <a:r>
              <a:rPr lang="en-US" sz="1600" b="1"/>
              <a:t> local economic growth </a:t>
            </a:r>
            <a:r>
              <a:rPr lang="en-US" sz="1600"/>
              <a:t>and market systems to foster income-generating opportunities and decent and safe employment (such as support to MSMEs)</a:t>
            </a:r>
            <a:endParaRPr lang="en-US" sz="1600">
              <a:cs typeface="Calibri"/>
            </a:endParaRPr>
          </a:p>
          <a:p>
            <a:pPr marL="742950" lvl="1" indent="-285750" algn="just">
              <a:buFont typeface="Arial,Sans-Serif" panose="020B0604020202020204" pitchFamily="34" charset="0"/>
              <a:buChar char="•"/>
            </a:pPr>
            <a:r>
              <a:rPr lang="en-US" sz="1550">
                <a:latin typeface="Calibri"/>
                <a:ea typeface="MS Mincho"/>
                <a:cs typeface="Calibri"/>
              </a:rPr>
              <a:t>31,418 vulnerable persons engaged in </a:t>
            </a:r>
            <a:r>
              <a:rPr lang="en-US" sz="1550" b="1">
                <a:latin typeface="Calibri"/>
                <a:ea typeface="MS Mincho"/>
                <a:cs typeface="Calibri"/>
              </a:rPr>
              <a:t>public work projects</a:t>
            </a:r>
            <a:r>
              <a:rPr lang="en-US" sz="1550">
                <a:latin typeface="Calibri"/>
                <a:ea typeface="MS Mincho"/>
                <a:cs typeface="Calibri"/>
              </a:rPr>
              <a:t>/environmental assets (target: 15,000) - 52% Lebanese; 45% Syrians</a:t>
            </a:r>
            <a:endParaRPr lang="en-US" sz="1550">
              <a:ea typeface="+mn-lt"/>
              <a:cs typeface="+mn-lt"/>
            </a:endParaRPr>
          </a:p>
          <a:p>
            <a:pPr marL="742950" lvl="1" indent="-285750" algn="just">
              <a:buFont typeface="Arial" panose="020B0604020202020204" pitchFamily="34" charset="0"/>
              <a:buChar char="•"/>
            </a:pPr>
            <a:r>
              <a:rPr lang="en-US" sz="1550">
                <a:latin typeface="Calibri"/>
                <a:ea typeface="MS Mincho"/>
                <a:cs typeface="Arial"/>
              </a:rPr>
              <a:t>$4.79M USD invested in LH </a:t>
            </a:r>
            <a:r>
              <a:rPr lang="en-US" sz="1550" b="1" err="1">
                <a:latin typeface="Calibri"/>
                <a:ea typeface="MS Mincho"/>
                <a:cs typeface="Arial"/>
              </a:rPr>
              <a:t>labour-intensive</a:t>
            </a:r>
            <a:r>
              <a:rPr lang="en-US" sz="1550" b="1">
                <a:latin typeface="Calibri"/>
                <a:ea typeface="MS Mincho"/>
                <a:cs typeface="Arial"/>
              </a:rPr>
              <a:t> public work projects </a:t>
            </a:r>
            <a:r>
              <a:rPr lang="en-US" sz="1550">
                <a:latin typeface="Calibri"/>
                <a:ea typeface="MS Mincho"/>
                <a:cs typeface="Arial"/>
              </a:rPr>
              <a:t>(target $168.75M)</a:t>
            </a:r>
            <a:endParaRPr lang="en-US"/>
          </a:p>
          <a:p>
            <a:pPr marL="742950" lvl="1" indent="-285750" algn="just">
              <a:buFont typeface="Arial" panose="020B0604020202020204" pitchFamily="34" charset="0"/>
              <a:buChar char="•"/>
            </a:pPr>
            <a:r>
              <a:rPr lang="en-US" sz="1550" b="1">
                <a:latin typeface="Calibri"/>
                <a:ea typeface="MS Mincho"/>
                <a:cs typeface="Calibri"/>
              </a:rPr>
              <a:t>3</a:t>
            </a:r>
            <a:r>
              <a:rPr lang="en-US" sz="1550" b="1">
                <a:effectLst/>
                <a:latin typeface="Calibri"/>
                <a:ea typeface="MS Mincho"/>
                <a:cs typeface="Calibri"/>
              </a:rPr>
              <a:t>,505 Lebanese MSMEs and cooperatives </a:t>
            </a:r>
            <a:r>
              <a:rPr lang="en-US" sz="1550">
                <a:effectLst/>
                <a:latin typeface="Calibri"/>
                <a:ea typeface="MS Mincho"/>
                <a:cs typeface="Calibri"/>
              </a:rPr>
              <a:t>with cash and in-kind grants to sustain </a:t>
            </a:r>
            <a:r>
              <a:rPr lang="en-US" sz="1550">
                <a:effectLst/>
                <a:latin typeface="Calibri"/>
                <a:ea typeface="MS Mincho"/>
                <a:cs typeface="Arial"/>
              </a:rPr>
              <a:t>operations (target: 3000)</a:t>
            </a:r>
          </a:p>
          <a:p>
            <a:pPr algn="just"/>
            <a:endParaRPr lang="en-US" sz="1600">
              <a:effectLst/>
              <a:latin typeface="Calibri" panose="020F0502020204030204" pitchFamily="34" charset="0"/>
              <a:ea typeface="MS Mincho" panose="02020609040205080304" pitchFamily="49" charset="-128"/>
              <a:cs typeface="Arial" panose="020B0604020202020204" pitchFamily="34" charset="0"/>
            </a:endParaRPr>
          </a:p>
          <a:p>
            <a:pPr algn="just"/>
            <a:r>
              <a:rPr lang="en-US" sz="1600" b="1" u="sng">
                <a:solidFill>
                  <a:srgbClr val="C00000"/>
                </a:solidFill>
                <a:cs typeface="Calibri"/>
              </a:rPr>
              <a:t>Food Security &amp; Agriculture</a:t>
            </a:r>
          </a:p>
          <a:p>
            <a:pPr marL="285750" indent="-285750" algn="just">
              <a:buFont typeface="Arial" panose="020B0604020202020204" pitchFamily="34" charset="0"/>
              <a:buChar char="•"/>
            </a:pPr>
            <a:r>
              <a:rPr lang="en-GB" sz="1550">
                <a:ea typeface="+mn-lt"/>
                <a:cs typeface="+mn-lt"/>
              </a:rPr>
              <a:t>To boost agricultural livelihoods</a:t>
            </a:r>
            <a:r>
              <a:rPr lang="en-GB" sz="1550" u="sng">
                <a:ea typeface="+mn-lt"/>
                <a:cs typeface="+mn-lt"/>
              </a:rPr>
              <a:t>,</a:t>
            </a:r>
            <a:r>
              <a:rPr lang="en-GB" sz="1550">
                <a:ea typeface="+mn-lt"/>
                <a:cs typeface="+mn-lt"/>
              </a:rPr>
              <a:t> </a:t>
            </a:r>
            <a:r>
              <a:rPr lang="en-GB" sz="1550" b="1">
                <a:ea typeface="+mn-lt"/>
                <a:cs typeface="+mn-lt"/>
              </a:rPr>
              <a:t>1,300 small-scale Lebanese farmers </a:t>
            </a:r>
            <a:r>
              <a:rPr lang="en-GB" sz="1550">
                <a:ea typeface="+mn-lt"/>
                <a:cs typeface="+mn-lt"/>
              </a:rPr>
              <a:t>(30% women) were supported with </a:t>
            </a:r>
            <a:r>
              <a:rPr lang="en-GB" sz="1550" b="1">
                <a:ea typeface="+mn-lt"/>
                <a:cs typeface="+mn-lt"/>
              </a:rPr>
              <a:t>training, technical assistance and agriculture inputs  </a:t>
            </a:r>
            <a:r>
              <a:rPr lang="en-GB" sz="1550">
                <a:ea typeface="+mn-lt"/>
                <a:cs typeface="+mn-lt"/>
              </a:rPr>
              <a:t>(target met)</a:t>
            </a:r>
            <a:endParaRPr lang="en-US" sz="1550">
              <a:latin typeface="Calibri" panose="020F0502020204030204" pitchFamily="34" charset="0"/>
              <a:ea typeface="MS Mincho" panose="02020609040205080304" pitchFamily="49" charset="-128"/>
              <a:cs typeface="Calibri" panose="020F0502020204030204" pitchFamily="34" charset="0"/>
            </a:endParaRPr>
          </a:p>
          <a:p>
            <a:pPr marL="285750" indent="-285750" algn="just">
              <a:buFont typeface="Arial" panose="020B0604020202020204" pitchFamily="34" charset="0"/>
              <a:buChar char="•"/>
            </a:pPr>
            <a:r>
              <a:rPr lang="en-GB" sz="1550">
                <a:ea typeface="+mn-lt"/>
                <a:cs typeface="+mn-lt"/>
              </a:rPr>
              <a:t>1,400 small-scale farmers (14% women; 17% from the target – 9,500) received </a:t>
            </a:r>
            <a:r>
              <a:rPr lang="en-GB" sz="1550" b="1">
                <a:ea typeface="+mn-lt"/>
                <a:cs typeface="+mn-lt"/>
              </a:rPr>
              <a:t>emergency cash assistance</a:t>
            </a:r>
            <a:r>
              <a:rPr lang="en-GB" sz="1550">
                <a:ea typeface="+mn-lt"/>
                <a:cs typeface="+mn-lt"/>
              </a:rPr>
              <a:t>, for a total value of USD $277,688 to strengthen and enable agricultural investments</a:t>
            </a:r>
          </a:p>
          <a:p>
            <a:pPr marL="285750" indent="-285750" algn="just">
              <a:buFont typeface="Arial" panose="020B0604020202020204" pitchFamily="34" charset="0"/>
              <a:buChar char="•"/>
            </a:pPr>
            <a:r>
              <a:rPr lang="en-GB" sz="1550">
                <a:ea typeface="+mn-lt"/>
                <a:cs typeface="+mn-lt"/>
              </a:rPr>
              <a:t>Additionally, 9,000 participants (25% women) were supported with </a:t>
            </a:r>
            <a:r>
              <a:rPr lang="en-GB" sz="1550" b="1">
                <a:ea typeface="+mn-lt"/>
                <a:cs typeface="+mn-lt"/>
              </a:rPr>
              <a:t>Food Assistance for Assets</a:t>
            </a:r>
            <a:r>
              <a:rPr lang="en-GB" sz="1550">
                <a:ea typeface="+mn-lt"/>
                <a:cs typeface="+mn-lt"/>
              </a:rPr>
              <a:t> and 4,515 participants (71% women) were supported with </a:t>
            </a:r>
            <a:r>
              <a:rPr lang="en-GB" sz="1550" b="1">
                <a:ea typeface="+mn-lt"/>
                <a:cs typeface="+mn-lt"/>
              </a:rPr>
              <a:t>Food Assistance for Trainings</a:t>
            </a:r>
            <a:r>
              <a:rPr lang="en-GB" sz="1550">
                <a:ea typeface="+mn-lt"/>
                <a:cs typeface="+mn-lt"/>
              </a:rPr>
              <a:t> (FFT)</a:t>
            </a:r>
          </a:p>
        </p:txBody>
      </p:sp>
      <p:sp>
        <p:nvSpPr>
          <p:cNvPr id="8" name="Rectangle 7"/>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1" y="1262417"/>
            <a:ext cx="9144001" cy="265594"/>
          </a:xfrm>
          <a:prstGeom prst="rect">
            <a:avLst/>
          </a:prstGeom>
        </p:spPr>
      </p:pic>
      <p:sp>
        <p:nvSpPr>
          <p:cNvPr id="11"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a:t>
            </a:r>
            <a:endParaRPr lang="en-GB" sz="1400" i="1">
              <a:solidFill>
                <a:schemeClr val="bg1"/>
              </a:solidFill>
            </a:endParaRPr>
          </a:p>
        </p:txBody>
      </p:sp>
      <p:sp>
        <p:nvSpPr>
          <p:cNvPr id="12" name="TextBox 11">
            <a:extLst>
              <a:ext uri="{FF2B5EF4-FFF2-40B4-BE49-F238E27FC236}">
                <a16:creationId xmlns:a16="http://schemas.microsoft.com/office/drawing/2014/main" id="{7879762B-FECD-4553-9B16-AE266FD10781}"/>
              </a:ext>
            </a:extLst>
          </p:cNvPr>
          <p:cNvSpPr txBox="1"/>
          <p:nvPr/>
        </p:nvSpPr>
        <p:spPr>
          <a:xfrm>
            <a:off x="1220219" y="1663228"/>
            <a:ext cx="4572000" cy="338554"/>
          </a:xfrm>
          <a:prstGeom prst="rect">
            <a:avLst/>
          </a:prstGeom>
          <a:noFill/>
        </p:spPr>
        <p:txBody>
          <a:bodyPr wrap="square">
            <a:spAutoFit/>
          </a:bodyPr>
          <a:lstStyle/>
          <a:p>
            <a:r>
              <a:rPr lang="en-US" sz="1600" b="1">
                <a:solidFill>
                  <a:srgbClr val="740000"/>
                </a:solidFill>
              </a:rPr>
              <a:t>STRATEGIC OBJECTIVE 4</a:t>
            </a:r>
            <a:endParaRPr lang="en-US" sz="1600">
              <a:solidFill>
                <a:srgbClr val="740000"/>
              </a:solidFill>
            </a:endParaRPr>
          </a:p>
        </p:txBody>
      </p:sp>
      <p:sp>
        <p:nvSpPr>
          <p:cNvPr id="13" name="TextBox 12">
            <a:extLst>
              <a:ext uri="{FF2B5EF4-FFF2-40B4-BE49-F238E27FC236}">
                <a16:creationId xmlns:a16="http://schemas.microsoft.com/office/drawing/2014/main" id="{7879762B-FECD-4553-9B16-AE266FD10781}"/>
              </a:ext>
            </a:extLst>
          </p:cNvPr>
          <p:cNvSpPr txBox="1"/>
          <p:nvPr/>
        </p:nvSpPr>
        <p:spPr>
          <a:xfrm>
            <a:off x="1220218" y="1907460"/>
            <a:ext cx="5736636" cy="338554"/>
          </a:xfrm>
          <a:prstGeom prst="rect">
            <a:avLst/>
          </a:prstGeom>
          <a:noFill/>
        </p:spPr>
        <p:txBody>
          <a:bodyPr wrap="square">
            <a:spAutoFit/>
          </a:bodyPr>
          <a:lstStyle/>
          <a:p>
            <a:r>
              <a:rPr lang="en-US" sz="1600">
                <a:latin typeface="Calibri" panose="020F0502020204030204" pitchFamily="34" charset="0"/>
                <a:ea typeface="MS Mincho" panose="02020609040205080304" pitchFamily="49" charset="-128"/>
                <a:cs typeface="Calibri" panose="020F0502020204030204" pitchFamily="34" charset="0"/>
              </a:rPr>
              <a:t>Reinforce Lebanon’s economic, social and environmental stability</a:t>
            </a:r>
          </a:p>
        </p:txBody>
      </p:sp>
      <p:pic>
        <p:nvPicPr>
          <p:cNvPr id="14" name="Picture 13"/>
          <p:cNvPicPr>
            <a:picLocks noChangeAspect="1"/>
          </p:cNvPicPr>
          <p:nvPr/>
        </p:nvPicPr>
        <p:blipFill>
          <a:blip r:embed="rId4"/>
          <a:stretch>
            <a:fillRect/>
          </a:stretch>
        </p:blipFill>
        <p:spPr>
          <a:xfrm>
            <a:off x="605923" y="1709410"/>
            <a:ext cx="520700" cy="520700"/>
          </a:xfrm>
          <a:prstGeom prst="rect">
            <a:avLst/>
          </a:prstGeom>
        </p:spPr>
      </p:pic>
      <p:pic>
        <p:nvPicPr>
          <p:cNvPr id="3" name="Picture 2"/>
          <p:cNvPicPr>
            <a:picLocks noChangeAspect="1"/>
          </p:cNvPicPr>
          <p:nvPr/>
        </p:nvPicPr>
        <p:blipFill>
          <a:blip r:embed="rId5"/>
          <a:stretch>
            <a:fillRect/>
          </a:stretch>
        </p:blipFill>
        <p:spPr>
          <a:xfrm>
            <a:off x="605922" y="1706927"/>
            <a:ext cx="520700" cy="533400"/>
          </a:xfrm>
          <a:prstGeom prst="rect">
            <a:avLst/>
          </a:prstGeom>
        </p:spPr>
      </p:pic>
      <p:pic>
        <p:nvPicPr>
          <p:cNvPr id="1026" name="Picture 2">
            <a:extLst>
              <a:ext uri="{FF2B5EF4-FFF2-40B4-BE49-F238E27FC236}">
                <a16:creationId xmlns:a16="http://schemas.microsoft.com/office/drawing/2014/main" id="{0C31E9BD-75B0-4BE1-AAD4-401C681C3B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2508126"/>
            <a:ext cx="628650" cy="54292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 descr="A picture containing text, clipart&#10;&#10;Description automatically generated">
            <a:extLst>
              <a:ext uri="{FF2B5EF4-FFF2-40B4-BE49-F238E27FC236}">
                <a16:creationId xmlns:a16="http://schemas.microsoft.com/office/drawing/2014/main" id="{A9E12597-61B2-4192-8BDC-19EDDB254454}"/>
              </a:ext>
            </a:extLst>
          </p:cNvPr>
          <p:cNvPicPr>
            <a:picLocks noChangeAspect="1"/>
          </p:cNvPicPr>
          <p:nvPr/>
        </p:nvPicPr>
        <p:blipFill>
          <a:blip r:embed="rId7"/>
          <a:stretch>
            <a:fillRect/>
          </a:stretch>
        </p:blipFill>
        <p:spPr>
          <a:xfrm>
            <a:off x="9524" y="4596140"/>
            <a:ext cx="619125" cy="552450"/>
          </a:xfrm>
          <a:prstGeom prst="rect">
            <a:avLst/>
          </a:prstGeom>
        </p:spPr>
      </p:pic>
    </p:spTree>
    <p:extLst>
      <p:ext uri="{BB962C8B-B14F-4D97-AF65-F5344CB8AC3E}">
        <p14:creationId xmlns:p14="http://schemas.microsoft.com/office/powerpoint/2010/main" val="1593464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FEB47C7-B70D-44E4-A4AA-F37CB6BF24A7}"/>
              </a:ext>
            </a:extLst>
          </p:cNvPr>
          <p:cNvSpPr txBox="1"/>
          <p:nvPr/>
        </p:nvSpPr>
        <p:spPr>
          <a:xfrm>
            <a:off x="748584" y="2494370"/>
            <a:ext cx="8317842" cy="3716402"/>
          </a:xfrm>
          <a:prstGeom prst="rect">
            <a:avLst/>
          </a:prstGeom>
          <a:noFill/>
        </p:spPr>
        <p:txBody>
          <a:bodyPr wrap="square" lIns="91440" tIns="45720" rIns="91440" bIns="45720" anchor="t">
            <a:spAutoFit/>
          </a:bodyPr>
          <a:lstStyle/>
          <a:p>
            <a:r>
              <a:rPr lang="en-US" sz="1550" b="1" u="sng">
                <a:solidFill>
                  <a:srgbClr val="C00000"/>
                </a:solidFill>
                <a:cs typeface="Calibri"/>
              </a:rPr>
              <a:t>Social Stability</a:t>
            </a:r>
            <a:endParaRPr lang="en-US" sz="1550">
              <a:ea typeface="+mn-lt"/>
              <a:cs typeface="+mn-lt"/>
            </a:endParaRPr>
          </a:p>
          <a:p>
            <a:pPr marL="285750" indent="-285750">
              <a:buFont typeface="Arial"/>
              <a:buChar char="•"/>
            </a:pPr>
            <a:r>
              <a:rPr lang="en-GB" sz="1550">
                <a:ea typeface="+mn-lt"/>
                <a:cs typeface="+mn-lt"/>
              </a:rPr>
              <a:t>More than 94% of surveyed Lebanese host communities living in vulnerable areas report being able to identify </a:t>
            </a:r>
            <a:r>
              <a:rPr lang="en-GB" sz="1550" b="1">
                <a:ea typeface="+mn-lt"/>
                <a:cs typeface="+mn-lt"/>
              </a:rPr>
              <a:t>conflict resolution mechanisms in their communities</a:t>
            </a:r>
            <a:r>
              <a:rPr lang="en-GB" sz="1550">
                <a:ea typeface="+mn-lt"/>
                <a:cs typeface="+mn-lt"/>
              </a:rPr>
              <a:t>, while 90 percent of the displaced Syrians have the same perception</a:t>
            </a:r>
            <a:endParaRPr lang="en-US" sz="1550">
              <a:ea typeface="+mn-lt"/>
              <a:cs typeface="+mn-lt"/>
            </a:endParaRPr>
          </a:p>
          <a:p>
            <a:pPr marL="285750" indent="-285750" algn="just">
              <a:buFont typeface="Arial"/>
              <a:buChar char="•"/>
            </a:pPr>
            <a:r>
              <a:rPr lang="en-GB" sz="1550" b="1">
                <a:ea typeface="+mn-lt"/>
                <a:cs typeface="+mn-lt"/>
              </a:rPr>
              <a:t>New youth empowerment initiatives to support social stability reached 37,400 youth </a:t>
            </a:r>
            <a:r>
              <a:rPr lang="en-GB" sz="1550">
                <a:ea typeface="+mn-lt"/>
                <a:cs typeface="+mn-lt"/>
              </a:rPr>
              <a:t>(65% Lebanese and 28% Syrian individuals; and 53% girls, 47% boys; target: 40,000) who are now better able to positively engage with their communities </a:t>
            </a:r>
            <a:endParaRPr lang="en-GB" sz="1550">
              <a:solidFill>
                <a:srgbClr val="000000"/>
              </a:solidFill>
              <a:ea typeface="MS Mincho"/>
              <a:cs typeface="Calibri"/>
            </a:endParaRPr>
          </a:p>
          <a:p>
            <a:pPr algn="just"/>
            <a:endParaRPr lang="en-US" sz="1550">
              <a:solidFill>
                <a:srgbClr val="000000"/>
              </a:solidFill>
              <a:ea typeface="MS Mincho"/>
              <a:cs typeface="Arial"/>
            </a:endParaRPr>
          </a:p>
          <a:p>
            <a:r>
              <a:rPr lang="en-US" sz="1550" b="1" u="sng">
                <a:solidFill>
                  <a:srgbClr val="C00000"/>
                </a:solidFill>
                <a:cs typeface="Calibri"/>
              </a:rPr>
              <a:t>Education</a:t>
            </a:r>
            <a:endParaRPr lang="en-US" sz="1550">
              <a:latin typeface="Calibri" panose="020F0502020204030204" pitchFamily="34" charset="0"/>
              <a:ea typeface="MS Mincho" panose="02020609040205080304" pitchFamily="49" charset="-128"/>
              <a:cs typeface="Arial" panose="020B0604020202020204" pitchFamily="34" charset="0"/>
            </a:endParaRPr>
          </a:p>
          <a:p>
            <a:pPr marL="285750" indent="-285750">
              <a:buFont typeface="Arial" panose="020B0604020202020204" pitchFamily="34" charset="0"/>
              <a:buChar char="•"/>
            </a:pPr>
            <a:r>
              <a:rPr lang="en-US" sz="1600"/>
              <a:t>For </a:t>
            </a:r>
            <a:r>
              <a:rPr lang="en-US" sz="1600" b="1"/>
              <a:t>non-formal education</a:t>
            </a:r>
            <a:r>
              <a:rPr lang="en-US" sz="1600"/>
              <a:t>, education partners were able to reach 98% of the target population of 80,000, with more than 78,000 beneficiaries</a:t>
            </a:r>
            <a:endParaRPr lang="en-US" sz="1600">
              <a:cs typeface="Calibri"/>
            </a:endParaRPr>
          </a:p>
          <a:p>
            <a:pPr marL="285750" indent="-285750">
              <a:buFont typeface="Arial" panose="020B0604020202020204" pitchFamily="34" charset="0"/>
              <a:buChar char="•"/>
            </a:pPr>
            <a:r>
              <a:rPr lang="en-US" sz="1600"/>
              <a:t>Despite a challenging year, the sector continued to</a:t>
            </a:r>
            <a:r>
              <a:rPr lang="en-US" sz="1600" b="1"/>
              <a:t> remotely support children and parents</a:t>
            </a:r>
            <a:r>
              <a:rPr lang="en-US" sz="1600"/>
              <a:t> through creating educational content and activities to improve children’s social emotional learning (SEL) online. Children were also supported where possible with access to electronic devices, connectivity, power etc. and low-tech solutions. </a:t>
            </a:r>
            <a:endParaRPr lang="en-US" sz="1550">
              <a:cs typeface="Calibri"/>
            </a:endParaRPr>
          </a:p>
        </p:txBody>
      </p:sp>
      <p:sp>
        <p:nvSpPr>
          <p:cNvPr id="8" name="Rectangle 7"/>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1" y="1262417"/>
            <a:ext cx="9144001" cy="265594"/>
          </a:xfrm>
          <a:prstGeom prst="rect">
            <a:avLst/>
          </a:prstGeom>
        </p:spPr>
      </p:pic>
      <p:sp>
        <p:nvSpPr>
          <p:cNvPr id="11"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 </a:t>
            </a:r>
            <a:endParaRPr lang="en-GB" sz="1400" i="1">
              <a:solidFill>
                <a:schemeClr val="bg1"/>
              </a:solidFill>
            </a:endParaRPr>
          </a:p>
        </p:txBody>
      </p:sp>
      <p:sp>
        <p:nvSpPr>
          <p:cNvPr id="12" name="TextBox 11">
            <a:extLst>
              <a:ext uri="{FF2B5EF4-FFF2-40B4-BE49-F238E27FC236}">
                <a16:creationId xmlns:a16="http://schemas.microsoft.com/office/drawing/2014/main" id="{7879762B-FECD-4553-9B16-AE266FD10781}"/>
              </a:ext>
            </a:extLst>
          </p:cNvPr>
          <p:cNvSpPr txBox="1"/>
          <p:nvPr/>
        </p:nvSpPr>
        <p:spPr>
          <a:xfrm>
            <a:off x="1220219" y="1663228"/>
            <a:ext cx="4572000" cy="338554"/>
          </a:xfrm>
          <a:prstGeom prst="rect">
            <a:avLst/>
          </a:prstGeom>
          <a:noFill/>
        </p:spPr>
        <p:txBody>
          <a:bodyPr wrap="square">
            <a:spAutoFit/>
          </a:bodyPr>
          <a:lstStyle/>
          <a:p>
            <a:r>
              <a:rPr lang="en-US" sz="1600" b="1">
                <a:solidFill>
                  <a:srgbClr val="740000"/>
                </a:solidFill>
              </a:rPr>
              <a:t>STRATEGIC OBJECTIVE 4</a:t>
            </a:r>
            <a:endParaRPr lang="en-US" sz="1600">
              <a:solidFill>
                <a:srgbClr val="740000"/>
              </a:solidFill>
            </a:endParaRPr>
          </a:p>
        </p:txBody>
      </p:sp>
      <p:sp>
        <p:nvSpPr>
          <p:cNvPr id="13" name="TextBox 12">
            <a:extLst>
              <a:ext uri="{FF2B5EF4-FFF2-40B4-BE49-F238E27FC236}">
                <a16:creationId xmlns:a16="http://schemas.microsoft.com/office/drawing/2014/main" id="{7879762B-FECD-4553-9B16-AE266FD10781}"/>
              </a:ext>
            </a:extLst>
          </p:cNvPr>
          <p:cNvSpPr txBox="1"/>
          <p:nvPr/>
        </p:nvSpPr>
        <p:spPr>
          <a:xfrm>
            <a:off x="1220218" y="1907460"/>
            <a:ext cx="5736636" cy="338554"/>
          </a:xfrm>
          <a:prstGeom prst="rect">
            <a:avLst/>
          </a:prstGeom>
          <a:noFill/>
        </p:spPr>
        <p:txBody>
          <a:bodyPr wrap="square">
            <a:spAutoFit/>
          </a:bodyPr>
          <a:lstStyle/>
          <a:p>
            <a:r>
              <a:rPr lang="en-US" sz="1600">
                <a:latin typeface="Calibri" panose="020F0502020204030204" pitchFamily="34" charset="0"/>
                <a:ea typeface="MS Mincho" panose="02020609040205080304" pitchFamily="49" charset="-128"/>
                <a:cs typeface="Calibri" panose="020F0502020204030204" pitchFamily="34" charset="0"/>
              </a:rPr>
              <a:t>Reinforce Lebanon’s economic, social and environmental stability</a:t>
            </a:r>
          </a:p>
        </p:txBody>
      </p:sp>
      <p:pic>
        <p:nvPicPr>
          <p:cNvPr id="14" name="Picture 13"/>
          <p:cNvPicPr>
            <a:picLocks noChangeAspect="1"/>
          </p:cNvPicPr>
          <p:nvPr/>
        </p:nvPicPr>
        <p:blipFill>
          <a:blip r:embed="rId4"/>
          <a:stretch>
            <a:fillRect/>
          </a:stretch>
        </p:blipFill>
        <p:spPr>
          <a:xfrm>
            <a:off x="605923" y="1709410"/>
            <a:ext cx="520700" cy="520700"/>
          </a:xfrm>
          <a:prstGeom prst="rect">
            <a:avLst/>
          </a:prstGeom>
        </p:spPr>
      </p:pic>
      <p:pic>
        <p:nvPicPr>
          <p:cNvPr id="3" name="Picture 2"/>
          <p:cNvPicPr>
            <a:picLocks noChangeAspect="1"/>
          </p:cNvPicPr>
          <p:nvPr/>
        </p:nvPicPr>
        <p:blipFill>
          <a:blip r:embed="rId5"/>
          <a:stretch>
            <a:fillRect/>
          </a:stretch>
        </p:blipFill>
        <p:spPr>
          <a:xfrm>
            <a:off x="605922" y="1706927"/>
            <a:ext cx="520700" cy="533400"/>
          </a:xfrm>
          <a:prstGeom prst="rect">
            <a:avLst/>
          </a:prstGeom>
        </p:spPr>
      </p:pic>
      <p:pic>
        <p:nvPicPr>
          <p:cNvPr id="2" name="Picture 3" descr="Icon&#10;&#10;Description automatically generated">
            <a:extLst>
              <a:ext uri="{FF2B5EF4-FFF2-40B4-BE49-F238E27FC236}">
                <a16:creationId xmlns:a16="http://schemas.microsoft.com/office/drawing/2014/main" id="{C67FCF8A-09AB-4FEE-B90C-3433BDE3E82C}"/>
              </a:ext>
            </a:extLst>
          </p:cNvPr>
          <p:cNvPicPr>
            <a:picLocks noChangeAspect="1"/>
          </p:cNvPicPr>
          <p:nvPr/>
        </p:nvPicPr>
        <p:blipFill>
          <a:blip r:embed="rId6"/>
          <a:stretch>
            <a:fillRect/>
          </a:stretch>
        </p:blipFill>
        <p:spPr>
          <a:xfrm>
            <a:off x="64931" y="2429009"/>
            <a:ext cx="685800" cy="647700"/>
          </a:xfrm>
          <a:prstGeom prst="rect">
            <a:avLst/>
          </a:prstGeom>
        </p:spPr>
      </p:pic>
      <p:pic>
        <p:nvPicPr>
          <p:cNvPr id="4" name="Picture 4" descr="Icon&#10;&#10;Description automatically generated">
            <a:extLst>
              <a:ext uri="{FF2B5EF4-FFF2-40B4-BE49-F238E27FC236}">
                <a16:creationId xmlns:a16="http://schemas.microsoft.com/office/drawing/2014/main" id="{E927B184-201E-46D6-9557-A53BA41AA143}"/>
              </a:ext>
            </a:extLst>
          </p:cNvPr>
          <p:cNvPicPr>
            <a:picLocks noChangeAspect="1"/>
          </p:cNvPicPr>
          <p:nvPr/>
        </p:nvPicPr>
        <p:blipFill>
          <a:blip r:embed="rId7"/>
          <a:stretch>
            <a:fillRect/>
          </a:stretch>
        </p:blipFill>
        <p:spPr>
          <a:xfrm>
            <a:off x="55406" y="4490296"/>
            <a:ext cx="704850" cy="666750"/>
          </a:xfrm>
          <a:prstGeom prst="rect">
            <a:avLst/>
          </a:prstGeom>
        </p:spPr>
      </p:pic>
    </p:spTree>
    <p:extLst>
      <p:ext uri="{BB962C8B-B14F-4D97-AF65-F5344CB8AC3E}">
        <p14:creationId xmlns:p14="http://schemas.microsoft.com/office/powerpoint/2010/main" val="3214367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1" y="1262417"/>
            <a:ext cx="9144001" cy="265594"/>
          </a:xfrm>
          <a:prstGeom prst="rect">
            <a:avLst/>
          </a:prstGeom>
        </p:spPr>
      </p:pic>
      <p:sp>
        <p:nvSpPr>
          <p:cNvPr id="11"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vert="horz" lIns="0" tIns="0" rIns="0" bIns="0" rtlCol="0" anchor="t">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 – Gender analysis </a:t>
            </a:r>
            <a:endParaRPr lang="en-GB" sz="1400" i="1">
              <a:solidFill>
                <a:schemeClr val="bg1"/>
              </a:solidFill>
            </a:endParaRPr>
          </a:p>
        </p:txBody>
      </p:sp>
      <p:sp>
        <p:nvSpPr>
          <p:cNvPr id="5" name="TextBox 4">
            <a:extLst>
              <a:ext uri="{FF2B5EF4-FFF2-40B4-BE49-F238E27FC236}">
                <a16:creationId xmlns:a16="http://schemas.microsoft.com/office/drawing/2014/main" id="{C192F060-F339-41D5-80E7-3BBE6DD65308}"/>
              </a:ext>
            </a:extLst>
          </p:cNvPr>
          <p:cNvSpPr txBox="1"/>
          <p:nvPr/>
        </p:nvSpPr>
        <p:spPr>
          <a:xfrm>
            <a:off x="1214907" y="1708973"/>
            <a:ext cx="7256619" cy="58477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600" b="1">
                <a:cs typeface="Segoe UI"/>
              </a:rPr>
              <a:t>Gender sensitive results</a:t>
            </a:r>
          </a:p>
          <a:p>
            <a:pPr algn="just"/>
            <a:endParaRPr lang="en-GB" sz="1600" b="1">
              <a:cs typeface="Segoe UI"/>
            </a:endParaRPr>
          </a:p>
          <a:p>
            <a:pPr marL="171450" indent="-171450" algn="just">
              <a:buFont typeface="Arial"/>
              <a:buChar char="•"/>
            </a:pPr>
            <a:r>
              <a:rPr lang="en-GB">
                <a:cs typeface="Segoe UI"/>
              </a:rPr>
              <a:t>Lebanese: 51.57% female; 48.42 percent% male</a:t>
            </a:r>
            <a:endParaRPr lang="en-US">
              <a:cs typeface="Segoe UI"/>
            </a:endParaRPr>
          </a:p>
          <a:p>
            <a:pPr marL="171450" indent="-171450" algn="just">
              <a:buFont typeface="Arial"/>
              <a:buChar char="•"/>
            </a:pPr>
            <a:r>
              <a:rPr lang="en-GB">
                <a:cs typeface="Segoe UI"/>
              </a:rPr>
              <a:t>Displaced Syrians: 51.13% female and 48.86% male</a:t>
            </a:r>
            <a:endParaRPr lang="en-US">
              <a:cs typeface="Segoe UI"/>
            </a:endParaRPr>
          </a:p>
          <a:p>
            <a:pPr marL="171450" indent="-171450" algn="just">
              <a:buFont typeface="Arial"/>
              <a:buChar char="•"/>
            </a:pPr>
            <a:r>
              <a:rPr lang="en-GB">
                <a:cs typeface="Segoe UI"/>
              </a:rPr>
              <a:t>Palestinians: 51.8% female and 48.19% male</a:t>
            </a:r>
          </a:p>
          <a:p>
            <a:pPr marL="171450" indent="-171450" algn="just">
              <a:buFont typeface="Arial"/>
              <a:buChar char="•"/>
            </a:pPr>
            <a:r>
              <a:rPr lang="en-GB">
                <a:cs typeface="Segoe UI"/>
              </a:rPr>
              <a:t>Health: 58% consultations women and girls</a:t>
            </a:r>
          </a:p>
          <a:p>
            <a:pPr marL="171450" indent="-171450" algn="just">
              <a:buFont typeface="Arial"/>
              <a:buChar char="•"/>
            </a:pPr>
            <a:r>
              <a:rPr lang="en-GB">
                <a:cs typeface="Segoe UI"/>
              </a:rPr>
              <a:t>Education: 50% non-Lebanese student population and 53% of the Lebanese student population are girls</a:t>
            </a:r>
          </a:p>
          <a:p>
            <a:pPr marL="171450" indent="-171450" algn="just">
              <a:buFont typeface="Arial"/>
              <a:buChar char="•"/>
            </a:pPr>
            <a:r>
              <a:rPr lang="en-GB">
                <a:cs typeface="Segoe UI"/>
              </a:rPr>
              <a:t>Shelter assistance including cash: 51% female, 49% male</a:t>
            </a:r>
          </a:p>
          <a:p>
            <a:pPr marL="171450" indent="-171450" algn="just">
              <a:buFont typeface="Arial"/>
              <a:buChar char="•"/>
            </a:pPr>
            <a:r>
              <a:rPr lang="en-GB">
                <a:cs typeface="Segoe UI"/>
              </a:rPr>
              <a:t>Youth empowerment: 53% girls, 47% boys</a:t>
            </a:r>
          </a:p>
          <a:p>
            <a:pPr marL="171450" indent="-171450" algn="just">
              <a:buFont typeface="Arial"/>
              <a:buChar char="•"/>
            </a:pPr>
            <a:endParaRPr lang="en-GB">
              <a:cs typeface="Segoe UI"/>
            </a:endParaRPr>
          </a:p>
          <a:p>
            <a:pPr algn="just"/>
            <a:r>
              <a:rPr lang="en-GB" b="1">
                <a:cs typeface="Segoe UI"/>
              </a:rPr>
              <a:t>In 2022...</a:t>
            </a:r>
            <a:endParaRPr lang="en-GB"/>
          </a:p>
          <a:p>
            <a:pPr algn="just"/>
            <a:endParaRPr lang="en-GB" b="1">
              <a:cs typeface="Segoe UI"/>
            </a:endParaRPr>
          </a:p>
          <a:p>
            <a:pPr marL="285750" indent="-285750" algn="just">
              <a:buFont typeface="Arial"/>
              <a:buChar char="•"/>
            </a:pPr>
            <a:r>
              <a:rPr lang="en-GB">
                <a:cs typeface="Segoe UI"/>
              </a:rPr>
              <a:t>Gender, age and disability and access to services</a:t>
            </a:r>
          </a:p>
          <a:p>
            <a:pPr marL="285750" indent="-285750" algn="just">
              <a:buFont typeface="Arial"/>
              <a:buChar char="•"/>
            </a:pPr>
            <a:r>
              <a:rPr lang="en-GB">
                <a:cs typeface="Segoe UI"/>
              </a:rPr>
              <a:t>Women and cash-for-work</a:t>
            </a:r>
          </a:p>
          <a:p>
            <a:pPr marL="285750" indent="-285750" algn="just">
              <a:buFont typeface="Arial"/>
              <a:buChar char="•"/>
            </a:pPr>
            <a:r>
              <a:rPr lang="en-GB">
                <a:cs typeface="Segoe UI"/>
              </a:rPr>
              <a:t>Women safe access to employment – Non-traditional jobs</a:t>
            </a:r>
          </a:p>
          <a:p>
            <a:pPr marL="285750" indent="-285750" algn="just">
              <a:buFont typeface="Arial"/>
              <a:buChar char="•"/>
            </a:pPr>
            <a:r>
              <a:rPr lang="en-GB">
                <a:cs typeface="Segoe UI"/>
              </a:rPr>
              <a:t>Trainings and TVET – Non-traditional</a:t>
            </a:r>
          </a:p>
          <a:p>
            <a:pPr marL="285750" indent="-285750" algn="just">
              <a:buFont typeface="Arial"/>
              <a:buChar char="•"/>
            </a:pPr>
            <a:r>
              <a:rPr lang="en-GB">
                <a:cs typeface="Segoe UI"/>
              </a:rPr>
              <a:t>Gender focused and transformative activities </a:t>
            </a:r>
          </a:p>
          <a:p>
            <a:pPr marL="171450" indent="-171450" algn="just">
              <a:buFont typeface="Arial"/>
              <a:buChar char="•"/>
            </a:pPr>
            <a:endParaRPr lang="en-GB">
              <a:cs typeface="Segoe UI"/>
            </a:endParaRPr>
          </a:p>
          <a:p>
            <a:pPr marL="171450" indent="-171450" algn="just">
              <a:buFont typeface="Arial"/>
              <a:buChar char="•"/>
            </a:pPr>
            <a:endParaRPr lang="en-GB">
              <a:cs typeface="Segoe UI"/>
            </a:endParaRPr>
          </a:p>
          <a:p>
            <a:pPr marL="171450" indent="-171450" algn="just">
              <a:buFont typeface="Arial"/>
              <a:buChar char="•"/>
            </a:pPr>
            <a:endParaRPr lang="en-GB">
              <a:cs typeface="Segoe UI"/>
            </a:endParaRPr>
          </a:p>
        </p:txBody>
      </p:sp>
    </p:spTree>
    <p:extLst>
      <p:ext uri="{BB962C8B-B14F-4D97-AF65-F5344CB8AC3E}">
        <p14:creationId xmlns:p14="http://schemas.microsoft.com/office/powerpoint/2010/main" val="703344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49AD789-FD0E-438E-8083-39938515B2B9}"/>
              </a:ext>
            </a:extLst>
          </p:cNvPr>
          <p:cNvSpPr/>
          <p:nvPr/>
        </p:nvSpPr>
        <p:spPr>
          <a:xfrm>
            <a:off x="0" y="3695701"/>
            <a:ext cx="6883400" cy="876300"/>
          </a:xfrm>
          <a:prstGeom prst="rect">
            <a:avLst/>
          </a:prstGeom>
          <a:solidFill>
            <a:srgbClr val="0069B4">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Text Placeholder 16">
            <a:extLst>
              <a:ext uri="{FF2B5EF4-FFF2-40B4-BE49-F238E27FC236}">
                <a16:creationId xmlns:a16="http://schemas.microsoft.com/office/drawing/2014/main" id="{58B0F421-A636-4286-86E9-5E1D3E38FF42}"/>
              </a:ext>
            </a:extLst>
          </p:cNvPr>
          <p:cNvSpPr txBox="1">
            <a:spLocks/>
          </p:cNvSpPr>
          <p:nvPr/>
        </p:nvSpPr>
        <p:spPr>
          <a:xfrm>
            <a:off x="168277" y="5459416"/>
            <a:ext cx="4403725" cy="295275"/>
          </a:xfrm>
          <a:prstGeom prst="rect">
            <a:avLst/>
          </a:prstGeom>
        </p:spPr>
        <p:txBody>
          <a:bodyPr wrap="none" lIns="0" tIns="0" rIns="0" bIns="0"/>
          <a:lstStyle>
            <a:lvl1pPr marL="342900" indent="-342900" algn="l" defTabSz="457200" rtl="0" eaLnBrk="0" fontAlgn="base" hangingPunct="0">
              <a:lnSpc>
                <a:spcPts val="2700"/>
              </a:lnSpc>
              <a:spcBef>
                <a:spcPts val="0"/>
              </a:spcBef>
              <a:spcAft>
                <a:spcPct val="0"/>
              </a:spcAft>
              <a:buFont typeface="Arial" charset="0"/>
              <a:buNone/>
              <a:defRPr sz="1300" b="0" kern="1200" cap="small" baseline="0">
                <a:solidFill>
                  <a:srgbClr val="FFFFFF"/>
                </a:solidFill>
                <a:latin typeface="Arial"/>
                <a:ea typeface="ＭＳ Ｐゴシック" charset="-128"/>
                <a:cs typeface="Arial"/>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ヒラギノ角ゴ Pro W3"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Geneva"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0" fontAlgn="base" latinLnBrk="0" hangingPunct="0">
              <a:lnSpc>
                <a:spcPts val="2700"/>
              </a:lnSpc>
              <a:spcBef>
                <a:spcPts val="0"/>
              </a:spcBef>
              <a:spcAft>
                <a:spcPct val="0"/>
              </a:spcAft>
              <a:buClrTx/>
              <a:buSzTx/>
              <a:buFont typeface="Arial" charset="0"/>
              <a:buNone/>
              <a:tabLst/>
              <a:defRPr/>
            </a:pPr>
            <a:endParaRPr kumimoji="0" lang="en-US" sz="1300" b="0" i="0" u="none" strike="noStrike" kern="1200" cap="small" spc="0" normalizeH="0" baseline="0" noProof="0">
              <a:ln>
                <a:noFill/>
              </a:ln>
              <a:solidFill>
                <a:srgbClr val="FFFFFF"/>
              </a:solidFill>
              <a:effectLst/>
              <a:uLnTx/>
              <a:uFillTx/>
              <a:latin typeface="Arial"/>
              <a:ea typeface="ＭＳ Ｐゴシック" charset="-128"/>
              <a:cs typeface="Arial"/>
            </a:endParaRPr>
          </a:p>
        </p:txBody>
      </p:sp>
      <p:sp>
        <p:nvSpPr>
          <p:cNvPr id="32" name="Text Placeholder 3">
            <a:extLst>
              <a:ext uri="{FF2B5EF4-FFF2-40B4-BE49-F238E27FC236}">
                <a16:creationId xmlns:a16="http://schemas.microsoft.com/office/drawing/2014/main" id="{ED8BF9A6-8E32-435F-B6AD-9E7FA828304A}"/>
              </a:ext>
            </a:extLst>
          </p:cNvPr>
          <p:cNvSpPr txBox="1">
            <a:spLocks/>
          </p:cNvSpPr>
          <p:nvPr/>
        </p:nvSpPr>
        <p:spPr>
          <a:xfrm>
            <a:off x="166688" y="4957766"/>
            <a:ext cx="6716712" cy="276225"/>
          </a:xfrm>
          <a:prstGeom prst="rect">
            <a:avLst/>
          </a:prstGeom>
        </p:spPr>
        <p:txBody>
          <a:bodyPr lIns="0" tIns="0" rIns="0" bIns="0"/>
          <a:lstStyle>
            <a:lvl1pPr marL="342900" indent="-342900" algn="l" defTabSz="457200" rtl="0" eaLnBrk="0" fontAlgn="base" hangingPunct="0">
              <a:lnSpc>
                <a:spcPts val="2700"/>
              </a:lnSpc>
              <a:spcBef>
                <a:spcPts val="0"/>
              </a:spcBef>
              <a:spcAft>
                <a:spcPct val="0"/>
              </a:spcAft>
              <a:buFont typeface="Arial" charset="0"/>
              <a:buNone/>
              <a:defRPr sz="2400" b="1" i="0" kern="1200" cap="all" baseline="0">
                <a:solidFill>
                  <a:schemeClr val="bg1"/>
                </a:solidFill>
                <a:latin typeface="Arial"/>
                <a:ea typeface="ＭＳ Ｐゴシック" charset="-128"/>
                <a:cs typeface="Arial"/>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ヒラギノ角ゴ Pro W3"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Geneva"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2700"/>
              </a:lnSpc>
              <a:spcBef>
                <a:spcPts val="0"/>
              </a:spcBef>
              <a:spcAft>
                <a:spcPct val="0"/>
              </a:spcAft>
              <a:buClrTx/>
              <a:buSzTx/>
              <a:buFont typeface="Arial" charset="0"/>
              <a:buNone/>
              <a:tabLst/>
              <a:defRPr/>
            </a:pPr>
            <a:r>
              <a:rPr kumimoji="0" lang="en-US" sz="1600" b="1" i="0" u="none" strike="noStrike" kern="1200" cap="all" spc="0" normalizeH="0" baseline="0" noProof="0" dirty="0">
                <a:ln>
                  <a:noFill/>
                </a:ln>
                <a:solidFill>
                  <a:prstClr val="white"/>
                </a:solidFill>
                <a:effectLst/>
                <a:uLnTx/>
                <a:uFillTx/>
                <a:latin typeface="Arial"/>
                <a:ea typeface="ＭＳ Ｐゴシック" charset="-128"/>
                <a:cs typeface="Arial"/>
              </a:rPr>
              <a:t>Results of the 2021-2022 Participatory assessment Exercise  | UNHCR Lebanon</a:t>
            </a:r>
          </a:p>
        </p:txBody>
      </p:sp>
      <p:sp>
        <p:nvSpPr>
          <p:cNvPr id="33" name="Text Placeholder 5">
            <a:extLst>
              <a:ext uri="{FF2B5EF4-FFF2-40B4-BE49-F238E27FC236}">
                <a16:creationId xmlns:a16="http://schemas.microsoft.com/office/drawing/2014/main" id="{141E3B3A-65A1-4124-B82C-67107F8272AC}"/>
              </a:ext>
            </a:extLst>
          </p:cNvPr>
          <p:cNvSpPr txBox="1">
            <a:spLocks/>
          </p:cNvSpPr>
          <p:nvPr/>
        </p:nvSpPr>
        <p:spPr>
          <a:xfrm>
            <a:off x="157164" y="5183190"/>
            <a:ext cx="5810251" cy="346075"/>
          </a:xfrm>
          <a:prstGeom prst="rect">
            <a:avLst/>
          </a:prstGeom>
        </p:spPr>
        <p:txBody>
          <a:bodyPr wrap="none" lIns="0" tIns="0" rIns="0" bIns="0"/>
          <a:lstStyle>
            <a:lvl1pPr marL="342900" indent="-342900" algn="l" defTabSz="457200" rtl="0" eaLnBrk="0" fontAlgn="base" hangingPunct="0">
              <a:lnSpc>
                <a:spcPts val="2700"/>
              </a:lnSpc>
              <a:spcBef>
                <a:spcPts val="0"/>
              </a:spcBef>
              <a:spcAft>
                <a:spcPct val="0"/>
              </a:spcAft>
              <a:buFont typeface="Arial" charset="0"/>
              <a:buNone/>
              <a:defRPr sz="1600" b="0" kern="1200" cap="small" baseline="0">
                <a:solidFill>
                  <a:srgbClr val="FFFFFF"/>
                </a:solidFill>
                <a:latin typeface="Arial"/>
                <a:ea typeface="ＭＳ Ｐゴシック" charset="-128"/>
                <a:cs typeface="Arial"/>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ヒラギノ角ゴ Pro W3" charset="-128"/>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ヒラギノ角ゴ Pro W3"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Geneva"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0" fontAlgn="base" latinLnBrk="0" hangingPunct="0">
              <a:lnSpc>
                <a:spcPts val="2700"/>
              </a:lnSpc>
              <a:spcBef>
                <a:spcPts val="0"/>
              </a:spcBef>
              <a:spcAft>
                <a:spcPct val="0"/>
              </a:spcAft>
              <a:buClrTx/>
              <a:buSzTx/>
              <a:buFont typeface="Arial" charset="0"/>
              <a:buNone/>
              <a:tabLst/>
              <a:defRPr/>
            </a:pPr>
            <a:endParaRPr kumimoji="0" lang="en-US" sz="1400" b="0" i="0" u="none" strike="noStrike" kern="1200" cap="small" spc="0" normalizeH="0" baseline="0" noProof="0">
              <a:ln>
                <a:noFill/>
              </a:ln>
              <a:solidFill>
                <a:srgbClr val="FFFFFF"/>
              </a:solidFill>
              <a:effectLst/>
              <a:uLnTx/>
              <a:uFillTx/>
              <a:latin typeface="Arial"/>
              <a:ea typeface="ＭＳ Ｐゴシック" charset="-128"/>
              <a:cs typeface="Arial"/>
            </a:endParaRPr>
          </a:p>
        </p:txBody>
      </p:sp>
      <p:pic>
        <p:nvPicPr>
          <p:cNvPr id="6150" name="Picture 2" descr="A group of people sitting at tables&#10;&#10;Description automatically generated with low confidence">
            <a:extLst>
              <a:ext uri="{FF2B5EF4-FFF2-40B4-BE49-F238E27FC236}">
                <a16:creationId xmlns:a16="http://schemas.microsoft.com/office/drawing/2014/main" id="{E12A5F50-C003-4FD4-9268-0D2386B49F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0000"/>
          <a:stretch>
            <a:fillRect/>
          </a:stretch>
        </p:blipFill>
        <p:spPr bwMode="auto">
          <a:xfrm>
            <a:off x="0" y="-68263"/>
            <a:ext cx="9144000" cy="480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Placeholder 1">
            <a:extLst>
              <a:ext uri="{FF2B5EF4-FFF2-40B4-BE49-F238E27FC236}">
                <a16:creationId xmlns:a16="http://schemas.microsoft.com/office/drawing/2014/main" id="{C695F684-5623-4262-89F6-1B26FE5ED64E}"/>
              </a:ext>
            </a:extLst>
          </p:cNvPr>
          <p:cNvSpPr>
            <a:spLocks noGrp="1"/>
          </p:cNvSpPr>
          <p:nvPr>
            <p:ph type="body" sz="quarter" idx="14"/>
          </p:nvPr>
        </p:nvSpPr>
        <p:spPr>
          <a:xfrm>
            <a:off x="1063625" y="1828800"/>
            <a:ext cx="7543800" cy="4572000"/>
          </a:xfrm>
        </p:spPr>
        <p:txBody>
          <a:bodyPr/>
          <a:lstStyle/>
          <a:p>
            <a:pPr>
              <a:spcBef>
                <a:spcPct val="0"/>
              </a:spcBef>
              <a:buFont typeface="Wingdings" panose="05000000000000000000" pitchFamily="2" charset="2"/>
              <a:buChar char="q"/>
            </a:pPr>
            <a:r>
              <a:rPr lang="en-US" altLang="en-US" sz="2200" dirty="0">
                <a:latin typeface="+mn-lt"/>
                <a:cs typeface="Arial" panose="020B0604020202020204" pitchFamily="34" charset="0"/>
              </a:rPr>
              <a:t>Prioritized themes by refugees and feedback per </a:t>
            </a:r>
            <a:r>
              <a:rPr lang="en-US" altLang="en-US" sz="2200">
                <a:latin typeface="+mn-lt"/>
                <a:cs typeface="Arial" panose="020B0604020202020204" pitchFamily="34" charset="0"/>
              </a:rPr>
              <a:t>related service</a:t>
            </a:r>
            <a:endParaRPr lang="en-US" altLang="en-US" sz="2200" dirty="0">
              <a:latin typeface="+mn-lt"/>
              <a:cs typeface="Arial" panose="020B0604020202020204" pitchFamily="34" charset="0"/>
            </a:endParaRPr>
          </a:p>
          <a:p>
            <a:pPr marL="571486" lvl="3">
              <a:spcBef>
                <a:spcPct val="0"/>
              </a:spcBef>
              <a:buFont typeface="Wingdings" panose="05000000000000000000" pitchFamily="2" charset="2"/>
              <a:buChar char="§"/>
            </a:pPr>
            <a:r>
              <a:rPr lang="en-US" altLang="en-US" sz="2200" dirty="0">
                <a:cs typeface="Arial" panose="020B0604020202020204" pitchFamily="34" charset="0"/>
              </a:rPr>
              <a:t>Education</a:t>
            </a:r>
          </a:p>
          <a:p>
            <a:pPr marL="571486" lvl="3">
              <a:spcBef>
                <a:spcPct val="0"/>
              </a:spcBef>
              <a:buFont typeface="Wingdings" panose="05000000000000000000" pitchFamily="2" charset="2"/>
              <a:buChar char="§"/>
            </a:pPr>
            <a:r>
              <a:rPr lang="en-US" altLang="en-US" sz="2200" dirty="0">
                <a:cs typeface="Arial" panose="020B0604020202020204" pitchFamily="34" charset="0"/>
              </a:rPr>
              <a:t>Adequate housing (rent) </a:t>
            </a:r>
          </a:p>
          <a:p>
            <a:pPr marL="571486" lvl="3">
              <a:spcBef>
                <a:spcPct val="0"/>
              </a:spcBef>
              <a:buFont typeface="Wingdings" panose="05000000000000000000" pitchFamily="2" charset="2"/>
              <a:buChar char="§"/>
            </a:pPr>
            <a:r>
              <a:rPr lang="en-US" altLang="en-US" sz="2200" dirty="0">
                <a:cs typeface="Arial" panose="020B0604020202020204" pitchFamily="34" charset="0"/>
              </a:rPr>
              <a:t>Health</a:t>
            </a:r>
          </a:p>
          <a:p>
            <a:pPr marL="571486" lvl="3">
              <a:spcBef>
                <a:spcPct val="0"/>
              </a:spcBef>
              <a:buFont typeface="Wingdings" panose="05000000000000000000" pitchFamily="2" charset="2"/>
              <a:buChar char="§"/>
            </a:pPr>
            <a:r>
              <a:rPr lang="en-US" altLang="en-US" sz="2200" dirty="0">
                <a:cs typeface="Arial" panose="020B0604020202020204" pitchFamily="34" charset="0"/>
              </a:rPr>
              <a:t>Food</a:t>
            </a:r>
          </a:p>
          <a:p>
            <a:pPr marL="571486" lvl="3">
              <a:spcBef>
                <a:spcPct val="0"/>
              </a:spcBef>
              <a:buFont typeface="Wingdings" panose="05000000000000000000" pitchFamily="2" charset="2"/>
              <a:buChar char="§"/>
            </a:pPr>
            <a:r>
              <a:rPr lang="en-US" altLang="en-US" sz="2200" dirty="0">
                <a:cs typeface="Arial" panose="020B0604020202020204" pitchFamily="34" charset="0"/>
              </a:rPr>
              <a:t>Work</a:t>
            </a:r>
          </a:p>
          <a:p>
            <a:pPr marL="571486" lvl="3">
              <a:spcBef>
                <a:spcPct val="0"/>
              </a:spcBef>
              <a:buFont typeface="Wingdings" panose="05000000000000000000" pitchFamily="2" charset="2"/>
              <a:buChar char="§"/>
            </a:pPr>
            <a:r>
              <a:rPr lang="en-US" altLang="en-US" sz="2200" dirty="0">
                <a:cs typeface="Arial" panose="020B0604020202020204" pitchFamily="34" charset="0"/>
              </a:rPr>
              <a:t>Liberty and security </a:t>
            </a:r>
          </a:p>
          <a:p>
            <a:pPr marL="571486" lvl="3">
              <a:spcBef>
                <a:spcPct val="0"/>
              </a:spcBef>
              <a:buFont typeface="Wingdings" panose="05000000000000000000" pitchFamily="2" charset="2"/>
              <a:buChar char="§"/>
            </a:pPr>
            <a:r>
              <a:rPr lang="en-US" altLang="en-US" sz="2200" dirty="0">
                <a:cs typeface="Arial" panose="020B0604020202020204" pitchFamily="34" charset="0"/>
              </a:rPr>
              <a:t>Adequate standard of living (conditions)</a:t>
            </a:r>
          </a:p>
          <a:p>
            <a:pPr marL="571486" lvl="3">
              <a:spcBef>
                <a:spcPct val="0"/>
              </a:spcBef>
              <a:buFont typeface="Wingdings" panose="05000000000000000000" pitchFamily="2" charset="2"/>
              <a:buChar char="§"/>
            </a:pPr>
            <a:r>
              <a:rPr lang="en-US" altLang="en-US" sz="2200" dirty="0">
                <a:cs typeface="Arial" panose="020B0604020202020204" pitchFamily="34" charset="0"/>
              </a:rPr>
              <a:t>Freedom of movement </a:t>
            </a:r>
          </a:p>
          <a:p>
            <a:pPr marL="0" lvl="2" indent="0">
              <a:spcBef>
                <a:spcPct val="0"/>
              </a:spcBef>
              <a:buNone/>
            </a:pPr>
            <a:endParaRPr lang="en-US" altLang="en-US" sz="2200" dirty="0">
              <a:solidFill>
                <a:srgbClr val="232323"/>
              </a:solidFill>
              <a:cs typeface="Arial" panose="020B0604020202020204" pitchFamily="34" charset="0"/>
            </a:endParaRPr>
          </a:p>
          <a:p>
            <a:pPr marL="342891" lvl="2" indent="-342891">
              <a:spcBef>
                <a:spcPct val="0"/>
              </a:spcBef>
              <a:buFont typeface="Wingdings" panose="05000000000000000000" pitchFamily="2" charset="2"/>
              <a:buChar char="q"/>
            </a:pPr>
            <a:r>
              <a:rPr lang="en-US" altLang="en-US" sz="2200" dirty="0">
                <a:solidFill>
                  <a:srgbClr val="232323"/>
                </a:solidFill>
                <a:cs typeface="Arial" panose="020B0604020202020204" pitchFamily="34" charset="0"/>
              </a:rPr>
              <a:t>MHPSS</a:t>
            </a:r>
          </a:p>
          <a:p>
            <a:pPr marL="0" lvl="2" indent="0">
              <a:spcBef>
                <a:spcPct val="0"/>
              </a:spcBef>
              <a:buNone/>
            </a:pPr>
            <a:endParaRPr lang="en-US" altLang="en-US" sz="2200" dirty="0">
              <a:solidFill>
                <a:srgbClr val="232323"/>
              </a:solidFill>
              <a:cs typeface="Arial" panose="020B0604020202020204" pitchFamily="34" charset="0"/>
            </a:endParaRPr>
          </a:p>
          <a:p>
            <a:pPr marL="0" lvl="2" indent="-342891">
              <a:spcBef>
                <a:spcPct val="0"/>
              </a:spcBef>
              <a:buFont typeface="Wingdings" panose="05000000000000000000" pitchFamily="2" charset="2"/>
              <a:buChar char="q"/>
            </a:pPr>
            <a:r>
              <a:rPr lang="en-US" altLang="en-US" sz="2200" dirty="0">
                <a:solidFill>
                  <a:srgbClr val="232323"/>
                </a:solidFill>
                <a:cs typeface="Arial" panose="020B0604020202020204" pitchFamily="34" charset="0"/>
              </a:rPr>
              <a:t>Communication and complaints </a:t>
            </a:r>
          </a:p>
        </p:txBody>
      </p:sp>
      <p:sp>
        <p:nvSpPr>
          <p:cNvPr id="8195" name="Text Placeholder 2">
            <a:extLst>
              <a:ext uri="{FF2B5EF4-FFF2-40B4-BE49-F238E27FC236}">
                <a16:creationId xmlns:a16="http://schemas.microsoft.com/office/drawing/2014/main" id="{2DC632D2-02D2-4F7F-9D09-7C0071AD95B7}"/>
              </a:ext>
            </a:extLst>
          </p:cNvPr>
          <p:cNvSpPr>
            <a:spLocks noGrp="1"/>
          </p:cNvSpPr>
          <p:nvPr>
            <p:ph type="body" sz="quarter" idx="11"/>
          </p:nvPr>
        </p:nvSpPr>
        <p:spPr>
          <a:xfrm>
            <a:off x="1076326" y="1173165"/>
            <a:ext cx="6369051" cy="350837"/>
          </a:xfrm>
        </p:spPr>
        <p:txBody>
          <a:bodyPr/>
          <a:lstStyle/>
          <a:p>
            <a:r>
              <a:rPr lang="en-US" altLang="en-US" sz="2400">
                <a:latin typeface="+mn-lt"/>
                <a:cs typeface="Arial" panose="020B0604020202020204" pitchFamily="34" charset="0"/>
              </a:rPr>
              <a:t>Themes </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B8E40F3-7856-4FC5-9A59-4BDC4B52DDEE}"/>
              </a:ext>
            </a:extLst>
          </p:cNvPr>
          <p:cNvSpPr>
            <a:spLocks noGrp="1"/>
          </p:cNvSpPr>
          <p:nvPr>
            <p:ph type="title"/>
          </p:nvPr>
        </p:nvSpPr>
        <p:spPr/>
        <p:txBody>
          <a:bodyPr/>
          <a:lstStyle/>
          <a:p>
            <a:r>
              <a:rPr lang="en-US" altLang="en-US"/>
              <a:t>Timelines</a:t>
            </a:r>
          </a:p>
        </p:txBody>
      </p:sp>
      <p:graphicFrame>
        <p:nvGraphicFramePr>
          <p:cNvPr id="3" name="Diagram 2" descr="Placeholder Timeline&#10;">
            <a:extLst>
              <a:ext uri="{FF2B5EF4-FFF2-40B4-BE49-F238E27FC236}">
                <a16:creationId xmlns:a16="http://schemas.microsoft.com/office/drawing/2014/main" id="{AA2B195D-A716-4041-896A-DF187E18FD54}"/>
              </a:ext>
            </a:extLst>
          </p:cNvPr>
          <p:cNvGraphicFramePr/>
          <p:nvPr/>
        </p:nvGraphicFramePr>
        <p:xfrm>
          <a:off x="275127" y="1404500"/>
          <a:ext cx="8876759" cy="4836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2B4F473D-37BA-4C2E-B97D-DD687223986A}"/>
              </a:ext>
            </a:extLst>
          </p:cNvPr>
          <p:cNvSpPr txBox="1"/>
          <p:nvPr/>
        </p:nvSpPr>
        <p:spPr>
          <a:xfrm>
            <a:off x="5735638" y="2362202"/>
            <a:ext cx="2341563" cy="984885"/>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4F81BD">
                    <a:lumMod val="75000"/>
                  </a:srgbClr>
                </a:solidFill>
                <a:effectLst/>
                <a:uLnTx/>
                <a:uFillTx/>
                <a:latin typeface="Calibri" panose="020F0502020204030204" pitchFamily="34" charset="0"/>
                <a:ea typeface="+mn-ea"/>
                <a:cs typeface="Arial" panose="020B0604020202020204" pitchFamily="34" charset="0"/>
              </a:rPr>
              <a:t>Compiling</a:t>
            </a:r>
            <a:r>
              <a:rPr kumimoji="0" lang="en-US" sz="1600" b="0" i="0" u="none" strike="noStrike" kern="1200" cap="none" spc="0" normalizeH="0" baseline="0" noProof="0">
                <a:ln>
                  <a:noFill/>
                </a:ln>
                <a:solidFill>
                  <a:srgbClr val="4F81BD">
                    <a:lumMod val="75000"/>
                  </a:srgbClr>
                </a:solidFill>
                <a:effectLst/>
                <a:uLnTx/>
                <a:uFillTx/>
                <a:latin typeface="Calibri" panose="020F0502020204030204" pitchFamily="34" charset="0"/>
                <a:ea typeface="+mn-ea"/>
                <a:cs typeface="Arial" panose="020B0604020202020204" pitchFamily="34" charset="0"/>
              </a:rPr>
              <a:t> </a:t>
            </a:r>
            <a:r>
              <a:rPr kumimoji="0" lang="en-US" sz="1400" b="0" i="0" u="none" strike="noStrike" kern="1200" cap="none" spc="0" normalizeH="0" baseline="0" noProof="0">
                <a:ln>
                  <a:noFill/>
                </a:ln>
                <a:solidFill>
                  <a:prstClr val="black">
                    <a:lumMod val="65000"/>
                    <a:lumOff val="35000"/>
                  </a:prstClr>
                </a:solidFill>
                <a:effectLst/>
                <a:uLnTx/>
                <a:uFillTx/>
                <a:latin typeface="Calibri" panose="020F0502020204030204" pitchFamily="34" charset="0"/>
                <a:ea typeface="+mn-ea"/>
                <a:cs typeface="Arial" panose="020B0604020202020204" pitchFamily="34" charset="0"/>
              </a:rPr>
              <a:t>the key findings from the PA exercise divided by theme (PPT, narrative report)</a:t>
            </a:r>
          </a:p>
        </p:txBody>
      </p:sp>
      <p:sp>
        <p:nvSpPr>
          <p:cNvPr id="6" name="TextBox 5">
            <a:extLst>
              <a:ext uri="{FF2B5EF4-FFF2-40B4-BE49-F238E27FC236}">
                <a16:creationId xmlns:a16="http://schemas.microsoft.com/office/drawing/2014/main" id="{B40B97E9-E5B7-4F59-8F82-6107F3742860}"/>
              </a:ext>
            </a:extLst>
          </p:cNvPr>
          <p:cNvSpPr txBox="1"/>
          <p:nvPr/>
        </p:nvSpPr>
        <p:spPr>
          <a:xfrm>
            <a:off x="7010403" y="4343401"/>
            <a:ext cx="1751013" cy="769441"/>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4F81BD">
                    <a:lumMod val="75000"/>
                  </a:srgbClr>
                </a:solidFill>
                <a:effectLst/>
                <a:uLnTx/>
                <a:uFillTx/>
                <a:latin typeface="Calibri" panose="020F0502020204030204" pitchFamily="34" charset="0"/>
                <a:ea typeface="+mn-ea"/>
                <a:cs typeface="Arial" panose="020B0604020202020204" pitchFamily="34" charset="0"/>
              </a:rPr>
              <a:t>Sharing findings </a:t>
            </a:r>
            <a:r>
              <a:rPr kumimoji="0" lang="en-US" sz="1400" b="0" i="0" u="none" strike="noStrike" kern="1200" cap="none" spc="0" normalizeH="0" baseline="0" noProof="0">
                <a:ln>
                  <a:noFill/>
                </a:ln>
                <a:solidFill>
                  <a:prstClr val="black">
                    <a:lumMod val="65000"/>
                    <a:lumOff val="35000"/>
                  </a:prstClr>
                </a:solidFill>
                <a:effectLst/>
                <a:uLnTx/>
                <a:uFillTx/>
                <a:latin typeface="Calibri" panose="020F0502020204030204" pitchFamily="34" charset="0"/>
                <a:ea typeface="+mn-ea"/>
                <a:cs typeface="Arial" panose="020B0604020202020204" pitchFamily="34" charset="0"/>
              </a:rPr>
              <a:t>and providing feedback to refugees</a:t>
            </a:r>
          </a:p>
        </p:txBody>
      </p:sp>
      <p:sp>
        <p:nvSpPr>
          <p:cNvPr id="7" name="TextBox 6">
            <a:extLst>
              <a:ext uri="{FF2B5EF4-FFF2-40B4-BE49-F238E27FC236}">
                <a16:creationId xmlns:a16="http://schemas.microsoft.com/office/drawing/2014/main" id="{C770CDCF-6F92-40F7-9948-66E2A2F30AF6}"/>
              </a:ext>
            </a:extLst>
          </p:cNvPr>
          <p:cNvSpPr txBox="1"/>
          <p:nvPr/>
        </p:nvSpPr>
        <p:spPr>
          <a:xfrm>
            <a:off x="7118353" y="5322891"/>
            <a:ext cx="1751013" cy="307777"/>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lumMod val="65000"/>
                    <a:lumOff val="35000"/>
                  </a:prstClr>
                </a:solidFill>
                <a:effectLst/>
                <a:uLnTx/>
                <a:uFillTx/>
                <a:latin typeface="Calibri" panose="020F0502020204030204" pitchFamily="34" charset="0"/>
                <a:ea typeface="+mn-ea"/>
                <a:cs typeface="Arial" panose="020B0604020202020204" pitchFamily="34" charset="0"/>
              </a:rPr>
              <a:t>Phase 6</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574878-6E6F-4AB6-91F1-C84A1E045DE9}"/>
              </a:ext>
            </a:extLst>
          </p:cNvPr>
          <p:cNvSpPr>
            <a:spLocks noGrp="1"/>
          </p:cNvSpPr>
          <p:nvPr>
            <p:ph type="body" sz="quarter" idx="14"/>
          </p:nvPr>
        </p:nvSpPr>
        <p:spPr>
          <a:xfrm>
            <a:off x="1076326" y="1799573"/>
            <a:ext cx="7924800" cy="3976688"/>
          </a:xfrm>
        </p:spPr>
        <p:txBody>
          <a:bodyPr/>
          <a:lstStyle/>
          <a:p>
            <a:pPr indent="0">
              <a:buClr>
                <a:srgbClr val="0070C0"/>
              </a:buClr>
              <a:defRPr/>
            </a:pPr>
            <a:endParaRPr lang="en-US" sz="1951" b="1" dirty="0">
              <a:latin typeface="+mn-lt"/>
              <a:cs typeface="Arial" panose="020B0604020202020204" pitchFamily="34" charset="0"/>
            </a:endParaRPr>
          </a:p>
          <a:p>
            <a:pPr marL="342891">
              <a:buClr>
                <a:srgbClr val="0070C0"/>
              </a:buClr>
              <a:buFont typeface="Wingdings" pitchFamily="2" charset="2"/>
              <a:buChar char="§"/>
              <a:defRPr/>
            </a:pPr>
            <a:r>
              <a:rPr lang="en-GB" sz="1951" b="1" dirty="0">
                <a:latin typeface="+mn-lt"/>
                <a:cs typeface="Arial" panose="020B0604020202020204" pitchFamily="34" charset="0"/>
              </a:rPr>
              <a:t>Actors involved: </a:t>
            </a:r>
            <a:r>
              <a:rPr lang="en-GB" sz="1951" dirty="0">
                <a:latin typeface="+mn-lt"/>
                <a:cs typeface="Arial" panose="020B0604020202020204" pitchFamily="34" charset="0"/>
              </a:rPr>
              <a:t>UNHCR, </a:t>
            </a:r>
            <a:r>
              <a:rPr lang="en-GB" sz="1951" dirty="0" err="1">
                <a:latin typeface="+mn-lt"/>
                <a:cs typeface="Arial" panose="020B0604020202020204" pitchFamily="34" charset="0"/>
              </a:rPr>
              <a:t>Makhzoumi</a:t>
            </a:r>
            <a:r>
              <a:rPr lang="en-GB" sz="1951" dirty="0">
                <a:latin typeface="+mn-lt"/>
                <a:cs typeface="Arial" panose="020B0604020202020204" pitchFamily="34" charset="0"/>
              </a:rPr>
              <a:t> </a:t>
            </a:r>
            <a:r>
              <a:rPr lang="en-GB" sz="1951" dirty="0" err="1">
                <a:latin typeface="+mn-lt"/>
                <a:cs typeface="Arial" panose="020B0604020202020204" pitchFamily="34" charset="0"/>
              </a:rPr>
              <a:t>Fountation</a:t>
            </a:r>
            <a:r>
              <a:rPr lang="en-GB" sz="1951" dirty="0">
                <a:latin typeface="+mn-lt"/>
                <a:cs typeface="Arial" panose="020B0604020202020204" pitchFamily="34" charset="0"/>
              </a:rPr>
              <a:t>, </a:t>
            </a:r>
            <a:r>
              <a:rPr lang="en-GB" sz="1951" dirty="0" err="1">
                <a:latin typeface="+mn-lt"/>
                <a:cs typeface="Arial" panose="020B0604020202020204" pitchFamily="34" charset="0"/>
              </a:rPr>
              <a:t>Abaad</a:t>
            </a:r>
            <a:r>
              <a:rPr lang="en-GB" sz="1951" dirty="0">
                <a:latin typeface="+mn-lt"/>
                <a:cs typeface="Arial" panose="020B0604020202020204" pitchFamily="34" charset="0"/>
              </a:rPr>
              <a:t>, Caritas, </a:t>
            </a:r>
            <a:r>
              <a:rPr lang="en-GB" sz="1951" dirty="0" err="1">
                <a:latin typeface="+mn-lt"/>
                <a:cs typeface="Arial" panose="020B0604020202020204" pitchFamily="34" charset="0"/>
              </a:rPr>
              <a:t>Amel</a:t>
            </a:r>
            <a:r>
              <a:rPr lang="en-GB" sz="1951" dirty="0">
                <a:latin typeface="+mn-lt"/>
                <a:cs typeface="Arial" panose="020B0604020202020204" pitchFamily="34" charset="0"/>
              </a:rPr>
              <a:t> Association, International Rescue Committee, Relief International, </a:t>
            </a:r>
            <a:r>
              <a:rPr lang="en-GB" sz="1951" dirty="0" err="1">
                <a:latin typeface="+mn-lt"/>
                <a:cs typeface="Arial" panose="020B0604020202020204" pitchFamily="34" charset="0"/>
              </a:rPr>
              <a:t>Abaad</a:t>
            </a:r>
            <a:r>
              <a:rPr lang="en-GB" sz="1951" dirty="0">
                <a:latin typeface="+mn-lt"/>
                <a:cs typeface="Arial" panose="020B0604020202020204" pitchFamily="34" charset="0"/>
              </a:rPr>
              <a:t>, </a:t>
            </a:r>
            <a:r>
              <a:rPr lang="en-GB" sz="1951" dirty="0" err="1">
                <a:latin typeface="+mn-lt"/>
                <a:cs typeface="Arial" panose="020B0604020202020204" pitchFamily="34" charset="0"/>
              </a:rPr>
              <a:t>Intersos</a:t>
            </a:r>
            <a:r>
              <a:rPr lang="en-GB" sz="1951" dirty="0">
                <a:latin typeface="+mn-lt"/>
                <a:cs typeface="Arial" panose="020B0604020202020204" pitchFamily="34" charset="0"/>
              </a:rPr>
              <a:t>, Rene Moawad Foundation, SHEILD, </a:t>
            </a:r>
            <a:r>
              <a:rPr lang="en-GB" sz="1951" dirty="0" err="1">
                <a:latin typeface="+mn-lt"/>
                <a:cs typeface="Arial" panose="020B0604020202020204" pitchFamily="34" charset="0"/>
              </a:rPr>
              <a:t>Himaya</a:t>
            </a:r>
            <a:r>
              <a:rPr lang="en-GB" sz="1951" dirty="0">
                <a:latin typeface="+mn-lt"/>
                <a:cs typeface="Arial" panose="020B0604020202020204" pitchFamily="34" charset="0"/>
              </a:rPr>
              <a:t>, Danish Refugee Council, </a:t>
            </a:r>
            <a:r>
              <a:rPr lang="en-GB" sz="1951" b="1" dirty="0">
                <a:latin typeface="+mn-lt"/>
                <a:cs typeface="Arial" panose="020B0604020202020204" pitchFamily="34" charset="0"/>
              </a:rPr>
              <a:t>Ministry of Social Affairs</a:t>
            </a:r>
            <a:r>
              <a:rPr lang="en-GB" sz="1951" dirty="0">
                <a:latin typeface="+mn-lt"/>
                <a:cs typeface="Arial" panose="020B0604020202020204" pitchFamily="34" charset="0"/>
              </a:rPr>
              <a:t>, Restart, </a:t>
            </a:r>
            <a:r>
              <a:rPr lang="en-GB" sz="1951" dirty="0" err="1">
                <a:latin typeface="+mn-lt"/>
                <a:cs typeface="Arial" panose="020B0604020202020204" pitchFamily="34" charset="0"/>
              </a:rPr>
              <a:t>Medair</a:t>
            </a:r>
            <a:r>
              <a:rPr lang="en-GB" sz="1951" dirty="0">
                <a:latin typeface="+mn-lt"/>
                <a:cs typeface="Arial" panose="020B0604020202020204" pitchFamily="34" charset="0"/>
              </a:rPr>
              <a:t>, Achrafieh Social Association, International Orthodox Christian Charities, Friends of the Disabled Association, Farah Foundation, Medical Team International, National Rehabilitation and Development Center and </a:t>
            </a:r>
            <a:r>
              <a:rPr lang="en-GB" sz="1951" dirty="0" err="1">
                <a:latin typeface="+mn-lt"/>
                <a:cs typeface="Arial" panose="020B0604020202020204" pitchFamily="34" charset="0"/>
              </a:rPr>
              <a:t>Arcenciel</a:t>
            </a:r>
            <a:r>
              <a:rPr lang="en-GB" sz="1951" dirty="0">
                <a:latin typeface="+mn-lt"/>
                <a:cs typeface="Arial" panose="020B0604020202020204" pitchFamily="34" charset="0"/>
              </a:rPr>
              <a:t>. </a:t>
            </a:r>
          </a:p>
          <a:p>
            <a:pPr indent="0">
              <a:buClr>
                <a:srgbClr val="0070C0"/>
              </a:buClr>
              <a:defRPr/>
            </a:pPr>
            <a:endParaRPr lang="en-GB" sz="1951" b="1" dirty="0">
              <a:latin typeface="+mn-lt"/>
              <a:cs typeface="Arial" panose="020B0604020202020204" pitchFamily="34" charset="0"/>
            </a:endParaRPr>
          </a:p>
          <a:p>
            <a:pPr marL="342891">
              <a:buClr>
                <a:srgbClr val="0070C0"/>
              </a:buClr>
              <a:buFont typeface="Wingdings" pitchFamily="2" charset="2"/>
              <a:buChar char="§"/>
              <a:defRPr/>
            </a:pPr>
            <a:r>
              <a:rPr lang="en-GB" sz="1951" b="1" dirty="0">
                <a:latin typeface="+mn-lt"/>
                <a:cs typeface="Arial" panose="020B0604020202020204" pitchFamily="34" charset="0"/>
              </a:rPr>
              <a:t>Persons consulted: 643</a:t>
            </a:r>
            <a:r>
              <a:rPr lang="en-GB" sz="1951" dirty="0">
                <a:latin typeface="+mn-lt"/>
                <a:cs typeface="Arial" panose="020B0604020202020204" pitchFamily="34" charset="0"/>
              </a:rPr>
              <a:t> persons consulted, 56% women and girls </a:t>
            </a:r>
          </a:p>
          <a:p>
            <a:pPr indent="0">
              <a:buClr>
                <a:srgbClr val="0070C0"/>
              </a:buClr>
              <a:defRPr/>
            </a:pPr>
            <a:endParaRPr lang="en-GB" sz="1951" dirty="0">
              <a:latin typeface="+mn-lt"/>
              <a:cs typeface="Arial" panose="020B0604020202020204" pitchFamily="34" charset="0"/>
            </a:endParaRPr>
          </a:p>
          <a:p>
            <a:pPr marL="342891">
              <a:buClr>
                <a:srgbClr val="0070C0"/>
              </a:buClr>
              <a:buFont typeface="Wingdings" pitchFamily="2" charset="2"/>
              <a:buChar char="§"/>
              <a:defRPr/>
            </a:pPr>
            <a:r>
              <a:rPr lang="en-GB" sz="1951" b="1" dirty="0">
                <a:latin typeface="+mn-lt"/>
                <a:cs typeface="Arial" panose="020B0604020202020204" pitchFamily="34" charset="0"/>
              </a:rPr>
              <a:t>Methodology: 66 </a:t>
            </a:r>
            <a:r>
              <a:rPr lang="en-GB" sz="1951" dirty="0">
                <a:latin typeface="+mn-lt"/>
                <a:cs typeface="Arial" panose="020B0604020202020204" pitchFamily="34" charset="0"/>
              </a:rPr>
              <a:t>focus group discussions, 97% in</a:t>
            </a:r>
            <a:r>
              <a:rPr lang="ar-LB" sz="1951" dirty="0">
                <a:latin typeface="+mn-lt"/>
                <a:cs typeface="Arial" panose="020B0604020202020204" pitchFamily="34" charset="0"/>
              </a:rPr>
              <a:t>-</a:t>
            </a:r>
            <a:r>
              <a:rPr lang="en-GB" sz="1951" dirty="0">
                <a:latin typeface="+mn-lt"/>
                <a:cs typeface="Arial" panose="020B0604020202020204" pitchFamily="34" charset="0"/>
              </a:rPr>
              <a:t>person </a:t>
            </a:r>
          </a:p>
          <a:p>
            <a:pPr indent="0">
              <a:buClr>
                <a:srgbClr val="0070C0"/>
              </a:buClr>
              <a:defRPr/>
            </a:pPr>
            <a:endParaRPr lang="en-GB" sz="1951" b="1" dirty="0">
              <a:latin typeface="+mn-lt"/>
              <a:cs typeface="Arial" panose="020B0604020202020204" pitchFamily="34" charset="0"/>
            </a:endParaRPr>
          </a:p>
          <a:p>
            <a:pPr marL="342891">
              <a:buClr>
                <a:srgbClr val="0070C0"/>
              </a:buClr>
              <a:buFont typeface="Wingdings" pitchFamily="2" charset="2"/>
              <a:buChar char="§"/>
              <a:defRPr/>
            </a:pPr>
            <a:r>
              <a:rPr lang="en-GB" sz="1951" b="1" dirty="0">
                <a:latin typeface="+mn-lt"/>
                <a:cs typeface="Arial" panose="020B0604020202020204" pitchFamily="34" charset="0"/>
              </a:rPr>
              <a:t>Timeframe: </a:t>
            </a:r>
            <a:r>
              <a:rPr lang="en-GB" sz="1951" dirty="0">
                <a:latin typeface="+mn-lt"/>
                <a:cs typeface="Arial" panose="020B0604020202020204" pitchFamily="34" charset="0"/>
              </a:rPr>
              <a:t>October – December 2021</a:t>
            </a:r>
          </a:p>
          <a:p>
            <a:pPr indent="0">
              <a:buClr>
                <a:srgbClr val="0070C0"/>
              </a:buClr>
              <a:defRPr/>
            </a:pPr>
            <a:r>
              <a:rPr lang="en-US" sz="1951" dirty="0">
                <a:latin typeface="+mn-lt"/>
                <a:cs typeface="Arial" panose="020B0604020202020204" pitchFamily="34" charset="0"/>
              </a:rPr>
              <a:t> </a:t>
            </a:r>
          </a:p>
          <a:p>
            <a:pPr marL="342891">
              <a:buClr>
                <a:srgbClr val="0070C0"/>
              </a:buClr>
              <a:buFont typeface="Wingdings" pitchFamily="2" charset="2"/>
              <a:buChar char="§"/>
              <a:defRPr/>
            </a:pPr>
            <a:endParaRPr lang="en-US" sz="1951" dirty="0">
              <a:latin typeface="+mn-lt"/>
              <a:cs typeface="Arial" panose="020B0604020202020204" pitchFamily="34" charset="0"/>
            </a:endParaRPr>
          </a:p>
          <a:p>
            <a:pPr marL="342891">
              <a:buClr>
                <a:srgbClr val="0070C0"/>
              </a:buClr>
              <a:buFont typeface="Wingdings" pitchFamily="2" charset="2"/>
              <a:buChar char="§"/>
              <a:defRPr/>
            </a:pPr>
            <a:endParaRPr lang="en-US" sz="1951" dirty="0">
              <a:latin typeface="+mn-lt"/>
              <a:cs typeface="Arial" panose="020B0604020202020204" pitchFamily="34" charset="0"/>
            </a:endParaRPr>
          </a:p>
          <a:p>
            <a:pPr marL="342891">
              <a:buClr>
                <a:srgbClr val="0070C0"/>
              </a:buClr>
              <a:buFont typeface="Wingdings" pitchFamily="2" charset="2"/>
              <a:buChar char="§"/>
              <a:defRPr/>
            </a:pPr>
            <a:endParaRPr lang="en-US" sz="1951" dirty="0">
              <a:latin typeface="+mn-lt"/>
              <a:cs typeface="Arial" panose="020B0604020202020204" pitchFamily="34" charset="0"/>
            </a:endParaRPr>
          </a:p>
          <a:p>
            <a:pPr>
              <a:buFont typeface="Arial" charset="0"/>
              <a:buNone/>
              <a:defRPr/>
            </a:pPr>
            <a:endParaRPr lang="en-US" sz="1951" dirty="0">
              <a:latin typeface="+mn-lt"/>
              <a:cs typeface="Arial" panose="020B0604020202020204" pitchFamily="34" charset="0"/>
            </a:endParaRPr>
          </a:p>
          <a:p>
            <a:pPr>
              <a:buFont typeface="Arial" charset="0"/>
              <a:buNone/>
              <a:defRPr/>
            </a:pPr>
            <a:endParaRPr lang="en-US" sz="1951" dirty="0">
              <a:latin typeface="+mn-lt"/>
              <a:cs typeface="Arial" panose="020B0604020202020204" pitchFamily="34" charset="0"/>
            </a:endParaRPr>
          </a:p>
          <a:p>
            <a:pPr>
              <a:buFont typeface="Arial" charset="0"/>
              <a:buNone/>
              <a:defRPr/>
            </a:pPr>
            <a:endParaRPr lang="en-US" sz="1951" dirty="0">
              <a:latin typeface="+mn-lt"/>
              <a:cs typeface="Arial" panose="020B0604020202020204" pitchFamily="34" charset="0"/>
            </a:endParaRPr>
          </a:p>
        </p:txBody>
      </p:sp>
      <p:sp>
        <p:nvSpPr>
          <p:cNvPr id="12291" name="Text Placeholder 2">
            <a:extLst>
              <a:ext uri="{FF2B5EF4-FFF2-40B4-BE49-F238E27FC236}">
                <a16:creationId xmlns:a16="http://schemas.microsoft.com/office/drawing/2014/main" id="{97231E58-890F-445D-BF2D-19964FD8AC41}"/>
              </a:ext>
            </a:extLst>
          </p:cNvPr>
          <p:cNvSpPr>
            <a:spLocks noGrp="1"/>
          </p:cNvSpPr>
          <p:nvPr>
            <p:ph type="body" sz="quarter" idx="11"/>
          </p:nvPr>
        </p:nvSpPr>
        <p:spPr>
          <a:xfrm>
            <a:off x="1076326" y="1173165"/>
            <a:ext cx="6369051" cy="350837"/>
          </a:xfrm>
        </p:spPr>
        <p:txBody>
          <a:bodyPr/>
          <a:lstStyle/>
          <a:p>
            <a:r>
              <a:rPr lang="en-US" altLang="en-US" sz="2400">
                <a:latin typeface="+mn-lt"/>
                <a:cs typeface="Arial" panose="020B0604020202020204" pitchFamily="34" charset="0"/>
              </a:rPr>
              <a:t>Overview</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Placeholder 2">
            <a:extLst>
              <a:ext uri="{FF2B5EF4-FFF2-40B4-BE49-F238E27FC236}">
                <a16:creationId xmlns:a16="http://schemas.microsoft.com/office/drawing/2014/main" id="{BAA41D35-EF25-4239-828F-0EF0C595419D}"/>
              </a:ext>
            </a:extLst>
          </p:cNvPr>
          <p:cNvSpPr>
            <a:spLocks noGrp="1"/>
          </p:cNvSpPr>
          <p:nvPr>
            <p:ph type="body" sz="quarter" idx="11"/>
          </p:nvPr>
        </p:nvSpPr>
        <p:spPr>
          <a:xfrm>
            <a:off x="990600" y="1219202"/>
            <a:ext cx="7915275" cy="350839"/>
          </a:xfrm>
        </p:spPr>
        <p:txBody>
          <a:bodyPr/>
          <a:lstStyle/>
          <a:p>
            <a:r>
              <a:rPr lang="en-US" altLang="en-US" sz="2400">
                <a:latin typeface="+mn-lt"/>
                <a:cs typeface="Arial" panose="020B0604020202020204" pitchFamily="34" charset="0"/>
              </a:rPr>
              <a:t>Distribution of persons consulted per region</a:t>
            </a:r>
          </a:p>
        </p:txBody>
      </p:sp>
      <p:pic>
        <p:nvPicPr>
          <p:cNvPr id="16387" name="Chart 4">
            <a:extLst>
              <a:ext uri="{FF2B5EF4-FFF2-40B4-BE49-F238E27FC236}">
                <a16:creationId xmlns:a16="http://schemas.microsoft.com/office/drawing/2014/main" id="{948DB7B5-3434-4D99-844E-B11AF4FD6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057400"/>
            <a:ext cx="69342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2">
            <a:extLst>
              <a:ext uri="{FF2B5EF4-FFF2-40B4-BE49-F238E27FC236}">
                <a16:creationId xmlns:a16="http://schemas.microsoft.com/office/drawing/2014/main" id="{ECDC757F-47AB-4427-A84B-BBC92C893D8D}"/>
              </a:ext>
            </a:extLst>
          </p:cNvPr>
          <p:cNvSpPr>
            <a:spLocks noGrp="1"/>
          </p:cNvSpPr>
          <p:nvPr>
            <p:ph type="body" sz="quarter" idx="11"/>
          </p:nvPr>
        </p:nvSpPr>
        <p:spPr>
          <a:xfrm>
            <a:off x="1076326" y="1187095"/>
            <a:ext cx="6369051" cy="350839"/>
          </a:xfrm>
        </p:spPr>
        <p:txBody>
          <a:bodyPr/>
          <a:lstStyle/>
          <a:p>
            <a:r>
              <a:rPr lang="en-US" altLang="en-US" sz="2400">
                <a:latin typeface="+mn-lt"/>
                <a:cs typeface="Arial" panose="020B0604020202020204" pitchFamily="34" charset="0"/>
              </a:rPr>
              <a:t>Profiles of persons consulted</a:t>
            </a:r>
          </a:p>
        </p:txBody>
      </p:sp>
      <p:graphicFrame>
        <p:nvGraphicFramePr>
          <p:cNvPr id="9" name="Table 8">
            <a:extLst>
              <a:ext uri="{FF2B5EF4-FFF2-40B4-BE49-F238E27FC236}">
                <a16:creationId xmlns:a16="http://schemas.microsoft.com/office/drawing/2014/main" id="{CC22402E-56A8-420C-935E-92FF6672291E}"/>
              </a:ext>
            </a:extLst>
          </p:cNvPr>
          <p:cNvGraphicFramePr>
            <a:graphicFrameLocks noGrp="1"/>
          </p:cNvGraphicFramePr>
          <p:nvPr/>
        </p:nvGraphicFramePr>
        <p:xfrm>
          <a:off x="990603" y="1981200"/>
          <a:ext cx="7424741" cy="4003688"/>
        </p:xfrm>
        <a:graphic>
          <a:graphicData uri="http://schemas.openxmlformats.org/drawingml/2006/table">
            <a:tbl>
              <a:tblPr/>
              <a:tblGrid>
                <a:gridCol w="3157347">
                  <a:extLst>
                    <a:ext uri="{9D8B030D-6E8A-4147-A177-3AD203B41FA5}">
                      <a16:colId xmlns:a16="http://schemas.microsoft.com/office/drawing/2014/main" val="20000"/>
                    </a:ext>
                  </a:extLst>
                </a:gridCol>
                <a:gridCol w="2024487">
                  <a:extLst>
                    <a:ext uri="{9D8B030D-6E8A-4147-A177-3AD203B41FA5}">
                      <a16:colId xmlns:a16="http://schemas.microsoft.com/office/drawing/2014/main" val="20001"/>
                    </a:ext>
                  </a:extLst>
                </a:gridCol>
                <a:gridCol w="2242907">
                  <a:extLst>
                    <a:ext uri="{9D8B030D-6E8A-4147-A177-3AD203B41FA5}">
                      <a16:colId xmlns:a16="http://schemas.microsoft.com/office/drawing/2014/main" val="20002"/>
                    </a:ext>
                  </a:extLst>
                </a:gridCol>
              </a:tblGrid>
              <a:tr h="494029">
                <a:tc>
                  <a:txBody>
                    <a:bodyPr/>
                    <a:lstStyle/>
                    <a:p>
                      <a:pPr algn="ctr" fontAlgn="b"/>
                      <a:r>
                        <a:rPr lang="en-US" sz="1600" b="1" i="0" u="none" strike="noStrike">
                          <a:solidFill>
                            <a:srgbClr val="000000"/>
                          </a:solidFill>
                          <a:effectLst/>
                          <a:latin typeface="Calibri" panose="020F0502020204030204" pitchFamily="34" charset="0"/>
                        </a:rPr>
                        <a:t>Profiles consulted </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600" b="1" i="0" u="none" strike="noStrike">
                          <a:solidFill>
                            <a:srgbClr val="000000"/>
                          </a:solidFill>
                          <a:effectLst/>
                          <a:latin typeface="Calibri" panose="020F0502020204030204" pitchFamily="34" charset="0"/>
                        </a:rPr>
                        <a:t>Total number of participants </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US" sz="1600" b="1" i="0" u="none" strike="noStrike">
                          <a:solidFill>
                            <a:srgbClr val="000000"/>
                          </a:solidFill>
                          <a:effectLst/>
                          <a:latin typeface="Calibri" panose="020F0502020204030204" pitchFamily="34" charset="0"/>
                        </a:rPr>
                        <a:t>Percentages out of total number of participants </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extLst>
                  <a:ext uri="{0D108BD9-81ED-4DB2-BD59-A6C34878D82A}">
                    <a16:rowId xmlns:a16="http://schemas.microsoft.com/office/drawing/2014/main" val="10000"/>
                  </a:ext>
                </a:extLst>
              </a:tr>
              <a:tr h="494029">
                <a:tc>
                  <a:txBody>
                    <a:bodyPr/>
                    <a:lstStyle/>
                    <a:p>
                      <a:pPr algn="l" fontAlgn="b"/>
                      <a:r>
                        <a:rPr lang="en-US" sz="1600" b="0" i="0" u="none" strike="noStrike" dirty="0">
                          <a:solidFill>
                            <a:srgbClr val="000000"/>
                          </a:solidFill>
                          <a:effectLst/>
                          <a:latin typeface="Calibri" panose="020F0502020204030204" pitchFamily="34" charset="0"/>
                        </a:rPr>
                        <a:t>Married women living in large families</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89</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14%</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1563">
                <a:tc>
                  <a:txBody>
                    <a:bodyPr/>
                    <a:lstStyle/>
                    <a:p>
                      <a:pPr algn="l" fontAlgn="b"/>
                      <a:r>
                        <a:rPr lang="en-US" sz="1600" b="0" i="0" u="none" strike="noStrike">
                          <a:solidFill>
                            <a:srgbClr val="000000"/>
                          </a:solidFill>
                          <a:effectLst/>
                          <a:latin typeface="Calibri" panose="020F0502020204030204" pitchFamily="34" charset="0"/>
                        </a:rPr>
                        <a:t>Female heads of household</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73</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11%</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1563">
                <a:tc>
                  <a:txBody>
                    <a:bodyPr/>
                    <a:lstStyle/>
                    <a:p>
                      <a:pPr algn="l" fontAlgn="b"/>
                      <a:r>
                        <a:rPr lang="en-US" sz="1600" b="0" i="0" u="none" strike="noStrike" dirty="0">
                          <a:solidFill>
                            <a:srgbClr val="000000"/>
                          </a:solidFill>
                          <a:effectLst/>
                          <a:latin typeface="Calibri" panose="020F0502020204030204" pitchFamily="34" charset="0"/>
                        </a:rPr>
                        <a:t>Male youth (18-25 years old)</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72</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11%</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1563">
                <a:tc>
                  <a:txBody>
                    <a:bodyPr/>
                    <a:lstStyle/>
                    <a:p>
                      <a:pPr algn="l" fontAlgn="b"/>
                      <a:r>
                        <a:rPr lang="en-US" sz="1600" b="0" i="0" u="none" strike="noStrike">
                          <a:solidFill>
                            <a:srgbClr val="000000"/>
                          </a:solidFill>
                          <a:effectLst/>
                          <a:latin typeface="Calibri" panose="020F0502020204030204" pitchFamily="34" charset="0"/>
                        </a:rPr>
                        <a:t>Married men living in large families</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65</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10%</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1563">
                <a:tc>
                  <a:txBody>
                    <a:bodyPr/>
                    <a:lstStyle/>
                    <a:p>
                      <a:pPr algn="l" fontAlgn="b"/>
                      <a:r>
                        <a:rPr lang="en-US" sz="1600" b="0" i="0" u="none" strike="noStrike" dirty="0">
                          <a:solidFill>
                            <a:srgbClr val="000000"/>
                          </a:solidFill>
                          <a:effectLst/>
                          <a:latin typeface="Calibri" panose="020F0502020204030204" pitchFamily="34" charset="0"/>
                        </a:rPr>
                        <a:t>Female youth (18-25 years old)</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64</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10%</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1563">
                <a:tc>
                  <a:txBody>
                    <a:bodyPr/>
                    <a:lstStyle/>
                    <a:p>
                      <a:pPr algn="l" fontAlgn="b"/>
                      <a:r>
                        <a:rPr lang="en-US" sz="1600" b="0" i="0" u="none" strike="noStrike">
                          <a:solidFill>
                            <a:srgbClr val="000000"/>
                          </a:solidFill>
                          <a:effectLst/>
                          <a:latin typeface="Calibri" panose="020F0502020204030204" pitchFamily="34" charset="0"/>
                        </a:rPr>
                        <a:t>Boys (13-17 years old)</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62</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10%</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1563">
                <a:tc>
                  <a:txBody>
                    <a:bodyPr/>
                    <a:lstStyle/>
                    <a:p>
                      <a:pPr algn="l" fontAlgn="b"/>
                      <a:r>
                        <a:rPr lang="en-US" sz="1600" b="0" i="0" u="none" strike="noStrike">
                          <a:solidFill>
                            <a:srgbClr val="000000"/>
                          </a:solidFill>
                          <a:effectLst/>
                          <a:latin typeface="Calibri" panose="020F0502020204030204" pitchFamily="34" charset="0"/>
                        </a:rPr>
                        <a:t>Girls (13-17 years old)</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58</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9%</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01563">
                <a:tc>
                  <a:txBody>
                    <a:bodyPr/>
                    <a:lstStyle/>
                    <a:p>
                      <a:pPr algn="l" fontAlgn="b"/>
                      <a:r>
                        <a:rPr lang="en-US" sz="1600" b="0" i="0" u="none" strike="noStrike" dirty="0">
                          <a:solidFill>
                            <a:srgbClr val="000000"/>
                          </a:solidFill>
                          <a:effectLst/>
                          <a:latin typeface="Calibri" panose="020F0502020204030204" pitchFamily="34" charset="0"/>
                        </a:rPr>
                        <a:t>Older women (60+)</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55</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9%</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01563">
                <a:tc>
                  <a:txBody>
                    <a:bodyPr/>
                    <a:lstStyle/>
                    <a:p>
                      <a:pPr algn="l" fontAlgn="b"/>
                      <a:r>
                        <a:rPr lang="en-US" sz="1600" b="0" i="0" u="none" strike="noStrike" dirty="0">
                          <a:solidFill>
                            <a:srgbClr val="000000"/>
                          </a:solidFill>
                          <a:effectLst/>
                          <a:latin typeface="Calibri" panose="020F0502020204030204" pitchFamily="34" charset="0"/>
                        </a:rPr>
                        <a:t>Older men (60+)</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53</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8%</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01563">
                <a:tc>
                  <a:txBody>
                    <a:bodyPr/>
                    <a:lstStyle/>
                    <a:p>
                      <a:pPr algn="l" fontAlgn="b"/>
                      <a:r>
                        <a:rPr lang="en-US" sz="1600" b="0" i="0" u="none" strike="noStrike">
                          <a:solidFill>
                            <a:srgbClr val="000000"/>
                          </a:solidFill>
                          <a:effectLst/>
                          <a:latin typeface="Calibri" panose="020F0502020204030204" pitchFamily="34" charset="0"/>
                        </a:rPr>
                        <a:t>Persons with disabilities</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52</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8%</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01563">
                <a:tc>
                  <a:txBody>
                    <a:bodyPr/>
                    <a:lstStyle/>
                    <a:p>
                      <a:pPr algn="l" fontAlgn="b"/>
                      <a:r>
                        <a:rPr lang="en-US" sz="1600" b="1" i="0" u="none" strike="noStrike" dirty="0">
                          <a:solidFill>
                            <a:schemeClr val="bg1"/>
                          </a:solidFill>
                          <a:effectLst/>
                          <a:latin typeface="Calibri" panose="020F0502020204030204" pitchFamily="34" charset="0"/>
                        </a:rPr>
                        <a:t> Total</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ctr" fontAlgn="b"/>
                      <a:r>
                        <a:rPr lang="en-US" sz="1600" b="1" i="0" u="none" strike="noStrike" dirty="0">
                          <a:solidFill>
                            <a:schemeClr val="bg1"/>
                          </a:solidFill>
                          <a:effectLst/>
                          <a:latin typeface="Calibri" panose="020F0502020204030204" pitchFamily="34" charset="0"/>
                        </a:rPr>
                        <a:t>643</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ctr" fontAlgn="b"/>
                      <a:r>
                        <a:rPr lang="en-US" sz="1600" b="0" i="0" u="none" strike="noStrike" dirty="0">
                          <a:solidFill>
                            <a:srgbClr val="000000"/>
                          </a:solidFill>
                          <a:effectLst/>
                          <a:latin typeface="Calibri" panose="020F0502020204030204" pitchFamily="34" charset="0"/>
                        </a:rPr>
                        <a:t> </a:t>
                      </a:r>
                    </a:p>
                  </a:txBody>
                  <a:tcPr marL="6351" marR="6351" marT="63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2">
            <a:extLst>
              <a:ext uri="{FF2B5EF4-FFF2-40B4-BE49-F238E27FC236}">
                <a16:creationId xmlns:a16="http://schemas.microsoft.com/office/drawing/2014/main" id="{ECDC757F-47AB-4427-A84B-BBC92C893D8D}"/>
              </a:ext>
            </a:extLst>
          </p:cNvPr>
          <p:cNvSpPr>
            <a:spLocks noGrp="1"/>
          </p:cNvSpPr>
          <p:nvPr>
            <p:ph type="body" sz="quarter" idx="11"/>
          </p:nvPr>
        </p:nvSpPr>
        <p:spPr>
          <a:xfrm>
            <a:off x="1076326" y="1187095"/>
            <a:ext cx="6369051" cy="350839"/>
          </a:xfrm>
        </p:spPr>
        <p:txBody>
          <a:bodyPr/>
          <a:lstStyle/>
          <a:p>
            <a:r>
              <a:rPr lang="en-US" altLang="en-US" sz="2400" dirty="0">
                <a:latin typeface="+mn-lt"/>
                <a:cs typeface="Arial" panose="020B0604020202020204" pitchFamily="34" charset="0"/>
              </a:rPr>
              <a:t>Profile of persons consulted</a:t>
            </a:r>
          </a:p>
        </p:txBody>
      </p:sp>
      <p:graphicFrame>
        <p:nvGraphicFramePr>
          <p:cNvPr id="8" name="Chart 7">
            <a:extLst>
              <a:ext uri="{FF2B5EF4-FFF2-40B4-BE49-F238E27FC236}">
                <a16:creationId xmlns:a16="http://schemas.microsoft.com/office/drawing/2014/main" id="{FD7D53ED-FB45-432D-83A3-4AE9C2E1578B}"/>
              </a:ext>
            </a:extLst>
          </p:cNvPr>
          <p:cNvGraphicFramePr>
            <a:graphicFrameLocks/>
          </p:cNvGraphicFramePr>
          <p:nvPr/>
        </p:nvGraphicFramePr>
        <p:xfrm>
          <a:off x="1076326" y="1941649"/>
          <a:ext cx="7627836" cy="44359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7751669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 y="1262417"/>
            <a:ext cx="9144001" cy="265594"/>
          </a:xfrm>
          <a:prstGeom prst="rect">
            <a:avLst/>
          </a:prstGeom>
        </p:spPr>
      </p:pic>
      <p:sp>
        <p:nvSpPr>
          <p:cNvPr id="8"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228600" y="1260153"/>
            <a:ext cx="6368520" cy="590111"/>
          </a:xfrm>
        </p:spPr>
        <p:txBody>
          <a:bodyPr vert="horz" lIns="0" tIns="0" rIns="0" bIns="0" rtlCol="0" anchor="t">
            <a:noAutofit/>
          </a:bodyPr>
          <a:lstStyle/>
          <a:p>
            <a:r>
              <a:rPr lang="en-US" sz="2000" b="1">
                <a:solidFill>
                  <a:schemeClr val="bg1"/>
                </a:solidFill>
              </a:rPr>
              <a:t>Agenda</a:t>
            </a:r>
            <a:endParaRPr lang="en-GB" sz="1800" b="1">
              <a:solidFill>
                <a:schemeClr val="bg1"/>
              </a:solidFill>
            </a:endParaRPr>
          </a:p>
        </p:txBody>
      </p:sp>
      <p:sp>
        <p:nvSpPr>
          <p:cNvPr id="9" name="Rectangle 8"/>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E832C5C-B988-4906-9F04-FBD82B3E5E03}"/>
              </a:ext>
            </a:extLst>
          </p:cNvPr>
          <p:cNvSpPr txBox="1"/>
          <p:nvPr/>
        </p:nvSpPr>
        <p:spPr>
          <a:xfrm>
            <a:off x="554389" y="1850264"/>
            <a:ext cx="8361011" cy="3293209"/>
          </a:xfrm>
          <a:prstGeom prst="rect">
            <a:avLst/>
          </a:prstGeom>
          <a:noFill/>
        </p:spPr>
        <p:txBody>
          <a:bodyPr wrap="square" lIns="91440" tIns="45720" rIns="91440" bIns="45720" anchor="t">
            <a:spAutoFit/>
          </a:bodyPr>
          <a:lstStyle/>
          <a:p>
            <a:pPr marL="342900" indent="-342900">
              <a:buFont typeface="Arial" panose="020B0604020202020204" pitchFamily="34" charset="0"/>
              <a:buChar char="•"/>
            </a:pPr>
            <a:r>
              <a:rPr lang="en-US" sz="2400" b="0" i="0">
                <a:solidFill>
                  <a:srgbClr val="000000"/>
                </a:solidFill>
                <a:effectLst/>
                <a:latin typeface="Calibri"/>
                <a:cs typeface="Calibri"/>
              </a:rPr>
              <a:t>Highlights from LCRP end-of-year results reporting (2021) – </a:t>
            </a:r>
            <a:r>
              <a:rPr lang="en-US" sz="2400">
                <a:solidFill>
                  <a:srgbClr val="000000"/>
                </a:solidFill>
                <a:latin typeface="Calibri"/>
                <a:cs typeface="Calibri"/>
              </a:rPr>
              <a:t>Inter-Sector</a:t>
            </a:r>
            <a:r>
              <a:rPr lang="en-US" sz="2400" b="0" i="0">
                <a:solidFill>
                  <a:srgbClr val="000000"/>
                </a:solidFill>
                <a:effectLst/>
                <a:latin typeface="Calibri"/>
                <a:cs typeface="Calibri"/>
              </a:rPr>
              <a:t> Team</a:t>
            </a:r>
          </a:p>
          <a:p>
            <a:pPr marL="342900" indent="-342900" algn="l">
              <a:buFont typeface="Arial" panose="020B0604020202020204" pitchFamily="34" charset="0"/>
              <a:buChar char="•"/>
            </a:pPr>
            <a:endParaRPr lang="en-US" sz="2400" b="0" i="0">
              <a:solidFill>
                <a:srgbClr val="000000"/>
              </a:solidFill>
              <a:effectLst/>
              <a:latin typeface="Calibri" panose="020F0502020204030204" pitchFamily="34" charset="0"/>
            </a:endParaRPr>
          </a:p>
          <a:p>
            <a:pPr marL="342900" indent="-342900" algn="l">
              <a:buFont typeface="Arial" panose="020B0604020202020204" pitchFamily="34" charset="0"/>
              <a:buChar char="•"/>
            </a:pPr>
            <a:r>
              <a:rPr lang="en-US" sz="2400" b="0" i="0">
                <a:solidFill>
                  <a:srgbClr val="000000"/>
                </a:solidFill>
                <a:effectLst/>
                <a:latin typeface="Calibri"/>
                <a:cs typeface="Calibri"/>
              </a:rPr>
              <a:t>UNHCR Participatory Assessment (Refugees) – UNHCR</a:t>
            </a:r>
          </a:p>
          <a:p>
            <a:pPr marL="342900" indent="-342900" algn="l">
              <a:buFont typeface="Arial" panose="020B0604020202020204" pitchFamily="34" charset="0"/>
              <a:buChar char="•"/>
            </a:pPr>
            <a:endParaRPr lang="en-US" sz="2400">
              <a:solidFill>
                <a:srgbClr val="000000"/>
              </a:solidFill>
              <a:latin typeface="Calibri" panose="020F0502020204030204" pitchFamily="34" charset="0"/>
            </a:endParaRPr>
          </a:p>
          <a:p>
            <a:pPr marL="342900" indent="-342900">
              <a:buFont typeface="Arial" panose="020B0604020202020204" pitchFamily="34" charset="0"/>
              <a:buChar char="•"/>
            </a:pPr>
            <a:r>
              <a:rPr lang="en-US" sz="2400" b="0" i="0">
                <a:solidFill>
                  <a:srgbClr val="000000"/>
                </a:solidFill>
                <a:effectLst/>
                <a:latin typeface="Calibri"/>
                <a:cs typeface="Calibri"/>
              </a:rPr>
              <a:t>Nutrition update, including findings from national nutrition survey – UNICEF/ACF</a:t>
            </a:r>
          </a:p>
          <a:p>
            <a:pPr algn="l"/>
            <a:endParaRPr lang="en-US" sz="2400" b="1" i="0">
              <a:solidFill>
                <a:srgbClr val="000000"/>
              </a:solidFill>
              <a:effectLst/>
              <a:latin typeface="Calibri" panose="020F0502020204030204" pitchFamily="34" charset="0"/>
            </a:endParaRPr>
          </a:p>
          <a:p>
            <a:endParaRPr kumimoji="0" lang="en-US" sz="1600" b="0" i="0" u="none" strike="noStrike" kern="1200" cap="none" spc="0" normalizeH="0" baseline="0" noProof="0">
              <a:ln>
                <a:noFill/>
              </a:ln>
              <a:solidFill>
                <a:prstClr val="black"/>
              </a:solidFill>
              <a:effectLst/>
              <a:uLnTx/>
              <a:uFillTx/>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559006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Placeholder 2">
            <a:extLst>
              <a:ext uri="{FF2B5EF4-FFF2-40B4-BE49-F238E27FC236}">
                <a16:creationId xmlns:a16="http://schemas.microsoft.com/office/drawing/2014/main" id="{1EF4C237-6E0D-4E85-9F0B-2778E7B5890C}"/>
              </a:ext>
            </a:extLst>
          </p:cNvPr>
          <p:cNvSpPr>
            <a:spLocks noGrp="1"/>
          </p:cNvSpPr>
          <p:nvPr>
            <p:ph type="body" sz="quarter" idx="11"/>
          </p:nvPr>
        </p:nvSpPr>
        <p:spPr>
          <a:xfrm>
            <a:off x="1066801" y="1184277"/>
            <a:ext cx="4776788" cy="263525"/>
          </a:xfrm>
        </p:spPr>
        <p:txBody>
          <a:bodyPr/>
          <a:lstStyle/>
          <a:p>
            <a:pPr marL="0" indent="0">
              <a:buClr>
                <a:srgbClr val="0070C0"/>
              </a:buClr>
              <a:defRPr/>
            </a:pPr>
            <a:r>
              <a:rPr lang="en-US" altLang="en-US" sz="2400">
                <a:solidFill>
                  <a:srgbClr val="0070C0"/>
                </a:solidFill>
                <a:latin typeface="+mn-lt"/>
                <a:ea typeface="ＭＳ Ｐゴシック" panose="020B0600070205080204" pitchFamily="34" charset="-128"/>
                <a:cs typeface="Arial" panose="020B0604020202020204" pitchFamily="34" charset="0"/>
              </a:rPr>
              <a:t>Issues prioritized by the groups</a:t>
            </a:r>
            <a:endParaRPr lang="en-US" altLang="en-US" sz="2400">
              <a:latin typeface="+mn-lt"/>
              <a:ea typeface="ＭＳ Ｐゴシック" panose="020B0600070205080204" pitchFamily="34" charset="-128"/>
              <a:cs typeface="Arial" panose="020B0604020202020204" pitchFamily="34" charset="0"/>
            </a:endParaRPr>
          </a:p>
          <a:p>
            <a:pPr>
              <a:defRPr/>
            </a:pPr>
            <a:endParaRPr lang="en-US" altLang="en-US" sz="2400">
              <a:solidFill>
                <a:srgbClr val="0070C0"/>
              </a:solidFill>
              <a:latin typeface="+mn-lt"/>
              <a:ea typeface="ＭＳ Ｐゴシック" panose="020B0600070205080204" pitchFamily="34" charset="-128"/>
              <a:cs typeface="Arial" panose="020B0604020202020204" pitchFamily="34" charset="0"/>
            </a:endParaRPr>
          </a:p>
          <a:p>
            <a:pPr>
              <a:spcBef>
                <a:spcPct val="0"/>
              </a:spcBef>
              <a:buClr>
                <a:srgbClr val="0070C0"/>
              </a:buClr>
              <a:buFont typeface="Wingdings" panose="05000000000000000000" pitchFamily="2" charset="2"/>
              <a:buChar char="§"/>
              <a:defRPr/>
            </a:pPr>
            <a:endParaRPr lang="en-US" altLang="en-US" sz="2400" b="0">
              <a:solidFill>
                <a:srgbClr val="232323"/>
              </a:solidFill>
              <a:latin typeface="+mn-lt"/>
              <a:ea typeface="ＭＳ Ｐゴシック" panose="020B0600070205080204" pitchFamily="34" charset="-128"/>
              <a:cs typeface="Arial" panose="020B0604020202020204" pitchFamily="34" charset="0"/>
            </a:endParaRPr>
          </a:p>
        </p:txBody>
      </p:sp>
      <p:graphicFrame>
        <p:nvGraphicFramePr>
          <p:cNvPr id="5" name="Chart 4">
            <a:extLst>
              <a:ext uri="{FF2B5EF4-FFF2-40B4-BE49-F238E27FC236}">
                <a16:creationId xmlns:a16="http://schemas.microsoft.com/office/drawing/2014/main" id="{2E56FBB0-CAE0-4182-B21B-E4E94ACDDF33}"/>
              </a:ext>
            </a:extLst>
          </p:cNvPr>
          <p:cNvGraphicFramePr>
            <a:graphicFrameLocks/>
          </p:cNvGraphicFramePr>
          <p:nvPr/>
        </p:nvGraphicFramePr>
        <p:xfrm>
          <a:off x="989197" y="1793374"/>
          <a:ext cx="7628710" cy="473268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Placeholder 2">
            <a:extLst>
              <a:ext uri="{FF2B5EF4-FFF2-40B4-BE49-F238E27FC236}">
                <a16:creationId xmlns:a16="http://schemas.microsoft.com/office/drawing/2014/main" id="{3A3AFF2A-2863-4DD6-BCBD-C13BF510EB4F}"/>
              </a:ext>
            </a:extLst>
          </p:cNvPr>
          <p:cNvSpPr>
            <a:spLocks noGrp="1"/>
          </p:cNvSpPr>
          <p:nvPr>
            <p:ph type="body" sz="quarter" idx="11"/>
          </p:nvPr>
        </p:nvSpPr>
        <p:spPr>
          <a:xfrm>
            <a:off x="1066800" y="1219200"/>
            <a:ext cx="8077200" cy="533400"/>
          </a:xfrm>
        </p:spPr>
        <p:txBody>
          <a:bodyPr/>
          <a:lstStyle/>
          <a:p>
            <a:r>
              <a:rPr lang="en-US" altLang="en-US" sz="2400">
                <a:solidFill>
                  <a:srgbClr val="0070C0"/>
                </a:solidFill>
                <a:latin typeface="+mn-lt"/>
                <a:ea typeface="ＭＳ Ｐゴシック" panose="020B0600070205080204" pitchFamily="34" charset="-128"/>
                <a:cs typeface="Arial" panose="020B0604020202020204" pitchFamily="34" charset="0"/>
              </a:rPr>
              <a:t>Ranking priorities using a rights-based approach</a:t>
            </a:r>
            <a:endParaRPr lang="en-US" altLang="en-US" sz="2400" b="0">
              <a:solidFill>
                <a:srgbClr val="232323"/>
              </a:solidFill>
              <a:latin typeface="+mn-lt"/>
              <a:ea typeface="ＭＳ Ｐゴシック" panose="020B0600070205080204" pitchFamily="34" charset="-128"/>
              <a:cs typeface="Arial" panose="020B0604020202020204" pitchFamily="34" charset="0"/>
            </a:endParaRPr>
          </a:p>
        </p:txBody>
      </p:sp>
      <p:pic>
        <p:nvPicPr>
          <p:cNvPr id="7" name="Graphic 6" descr="Badge 1 with solid fill">
            <a:extLst>
              <a:ext uri="{FF2B5EF4-FFF2-40B4-BE49-F238E27FC236}">
                <a16:creationId xmlns:a16="http://schemas.microsoft.com/office/drawing/2014/main" id="{80E98F91-26C6-4167-9526-EC5FEE5C8A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9340" y="1844749"/>
            <a:ext cx="914400" cy="914400"/>
          </a:xfrm>
          <a:prstGeom prst="rect">
            <a:avLst/>
          </a:prstGeom>
        </p:spPr>
      </p:pic>
      <p:sp>
        <p:nvSpPr>
          <p:cNvPr id="8" name="TextBox 7">
            <a:extLst>
              <a:ext uri="{FF2B5EF4-FFF2-40B4-BE49-F238E27FC236}">
                <a16:creationId xmlns:a16="http://schemas.microsoft.com/office/drawing/2014/main" id="{3FAEBE2E-B242-470D-AED1-6E1DBD7978D0}"/>
              </a:ext>
            </a:extLst>
          </p:cNvPr>
          <p:cNvSpPr txBox="1"/>
          <p:nvPr/>
        </p:nvSpPr>
        <p:spPr>
          <a:xfrm>
            <a:off x="1743738" y="2081442"/>
            <a:ext cx="282471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Right to Education, 24%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p>
        </p:txBody>
      </p:sp>
      <p:pic>
        <p:nvPicPr>
          <p:cNvPr id="10" name="Graphic 9" descr="Badge with solid fill">
            <a:extLst>
              <a:ext uri="{FF2B5EF4-FFF2-40B4-BE49-F238E27FC236}">
                <a16:creationId xmlns:a16="http://schemas.microsoft.com/office/drawing/2014/main" id="{FE350C45-5710-439C-96B4-C203B0AC217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9340" y="2903269"/>
            <a:ext cx="914400" cy="914400"/>
          </a:xfrm>
          <a:prstGeom prst="rect">
            <a:avLst/>
          </a:prstGeom>
        </p:spPr>
      </p:pic>
      <p:pic>
        <p:nvPicPr>
          <p:cNvPr id="20" name="Graphic 19" descr="Badge 3 with solid fill">
            <a:extLst>
              <a:ext uri="{FF2B5EF4-FFF2-40B4-BE49-F238E27FC236}">
                <a16:creationId xmlns:a16="http://schemas.microsoft.com/office/drawing/2014/main" id="{FB2215B7-CF3A-457B-8718-A380AAB1850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9340" y="3912412"/>
            <a:ext cx="914400" cy="914400"/>
          </a:xfrm>
          <a:prstGeom prst="rect">
            <a:avLst/>
          </a:prstGeom>
        </p:spPr>
      </p:pic>
      <p:sp>
        <p:nvSpPr>
          <p:cNvPr id="22" name="TextBox 21">
            <a:extLst>
              <a:ext uri="{FF2B5EF4-FFF2-40B4-BE49-F238E27FC236}">
                <a16:creationId xmlns:a16="http://schemas.microsoft.com/office/drawing/2014/main" id="{9F03703C-81FF-4F05-A728-EA6FB2E1A791}"/>
              </a:ext>
            </a:extLst>
          </p:cNvPr>
          <p:cNvSpPr txBox="1"/>
          <p:nvPr/>
        </p:nvSpPr>
        <p:spPr>
          <a:xfrm>
            <a:off x="1743738" y="3170515"/>
            <a:ext cx="2824717"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Right to Adequate Housing, 20% of groups consulted   </a:t>
            </a:r>
          </a:p>
        </p:txBody>
      </p:sp>
      <p:sp>
        <p:nvSpPr>
          <p:cNvPr id="23" name="TextBox 22">
            <a:extLst>
              <a:ext uri="{FF2B5EF4-FFF2-40B4-BE49-F238E27FC236}">
                <a16:creationId xmlns:a16="http://schemas.microsoft.com/office/drawing/2014/main" id="{D2AD7C5B-D025-4294-B448-0A201CCC79B9}"/>
              </a:ext>
            </a:extLst>
          </p:cNvPr>
          <p:cNvSpPr txBox="1"/>
          <p:nvPr/>
        </p:nvSpPr>
        <p:spPr>
          <a:xfrm>
            <a:off x="1743739" y="4224484"/>
            <a:ext cx="282471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Right to Health, 18%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pic>
        <p:nvPicPr>
          <p:cNvPr id="24" name="Graphic 23" descr="Badge 4 with solid fill">
            <a:extLst>
              <a:ext uri="{FF2B5EF4-FFF2-40B4-BE49-F238E27FC236}">
                <a16:creationId xmlns:a16="http://schemas.microsoft.com/office/drawing/2014/main" id="{A819F334-2280-4FFF-9378-48EFC9BBF15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29340" y="4966381"/>
            <a:ext cx="914400" cy="914400"/>
          </a:xfrm>
          <a:prstGeom prst="rect">
            <a:avLst/>
          </a:prstGeom>
        </p:spPr>
      </p:pic>
      <p:sp>
        <p:nvSpPr>
          <p:cNvPr id="26" name="TextBox 25">
            <a:extLst>
              <a:ext uri="{FF2B5EF4-FFF2-40B4-BE49-F238E27FC236}">
                <a16:creationId xmlns:a16="http://schemas.microsoft.com/office/drawing/2014/main" id="{6D4BB4C7-C6FC-46FA-88CD-12AA1D1B424F}"/>
              </a:ext>
            </a:extLst>
          </p:cNvPr>
          <p:cNvSpPr txBox="1"/>
          <p:nvPr/>
        </p:nvSpPr>
        <p:spPr>
          <a:xfrm>
            <a:off x="1743740" y="5238915"/>
            <a:ext cx="282471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Right to Food, 14%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pic>
        <p:nvPicPr>
          <p:cNvPr id="27" name="Graphic 26" descr="Badge 5 with solid fill">
            <a:extLst>
              <a:ext uri="{FF2B5EF4-FFF2-40B4-BE49-F238E27FC236}">
                <a16:creationId xmlns:a16="http://schemas.microsoft.com/office/drawing/2014/main" id="{C18B202D-9089-49BA-AA36-9C7E4C9BBF0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025657" y="1808908"/>
            <a:ext cx="914400" cy="914400"/>
          </a:xfrm>
          <a:prstGeom prst="rect">
            <a:avLst/>
          </a:prstGeom>
        </p:spPr>
      </p:pic>
      <p:pic>
        <p:nvPicPr>
          <p:cNvPr id="29" name="Graphic 28" descr="Badge 6 with solid fill">
            <a:extLst>
              <a:ext uri="{FF2B5EF4-FFF2-40B4-BE49-F238E27FC236}">
                <a16:creationId xmlns:a16="http://schemas.microsoft.com/office/drawing/2014/main" id="{B6118D73-DC43-4A79-8182-1820D76835E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025653" y="2902446"/>
            <a:ext cx="914400" cy="914400"/>
          </a:xfrm>
          <a:prstGeom prst="rect">
            <a:avLst/>
          </a:prstGeom>
        </p:spPr>
      </p:pic>
      <p:pic>
        <p:nvPicPr>
          <p:cNvPr id="31" name="Graphic 30" descr="Badge 7 with solid fill">
            <a:extLst>
              <a:ext uri="{FF2B5EF4-FFF2-40B4-BE49-F238E27FC236}">
                <a16:creationId xmlns:a16="http://schemas.microsoft.com/office/drawing/2014/main" id="{B43112F5-536F-4F8B-A362-239F5CB25B8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025653" y="3912146"/>
            <a:ext cx="914400" cy="914400"/>
          </a:xfrm>
          <a:prstGeom prst="rect">
            <a:avLst/>
          </a:prstGeom>
        </p:spPr>
      </p:pic>
      <p:sp>
        <p:nvSpPr>
          <p:cNvPr id="35" name="TextBox 34">
            <a:extLst>
              <a:ext uri="{FF2B5EF4-FFF2-40B4-BE49-F238E27FC236}">
                <a16:creationId xmlns:a16="http://schemas.microsoft.com/office/drawing/2014/main" id="{C91B0BDF-E4F5-48BB-97DE-ABB88757513E}"/>
              </a:ext>
            </a:extLst>
          </p:cNvPr>
          <p:cNvSpPr txBox="1"/>
          <p:nvPr/>
        </p:nvSpPr>
        <p:spPr>
          <a:xfrm>
            <a:off x="6019800" y="2081442"/>
            <a:ext cx="282471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Right to Work, 12%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 </a:t>
            </a:r>
          </a:p>
        </p:txBody>
      </p:sp>
      <p:sp>
        <p:nvSpPr>
          <p:cNvPr id="36" name="TextBox 35">
            <a:extLst>
              <a:ext uri="{FF2B5EF4-FFF2-40B4-BE49-F238E27FC236}">
                <a16:creationId xmlns:a16="http://schemas.microsoft.com/office/drawing/2014/main" id="{3A9C250F-9C62-4659-A511-5176B275C649}"/>
              </a:ext>
            </a:extLst>
          </p:cNvPr>
          <p:cNvSpPr txBox="1"/>
          <p:nvPr/>
        </p:nvSpPr>
        <p:spPr>
          <a:xfrm>
            <a:off x="5987901" y="4038586"/>
            <a:ext cx="2824717"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Right to Adequate Standard of Living, 2%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37" name="TextBox 36">
            <a:extLst>
              <a:ext uri="{FF2B5EF4-FFF2-40B4-BE49-F238E27FC236}">
                <a16:creationId xmlns:a16="http://schemas.microsoft.com/office/drawing/2014/main" id="{2C1B0978-2BAD-4725-BA63-6309ED1FFDBE}"/>
              </a:ext>
            </a:extLst>
          </p:cNvPr>
          <p:cNvSpPr txBox="1"/>
          <p:nvPr/>
        </p:nvSpPr>
        <p:spPr>
          <a:xfrm>
            <a:off x="6019799" y="3110066"/>
            <a:ext cx="282471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Liberty and Security, 9%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 </a:t>
            </a:r>
          </a:p>
        </p:txBody>
      </p:sp>
      <p:sp>
        <p:nvSpPr>
          <p:cNvPr id="38" name="TextBox 37">
            <a:extLst>
              <a:ext uri="{FF2B5EF4-FFF2-40B4-BE49-F238E27FC236}">
                <a16:creationId xmlns:a16="http://schemas.microsoft.com/office/drawing/2014/main" id="{F1BBDC47-9BFF-410B-8F14-8B536B659F14}"/>
              </a:ext>
            </a:extLst>
          </p:cNvPr>
          <p:cNvSpPr txBox="1"/>
          <p:nvPr/>
        </p:nvSpPr>
        <p:spPr>
          <a:xfrm>
            <a:off x="6019798" y="5147814"/>
            <a:ext cx="282471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Freedom of Movement, 2% of groups consulted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 </a:t>
            </a:r>
          </a:p>
        </p:txBody>
      </p:sp>
      <p:pic>
        <p:nvPicPr>
          <p:cNvPr id="3" name="Graphic 2" descr="Badge 8 with solid fill">
            <a:extLst>
              <a:ext uri="{FF2B5EF4-FFF2-40B4-BE49-F238E27FC236}">
                <a16:creationId xmlns:a16="http://schemas.microsoft.com/office/drawing/2014/main" id="{F75BE438-CD85-4D36-8AF2-0B07A938045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008426" y="4963461"/>
            <a:ext cx="914400" cy="914400"/>
          </a:xfrm>
          <a:prstGeom prst="rect">
            <a:avLst/>
          </a:prstGeom>
        </p:spPr>
      </p:pic>
    </p:spTree>
    <p:extLst>
      <p:ext uri="{BB962C8B-B14F-4D97-AF65-F5344CB8AC3E}">
        <p14:creationId xmlns:p14="http://schemas.microsoft.com/office/powerpoint/2010/main" val="406523619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B2A766-690C-49F4-A1C0-F55A8CDD912C}"/>
              </a:ext>
            </a:extLst>
          </p:cNvPr>
          <p:cNvSpPr>
            <a:spLocks noGrp="1"/>
          </p:cNvSpPr>
          <p:nvPr>
            <p:ph type="body" sz="quarter" idx="14"/>
          </p:nvPr>
        </p:nvSpPr>
        <p:spPr>
          <a:xfrm>
            <a:off x="4465675" y="1761425"/>
            <a:ext cx="4525926" cy="4735068"/>
          </a:xfrm>
          <a:prstGeom prst="leftArrowCallout">
            <a:avLst/>
          </a:prstGeom>
          <a:solidFill>
            <a:schemeClr val="accent1">
              <a:lumMod val="20000"/>
              <a:lumOff val="80000"/>
            </a:schemeClr>
          </a:solidFill>
        </p:spPr>
        <p:txBody>
          <a:bodyPr/>
          <a:lstStyle/>
          <a:p>
            <a:pPr indent="0">
              <a:defRPr/>
            </a:pPr>
            <a:r>
              <a:rPr lang="en-US" sz="1400" u="sng" dirty="0">
                <a:solidFill>
                  <a:schemeClr val="accent1"/>
                </a:solidFill>
                <a:latin typeface="+mj-lt"/>
              </a:rPr>
              <a:t>Context:</a:t>
            </a:r>
          </a:p>
          <a:p>
            <a:pPr indent="0">
              <a:defRPr/>
            </a:pPr>
            <a:endParaRPr lang="en-US" sz="1400" u="sng" dirty="0">
              <a:solidFill>
                <a:schemeClr val="accent1"/>
              </a:solidFill>
              <a:latin typeface="+mj-lt"/>
            </a:endParaRPr>
          </a:p>
          <a:p>
            <a:pPr marL="285750" indent="-285750">
              <a:buFont typeface="Arial" panose="020B0604020202020204" pitchFamily="34" charset="0"/>
              <a:buChar char="•"/>
              <a:defRPr/>
            </a:pPr>
            <a:r>
              <a:rPr lang="en-US" sz="1400" dirty="0">
                <a:latin typeface="+mj-lt"/>
              </a:rPr>
              <a:t>71% out of total boys (13-17) years old groups (all locations)</a:t>
            </a:r>
          </a:p>
          <a:p>
            <a:pPr indent="0">
              <a:defRPr/>
            </a:pPr>
            <a:endParaRPr lang="en-US" sz="1400" dirty="0">
              <a:latin typeface="+mj-lt"/>
            </a:endParaRPr>
          </a:p>
          <a:p>
            <a:pPr marL="285750" indent="-285750">
              <a:buFont typeface="Arial" panose="020B0604020202020204" pitchFamily="34" charset="0"/>
              <a:buChar char="•"/>
              <a:defRPr/>
            </a:pPr>
            <a:r>
              <a:rPr lang="en-US" sz="1400" dirty="0">
                <a:latin typeface="+mj-lt"/>
              </a:rPr>
              <a:t>57% out of total girls (13-17) years old groups (North, </a:t>
            </a:r>
            <a:r>
              <a:rPr lang="en-US" sz="1400" dirty="0" err="1">
                <a:latin typeface="+mj-lt"/>
              </a:rPr>
              <a:t>Bekaa</a:t>
            </a:r>
            <a:r>
              <a:rPr lang="en-US" sz="1400" dirty="0">
                <a:latin typeface="+mj-lt"/>
              </a:rPr>
              <a:t>, and BML)</a:t>
            </a:r>
          </a:p>
          <a:p>
            <a:pPr indent="0">
              <a:defRPr/>
            </a:pPr>
            <a:endParaRPr lang="en-US" sz="1400" dirty="0">
              <a:latin typeface="+mj-lt"/>
            </a:endParaRPr>
          </a:p>
          <a:p>
            <a:pPr marL="285750" indent="-285750">
              <a:buFont typeface="Arial" panose="020B0604020202020204" pitchFamily="34" charset="0"/>
              <a:buChar char="•"/>
              <a:defRPr/>
            </a:pPr>
            <a:r>
              <a:rPr lang="en-US" sz="1400" dirty="0">
                <a:latin typeface="+mj-lt"/>
              </a:rPr>
              <a:t>29% out of total married men groups (North and South)</a:t>
            </a:r>
          </a:p>
          <a:p>
            <a:pPr indent="0">
              <a:defRPr/>
            </a:pPr>
            <a:endParaRPr lang="en-US" sz="1400" dirty="0">
              <a:latin typeface="+mj-lt"/>
            </a:endParaRPr>
          </a:p>
          <a:p>
            <a:pPr marL="285750" indent="-285750">
              <a:buFont typeface="Arial" panose="020B0604020202020204" pitchFamily="34" charset="0"/>
              <a:buChar char="•"/>
              <a:defRPr/>
            </a:pPr>
            <a:r>
              <a:rPr lang="en-US" sz="1400" dirty="0">
                <a:latin typeface="+mj-lt"/>
              </a:rPr>
              <a:t>22% out of total married women groups (North)</a:t>
            </a:r>
          </a:p>
          <a:p>
            <a:pPr indent="0">
              <a:defRPr/>
            </a:pPr>
            <a:endParaRPr lang="en-US" sz="1400" dirty="0">
              <a:latin typeface="+mj-lt"/>
            </a:endParaRPr>
          </a:p>
          <a:p>
            <a:pPr marL="285750" indent="-285750">
              <a:buFont typeface="Arial" panose="020B0604020202020204" pitchFamily="34" charset="0"/>
              <a:buChar char="•"/>
              <a:defRPr/>
            </a:pPr>
            <a:r>
              <a:rPr lang="en-US" sz="1400" dirty="0">
                <a:latin typeface="+mj-lt"/>
              </a:rPr>
              <a:t>20% out of total older men groups (</a:t>
            </a:r>
            <a:r>
              <a:rPr lang="en-US" sz="1400" dirty="0" err="1">
                <a:latin typeface="+mj-lt"/>
              </a:rPr>
              <a:t>Bekaa</a:t>
            </a:r>
            <a:r>
              <a:rPr lang="en-US" sz="1400" dirty="0">
                <a:latin typeface="+mj-lt"/>
              </a:rPr>
              <a:t>)</a:t>
            </a:r>
          </a:p>
          <a:p>
            <a:pPr indent="0">
              <a:defRPr/>
            </a:pPr>
            <a:endParaRPr lang="en-US" sz="1400" dirty="0">
              <a:latin typeface="+mj-lt"/>
            </a:endParaRPr>
          </a:p>
          <a:p>
            <a:pPr marL="285750" indent="-285750">
              <a:buFont typeface="Arial" panose="020B0604020202020204" pitchFamily="34" charset="0"/>
              <a:buChar char="•"/>
              <a:defRPr/>
            </a:pPr>
            <a:r>
              <a:rPr lang="en-US" sz="1400" dirty="0">
                <a:latin typeface="+mj-lt"/>
              </a:rPr>
              <a:t>14% out of total female heads of household groups (North)</a:t>
            </a:r>
          </a:p>
          <a:p>
            <a:pPr indent="0">
              <a:defRPr/>
            </a:pPr>
            <a:endParaRPr lang="en-US" sz="1400" dirty="0">
              <a:latin typeface="+mj-lt"/>
            </a:endParaRPr>
          </a:p>
          <a:p>
            <a:pPr marL="285750" indent="-285750">
              <a:buFont typeface="Arial" panose="020B0604020202020204" pitchFamily="34" charset="0"/>
              <a:buChar char="•"/>
              <a:defRPr/>
            </a:pPr>
            <a:r>
              <a:rPr lang="en-US" sz="1400" dirty="0">
                <a:latin typeface="+mj-lt"/>
              </a:rPr>
              <a:t>14% out of total female youth aged 18-25 years old groups (South)</a:t>
            </a:r>
          </a:p>
          <a:p>
            <a:pPr indent="0">
              <a:defRPr/>
            </a:pPr>
            <a:endParaRPr lang="en-US" sz="1400" dirty="0">
              <a:latin typeface="+mj-lt"/>
            </a:endParaRPr>
          </a:p>
          <a:p>
            <a:pPr marL="285744" indent="-285744">
              <a:buFontTx/>
              <a:buChar char="-"/>
              <a:defRPr/>
            </a:pPr>
            <a:endParaRPr lang="en-US" sz="1400" dirty="0">
              <a:latin typeface="+mj-lt"/>
            </a:endParaRPr>
          </a:p>
          <a:p>
            <a:pPr marL="285744" indent="-285744">
              <a:buFontTx/>
              <a:buChar char="-"/>
              <a:defRPr/>
            </a:pPr>
            <a:endParaRPr lang="en-US" sz="1400" dirty="0">
              <a:latin typeface="+mj-lt"/>
            </a:endParaRPr>
          </a:p>
          <a:p>
            <a:pPr marL="285744" indent="-285744">
              <a:buFontTx/>
              <a:buChar char="-"/>
              <a:defRPr/>
            </a:pPr>
            <a:endParaRPr lang="en-US" sz="1400" dirty="0">
              <a:latin typeface="+mj-lt"/>
            </a:endParaRPr>
          </a:p>
        </p:txBody>
      </p:sp>
      <p:sp>
        <p:nvSpPr>
          <p:cNvPr id="28675" name="Text Placeholder 2">
            <a:extLst>
              <a:ext uri="{FF2B5EF4-FFF2-40B4-BE49-F238E27FC236}">
                <a16:creationId xmlns:a16="http://schemas.microsoft.com/office/drawing/2014/main" id="{9062B60B-6F8B-4C28-B5E3-C0BF237E5E57}"/>
              </a:ext>
            </a:extLst>
          </p:cNvPr>
          <p:cNvSpPr>
            <a:spLocks noGrp="1"/>
          </p:cNvSpPr>
          <p:nvPr>
            <p:ph type="body" sz="quarter" idx="11"/>
          </p:nvPr>
        </p:nvSpPr>
        <p:spPr>
          <a:xfrm>
            <a:off x="1076326" y="1219202"/>
            <a:ext cx="6369051" cy="350839"/>
          </a:xfrm>
        </p:spPr>
        <p:txBody>
          <a:bodyPr/>
          <a:lstStyle/>
          <a:p>
            <a:r>
              <a:rPr lang="en-US" altLang="en-US" sz="2400">
                <a:latin typeface="+mj-lt"/>
                <a:cs typeface="Arial" panose="020B0604020202020204" pitchFamily="34" charset="0"/>
              </a:rPr>
              <a:t>Priority #1: Education </a:t>
            </a:r>
          </a:p>
        </p:txBody>
      </p:sp>
      <p:graphicFrame>
        <p:nvGraphicFramePr>
          <p:cNvPr id="5" name="Chart 4">
            <a:extLst>
              <a:ext uri="{FF2B5EF4-FFF2-40B4-BE49-F238E27FC236}">
                <a16:creationId xmlns:a16="http://schemas.microsoft.com/office/drawing/2014/main" id="{A9C742AB-D635-49AD-8D51-E36271F881FD}"/>
              </a:ext>
            </a:extLst>
          </p:cNvPr>
          <p:cNvGraphicFramePr>
            <a:graphicFrameLocks/>
          </p:cNvGraphicFramePr>
          <p:nvPr/>
        </p:nvGraphicFramePr>
        <p:xfrm>
          <a:off x="219075" y="1952624"/>
          <a:ext cx="5895975" cy="44672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B2A766-690C-49F4-A1C0-F55A8CDD912C}"/>
              </a:ext>
            </a:extLst>
          </p:cNvPr>
          <p:cNvSpPr>
            <a:spLocks noGrp="1"/>
          </p:cNvSpPr>
          <p:nvPr>
            <p:ph type="body" sz="quarter" idx="14"/>
          </p:nvPr>
        </p:nvSpPr>
        <p:spPr>
          <a:xfrm>
            <a:off x="517227" y="1808252"/>
            <a:ext cx="8109546" cy="5049748"/>
          </a:xfrm>
        </p:spPr>
        <p:txBody>
          <a:bodyPr/>
          <a:lstStyle/>
          <a:p>
            <a:pPr marL="285750" indent="-285750" algn="just" defTabSz="822960">
              <a:buClr>
                <a:schemeClr val="accent1"/>
              </a:buClr>
              <a:buFont typeface="Wingdings" panose="05000000000000000000" pitchFamily="2" charset="2"/>
              <a:buChar char="§"/>
              <a:defRPr/>
            </a:pPr>
            <a:r>
              <a:rPr lang="en-US" sz="1500" b="1" dirty="0">
                <a:latin typeface="+mn-lt"/>
              </a:rPr>
              <a:t>Financial; </a:t>
            </a:r>
            <a:r>
              <a:rPr lang="en-US" sz="1500" dirty="0">
                <a:latin typeface="+mn-lt"/>
              </a:rPr>
              <a:t>inability to pay transportation, school related expenses such as stationary, school fees, financial support for transportation not accessible to everyone</a:t>
            </a:r>
          </a:p>
          <a:p>
            <a:pPr indent="0" algn="just" defTabSz="822960">
              <a:buClr>
                <a:schemeClr val="accent1"/>
              </a:buClr>
              <a:defRPr/>
            </a:pPr>
            <a:endParaRPr lang="en-US" sz="1500" dirty="0">
              <a:latin typeface="+mn-lt"/>
            </a:endParaRPr>
          </a:p>
          <a:p>
            <a:pPr marL="285750" indent="-285750" algn="just" defTabSz="822960">
              <a:buClr>
                <a:schemeClr val="accent1"/>
              </a:buClr>
              <a:buFont typeface="Wingdings" panose="05000000000000000000" pitchFamily="2" charset="2"/>
              <a:buChar char="§"/>
              <a:defRPr/>
            </a:pPr>
            <a:r>
              <a:rPr lang="en-US" sz="1500" b="1" dirty="0">
                <a:latin typeface="+mn-lt"/>
              </a:rPr>
              <a:t>Issues related to online learning; </a:t>
            </a:r>
            <a:r>
              <a:rPr lang="en-US" sz="1500" dirty="0">
                <a:latin typeface="+mn-lt"/>
              </a:rPr>
              <a:t>lack of devices, electricity, etc. </a:t>
            </a:r>
            <a:r>
              <a:rPr lang="en-US" sz="1500" i="1" dirty="0">
                <a:solidFill>
                  <a:schemeClr val="accent1"/>
                </a:solidFill>
                <a:latin typeface="+mn-lt"/>
              </a:rPr>
              <a:t>– girls (13-17) in Beirut and North, married men in </a:t>
            </a:r>
            <a:r>
              <a:rPr lang="en-US" sz="1500" i="1" dirty="0" err="1">
                <a:solidFill>
                  <a:schemeClr val="accent1"/>
                </a:solidFill>
                <a:latin typeface="+mn-lt"/>
              </a:rPr>
              <a:t>Akkar</a:t>
            </a:r>
            <a:r>
              <a:rPr lang="en-US" sz="1500" i="1" dirty="0">
                <a:solidFill>
                  <a:schemeClr val="accent1"/>
                </a:solidFill>
                <a:latin typeface="+mn-lt"/>
              </a:rPr>
              <a:t>, and boys (13-17) in </a:t>
            </a:r>
            <a:r>
              <a:rPr lang="en-US" sz="1500" i="1" dirty="0" err="1">
                <a:solidFill>
                  <a:schemeClr val="accent1"/>
                </a:solidFill>
                <a:latin typeface="+mn-lt"/>
              </a:rPr>
              <a:t>Bekaa</a:t>
            </a:r>
            <a:endParaRPr lang="en-US" sz="1500" i="1" dirty="0">
              <a:solidFill>
                <a:schemeClr val="accent1"/>
              </a:solidFill>
              <a:latin typeface="+mn-lt"/>
            </a:endParaRPr>
          </a:p>
          <a:p>
            <a:pPr indent="0" algn="just">
              <a:buClr>
                <a:schemeClr val="accent1"/>
              </a:buClr>
              <a:defRPr/>
            </a:pPr>
            <a:endParaRPr lang="en-US" sz="1500" dirty="0">
              <a:latin typeface="+mn-lt"/>
            </a:endParaRPr>
          </a:p>
          <a:p>
            <a:pPr marL="285750" indent="-285750" algn="just">
              <a:buClr>
                <a:schemeClr val="accent1"/>
              </a:buClr>
              <a:buFont typeface="Wingdings" panose="05000000000000000000" pitchFamily="2" charset="2"/>
              <a:buChar char="§"/>
              <a:defRPr/>
            </a:pPr>
            <a:r>
              <a:rPr lang="en-US" sz="1500" b="1" dirty="0">
                <a:latin typeface="+mn-lt"/>
              </a:rPr>
              <a:t>Discrimination and bullying </a:t>
            </a:r>
            <a:r>
              <a:rPr lang="en-US" sz="1500" dirty="0">
                <a:latin typeface="+mn-lt"/>
              </a:rPr>
              <a:t>in schools including bad treatment by teachers </a:t>
            </a:r>
            <a:r>
              <a:rPr lang="en-US" sz="1500" i="1" dirty="0">
                <a:latin typeface="+mn-lt"/>
              </a:rPr>
              <a:t>– </a:t>
            </a:r>
            <a:r>
              <a:rPr lang="en-US" sz="1500" i="1" dirty="0">
                <a:solidFill>
                  <a:schemeClr val="accent1"/>
                </a:solidFill>
                <a:latin typeface="+mn-lt"/>
              </a:rPr>
              <a:t>boys (13-17) in </a:t>
            </a:r>
            <a:r>
              <a:rPr lang="en-US" sz="1500" i="1" dirty="0" err="1">
                <a:solidFill>
                  <a:schemeClr val="accent1"/>
                </a:solidFill>
                <a:latin typeface="+mn-lt"/>
              </a:rPr>
              <a:t>Bekaa</a:t>
            </a:r>
            <a:r>
              <a:rPr lang="en-US" sz="1500" i="1" dirty="0">
                <a:solidFill>
                  <a:schemeClr val="accent1"/>
                </a:solidFill>
                <a:latin typeface="+mn-lt"/>
              </a:rPr>
              <a:t>, married men in </a:t>
            </a:r>
            <a:r>
              <a:rPr lang="en-US" sz="1500" i="1" dirty="0" err="1">
                <a:solidFill>
                  <a:schemeClr val="accent1"/>
                </a:solidFill>
                <a:latin typeface="+mn-lt"/>
              </a:rPr>
              <a:t>Nabatieh</a:t>
            </a:r>
            <a:r>
              <a:rPr lang="en-US" sz="1500" i="1" dirty="0">
                <a:solidFill>
                  <a:schemeClr val="accent1"/>
                </a:solidFill>
                <a:latin typeface="+mn-lt"/>
              </a:rPr>
              <a:t>, and girls (13-17) and married women in Tripoli</a:t>
            </a:r>
          </a:p>
          <a:p>
            <a:pPr indent="0" algn="just">
              <a:buClr>
                <a:schemeClr val="accent1"/>
              </a:buClr>
              <a:defRPr/>
            </a:pPr>
            <a:endParaRPr lang="en-US" sz="1500" dirty="0">
              <a:latin typeface="+mn-lt"/>
            </a:endParaRPr>
          </a:p>
          <a:p>
            <a:pPr marL="285750" indent="-285750" algn="just">
              <a:buClr>
                <a:schemeClr val="accent1"/>
              </a:buClr>
              <a:buFont typeface="Wingdings" panose="05000000000000000000" pitchFamily="2" charset="2"/>
              <a:buChar char="§"/>
              <a:defRPr/>
            </a:pPr>
            <a:r>
              <a:rPr lang="en-US" sz="1500" b="1" dirty="0">
                <a:latin typeface="+mn-lt"/>
              </a:rPr>
              <a:t>Low quality of education; </a:t>
            </a:r>
            <a:r>
              <a:rPr lang="en-US" sz="1500" dirty="0">
                <a:latin typeface="+mn-lt"/>
              </a:rPr>
              <a:t>teachers do not teach all the time and issues with afternoon shifts, unqualified teachers - </a:t>
            </a:r>
            <a:r>
              <a:rPr lang="en-US" sz="1500" i="1" dirty="0">
                <a:solidFill>
                  <a:schemeClr val="accent1"/>
                </a:solidFill>
                <a:latin typeface="+mn-lt"/>
              </a:rPr>
              <a:t>married men in South and </a:t>
            </a:r>
            <a:r>
              <a:rPr lang="en-US" sz="1500" i="1" dirty="0" err="1">
                <a:solidFill>
                  <a:schemeClr val="accent1"/>
                </a:solidFill>
                <a:latin typeface="+mn-lt"/>
              </a:rPr>
              <a:t>Akkar</a:t>
            </a:r>
            <a:r>
              <a:rPr lang="en-US" sz="1500" i="1" dirty="0">
                <a:solidFill>
                  <a:schemeClr val="accent1"/>
                </a:solidFill>
                <a:latin typeface="+mn-lt"/>
              </a:rPr>
              <a:t>, boys(13-17) and older men in </a:t>
            </a:r>
            <a:r>
              <a:rPr lang="en-US" sz="1500" i="1" dirty="0" err="1">
                <a:solidFill>
                  <a:schemeClr val="accent1"/>
                </a:solidFill>
                <a:latin typeface="+mn-lt"/>
              </a:rPr>
              <a:t>Bekaa</a:t>
            </a:r>
            <a:r>
              <a:rPr lang="en-US" sz="1500" dirty="0">
                <a:latin typeface="+mn-lt"/>
              </a:rPr>
              <a:t>; </a:t>
            </a:r>
          </a:p>
          <a:p>
            <a:pPr marL="285750" indent="-285750" algn="just">
              <a:buClr>
                <a:schemeClr val="accent1"/>
              </a:buClr>
              <a:buFont typeface="Wingdings" panose="05000000000000000000" pitchFamily="2" charset="2"/>
              <a:buChar char="§"/>
              <a:defRPr/>
            </a:pPr>
            <a:endParaRPr lang="en-US" sz="1500" b="1" dirty="0">
              <a:latin typeface="+mn-lt"/>
            </a:endParaRPr>
          </a:p>
          <a:p>
            <a:pPr marL="285750" indent="-285750" algn="just">
              <a:buClr>
                <a:schemeClr val="accent1"/>
              </a:buClr>
              <a:buFont typeface="Wingdings" panose="05000000000000000000" pitchFamily="2" charset="2"/>
              <a:buChar char="§"/>
              <a:defRPr/>
            </a:pPr>
            <a:r>
              <a:rPr lang="en-US" sz="1500" b="1" dirty="0">
                <a:latin typeface="+mn-lt"/>
              </a:rPr>
              <a:t>Child labor; </a:t>
            </a:r>
            <a:r>
              <a:rPr lang="en-US" sz="1500" dirty="0">
                <a:latin typeface="+mn-lt"/>
              </a:rPr>
              <a:t>breadwinners or supporting families to secure basic needs –</a:t>
            </a:r>
            <a:r>
              <a:rPr lang="en-US" sz="1500" i="1" dirty="0">
                <a:solidFill>
                  <a:schemeClr val="accent1"/>
                </a:solidFill>
                <a:latin typeface="+mn-lt"/>
              </a:rPr>
              <a:t> boys (13-17) in South and </a:t>
            </a:r>
            <a:r>
              <a:rPr lang="en-US" sz="1500" i="1" dirty="0" err="1">
                <a:solidFill>
                  <a:schemeClr val="accent1"/>
                </a:solidFill>
                <a:latin typeface="+mn-lt"/>
              </a:rPr>
              <a:t>Bekaa</a:t>
            </a:r>
            <a:r>
              <a:rPr lang="en-US" sz="1500" i="1" dirty="0">
                <a:solidFill>
                  <a:schemeClr val="accent1"/>
                </a:solidFill>
                <a:latin typeface="+mn-lt"/>
              </a:rPr>
              <a:t>, married men and women in North</a:t>
            </a:r>
          </a:p>
          <a:p>
            <a:pPr marL="285750" indent="-285750" algn="just">
              <a:buClr>
                <a:schemeClr val="accent1"/>
              </a:buClr>
              <a:buFont typeface="Wingdings" panose="05000000000000000000" pitchFamily="2" charset="2"/>
              <a:buChar char="§"/>
              <a:defRPr/>
            </a:pPr>
            <a:endParaRPr lang="en-US" sz="1500" i="1" dirty="0">
              <a:solidFill>
                <a:schemeClr val="accent1"/>
              </a:solidFill>
              <a:latin typeface="+mn-lt"/>
            </a:endParaRPr>
          </a:p>
          <a:p>
            <a:pPr marL="285750" indent="-285750" algn="just">
              <a:buClr>
                <a:schemeClr val="accent1"/>
              </a:buClr>
              <a:buFont typeface="Wingdings" panose="05000000000000000000" pitchFamily="2" charset="2"/>
              <a:buChar char="§"/>
              <a:defRPr/>
            </a:pPr>
            <a:r>
              <a:rPr lang="en-US" sz="1500" b="1" dirty="0">
                <a:latin typeface="+mn-lt"/>
              </a:rPr>
              <a:t>No spaces in schools - </a:t>
            </a:r>
            <a:r>
              <a:rPr lang="en-US" sz="1500" i="1" dirty="0">
                <a:solidFill>
                  <a:schemeClr val="accent1"/>
                </a:solidFill>
                <a:latin typeface="+mn-lt"/>
              </a:rPr>
              <a:t>only in ML and </a:t>
            </a:r>
            <a:r>
              <a:rPr lang="en-US" sz="1500" i="1" dirty="0" err="1">
                <a:solidFill>
                  <a:schemeClr val="accent1"/>
                </a:solidFill>
                <a:latin typeface="+mn-lt"/>
              </a:rPr>
              <a:t>Bekaa</a:t>
            </a:r>
            <a:r>
              <a:rPr lang="en-US" sz="1500" dirty="0">
                <a:latin typeface="+mn-lt"/>
              </a:rPr>
              <a:t>; </a:t>
            </a:r>
            <a:r>
              <a:rPr lang="en-US" sz="1500" b="1" dirty="0">
                <a:latin typeface="+mn-lt"/>
              </a:rPr>
              <a:t>Other:</a:t>
            </a:r>
            <a:r>
              <a:rPr lang="en-US" sz="1500" dirty="0">
                <a:latin typeface="+mn-lt"/>
              </a:rPr>
              <a:t> </a:t>
            </a:r>
            <a:r>
              <a:rPr lang="en-US" sz="1500" b="1" dirty="0">
                <a:latin typeface="+mn-lt"/>
              </a:rPr>
              <a:t>Difficult curriculum, school closures, lack of prioritization from parents </a:t>
            </a:r>
          </a:p>
          <a:p>
            <a:pPr indent="0" algn="just">
              <a:buClr>
                <a:schemeClr val="accent1"/>
              </a:buClr>
              <a:defRPr/>
            </a:pPr>
            <a:endParaRPr lang="en-US" sz="1500" b="1" dirty="0">
              <a:latin typeface="+mn-lt"/>
            </a:endParaRPr>
          </a:p>
          <a:p>
            <a:pPr marL="285750" indent="-285750" algn="just">
              <a:buClr>
                <a:schemeClr val="accent1"/>
              </a:buClr>
              <a:buFont typeface="Wingdings" panose="05000000000000000000" pitchFamily="2" charset="2"/>
              <a:buChar char="§"/>
              <a:defRPr/>
            </a:pPr>
            <a:r>
              <a:rPr lang="en-US" sz="1500" b="1" dirty="0">
                <a:latin typeface="+mn-lt"/>
              </a:rPr>
              <a:t>Other: Schools far away from home;  </a:t>
            </a:r>
            <a:r>
              <a:rPr lang="en-US" sz="1500" dirty="0">
                <a:latin typeface="+mn-lt"/>
              </a:rPr>
              <a:t>fear to commute alone to university; inability to obtain certificates from FE, </a:t>
            </a:r>
            <a:r>
              <a:rPr lang="en-US" sz="1500" b="1" dirty="0">
                <a:latin typeface="+mn-lt"/>
              </a:rPr>
              <a:t> Lack of awareness </a:t>
            </a:r>
            <a:r>
              <a:rPr lang="en-US" sz="1500" dirty="0">
                <a:latin typeface="+mn-lt"/>
              </a:rPr>
              <a:t>of education-related services and VT; vocational learning and English/Computer are important, </a:t>
            </a:r>
            <a:r>
              <a:rPr lang="en-US" sz="1500" i="1" dirty="0">
                <a:solidFill>
                  <a:schemeClr val="accent1"/>
                </a:solidFill>
                <a:latin typeface="+mn-lt"/>
              </a:rPr>
              <a:t>FHH North, boys and girls in South and </a:t>
            </a:r>
            <a:r>
              <a:rPr lang="en-US" sz="1500" i="1" dirty="0" err="1">
                <a:solidFill>
                  <a:schemeClr val="accent1"/>
                </a:solidFill>
                <a:latin typeface="+mn-lt"/>
              </a:rPr>
              <a:t>Bekaa</a:t>
            </a:r>
            <a:endParaRPr lang="en-US" sz="1500" i="1" dirty="0">
              <a:solidFill>
                <a:schemeClr val="accent1"/>
              </a:solidFill>
              <a:latin typeface="+mn-lt"/>
            </a:endParaRPr>
          </a:p>
        </p:txBody>
      </p:sp>
      <p:sp>
        <p:nvSpPr>
          <p:cNvPr id="28675" name="Text Placeholder 2">
            <a:extLst>
              <a:ext uri="{FF2B5EF4-FFF2-40B4-BE49-F238E27FC236}">
                <a16:creationId xmlns:a16="http://schemas.microsoft.com/office/drawing/2014/main" id="{9062B60B-6F8B-4C28-B5E3-C0BF237E5E57}"/>
              </a:ext>
            </a:extLst>
          </p:cNvPr>
          <p:cNvSpPr>
            <a:spLocks noGrp="1"/>
          </p:cNvSpPr>
          <p:nvPr>
            <p:ph type="body" sz="quarter" idx="11"/>
          </p:nvPr>
        </p:nvSpPr>
        <p:spPr>
          <a:xfrm>
            <a:off x="1076326" y="1219202"/>
            <a:ext cx="6369051" cy="350839"/>
          </a:xfrm>
        </p:spPr>
        <p:txBody>
          <a:bodyPr/>
          <a:lstStyle/>
          <a:p>
            <a:r>
              <a:rPr lang="en-US" altLang="en-US" sz="2400" dirty="0">
                <a:latin typeface="+mn-lt"/>
                <a:cs typeface="Arial" panose="020B0604020202020204" pitchFamily="34" charset="0"/>
              </a:rPr>
              <a:t>Priority #1: Education challenges</a:t>
            </a:r>
          </a:p>
        </p:txBody>
      </p:sp>
      <p:sp>
        <p:nvSpPr>
          <p:cNvPr id="7" name="TextBox 6">
            <a:extLst>
              <a:ext uri="{FF2B5EF4-FFF2-40B4-BE49-F238E27FC236}">
                <a16:creationId xmlns:a16="http://schemas.microsoft.com/office/drawing/2014/main" id="{A2B0D7AA-FFAA-460F-8D12-559BE01F3292}"/>
              </a:ext>
            </a:extLst>
          </p:cNvPr>
          <p:cNvSpPr txBox="1"/>
          <p:nvPr/>
        </p:nvSpPr>
        <p:spPr>
          <a:xfrm>
            <a:off x="5085906" y="206284"/>
            <a:ext cx="4058094" cy="1021556"/>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“We are jealous from Lebanese children who dress better and are able to access schools” - Boys 13-17 years old in </a:t>
            </a:r>
            <a:r>
              <a:rPr kumimoji="0" lang="en-US" sz="1800" b="0" i="1"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Bekaa</a:t>
            </a:r>
            <a:endParaRPr kumimoji="0" lang="en-GB"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54853367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19CCA3-F720-4143-8837-7662D31F1416}"/>
              </a:ext>
            </a:extLst>
          </p:cNvPr>
          <p:cNvSpPr>
            <a:spLocks noGrp="1"/>
          </p:cNvSpPr>
          <p:nvPr>
            <p:ph type="body" sz="quarter" idx="14"/>
          </p:nvPr>
        </p:nvSpPr>
        <p:spPr>
          <a:xfrm>
            <a:off x="4465320" y="1772895"/>
            <a:ext cx="4526280" cy="4865900"/>
          </a:xfrm>
          <a:prstGeom prst="leftArrowCallout">
            <a:avLst/>
          </a:prstGeom>
          <a:solidFill>
            <a:schemeClr val="accent1">
              <a:lumMod val="20000"/>
              <a:lumOff val="80000"/>
            </a:schemeClr>
          </a:solidFill>
        </p:spPr>
        <p:txBody>
          <a:bodyPr/>
          <a:lstStyle/>
          <a:p>
            <a:pPr indent="0">
              <a:defRPr/>
            </a:pPr>
            <a:r>
              <a:rPr lang="en-US" sz="1400" u="sng" dirty="0">
                <a:solidFill>
                  <a:schemeClr val="accent1"/>
                </a:solidFill>
                <a:latin typeface="+mj-lt"/>
              </a:rPr>
              <a:t>Context:</a:t>
            </a:r>
          </a:p>
          <a:p>
            <a:pPr indent="0">
              <a:defRPr/>
            </a:pPr>
            <a:endParaRPr lang="en-US" sz="1400" dirty="0">
              <a:latin typeface="+mj-lt"/>
            </a:endParaRPr>
          </a:p>
          <a:p>
            <a:pPr marL="285750" indent="-285750">
              <a:buFont typeface="Arial" panose="020B0604020202020204" pitchFamily="34" charset="0"/>
              <a:buChar char="•"/>
              <a:defRPr/>
            </a:pPr>
            <a:r>
              <a:rPr lang="en-US" altLang="en-US" sz="1400" dirty="0">
                <a:latin typeface="+mj-lt"/>
              </a:rPr>
              <a:t>57% out of total female youth aged 18-25 years old groups (</a:t>
            </a:r>
            <a:r>
              <a:rPr lang="en-US" altLang="en-US" sz="1400" dirty="0" err="1">
                <a:latin typeface="+mj-lt"/>
              </a:rPr>
              <a:t>Bekaa</a:t>
            </a:r>
            <a:r>
              <a:rPr lang="en-US" altLang="en-US" sz="1400" dirty="0">
                <a:latin typeface="+mj-lt"/>
              </a:rPr>
              <a:t> and North)</a:t>
            </a:r>
          </a:p>
          <a:p>
            <a:pPr indent="0">
              <a:defRPr/>
            </a:pPr>
            <a:endParaRPr lang="en-US" altLang="en-US" sz="1400" dirty="0">
              <a:latin typeface="+mj-lt"/>
            </a:endParaRPr>
          </a:p>
          <a:p>
            <a:pPr marL="285750" indent="-285750">
              <a:buFont typeface="Arial" panose="020B0604020202020204" pitchFamily="34" charset="0"/>
              <a:buChar char="•"/>
              <a:defRPr/>
            </a:pPr>
            <a:r>
              <a:rPr lang="en-US" altLang="en-US" sz="1400" dirty="0">
                <a:latin typeface="+mj-lt"/>
              </a:rPr>
              <a:t>40% out of total older men groups (BML)</a:t>
            </a:r>
          </a:p>
          <a:p>
            <a:pPr indent="0">
              <a:defRPr/>
            </a:pPr>
            <a:r>
              <a:rPr lang="en-US" altLang="en-US" sz="1400" dirty="0">
                <a:latin typeface="+mj-lt"/>
              </a:rPr>
              <a:t> </a:t>
            </a:r>
          </a:p>
          <a:p>
            <a:pPr marL="285750" indent="-285750">
              <a:buFont typeface="Arial" panose="020B0604020202020204" pitchFamily="34" charset="0"/>
              <a:buChar char="•"/>
              <a:defRPr/>
            </a:pPr>
            <a:r>
              <a:rPr lang="en-US" altLang="en-US" sz="1400" dirty="0">
                <a:latin typeface="+mj-lt"/>
              </a:rPr>
              <a:t>40% out of total older women groups (BML and </a:t>
            </a:r>
            <a:r>
              <a:rPr lang="en-US" altLang="en-US" sz="1400" dirty="0" err="1">
                <a:latin typeface="+mj-lt"/>
              </a:rPr>
              <a:t>Bekaa</a:t>
            </a:r>
            <a:r>
              <a:rPr lang="en-US" altLang="en-US" sz="1400" dirty="0">
                <a:latin typeface="+mj-lt"/>
              </a:rPr>
              <a:t>)</a:t>
            </a:r>
          </a:p>
          <a:p>
            <a:pPr marL="285750" indent="-285750">
              <a:buFont typeface="Arial" panose="020B0604020202020204" pitchFamily="34" charset="0"/>
              <a:buChar char="•"/>
              <a:defRPr/>
            </a:pPr>
            <a:endParaRPr lang="en-US" altLang="en-US" sz="1400" dirty="0">
              <a:latin typeface="+mj-lt"/>
            </a:endParaRPr>
          </a:p>
          <a:p>
            <a:pPr marL="285750" indent="-285750">
              <a:buFont typeface="Arial" panose="020B0604020202020204" pitchFamily="34" charset="0"/>
              <a:buChar char="•"/>
              <a:defRPr/>
            </a:pPr>
            <a:r>
              <a:rPr lang="en-US" altLang="en-US" sz="1400" dirty="0">
                <a:latin typeface="+mj-lt"/>
              </a:rPr>
              <a:t>22% out of total married women groups (North and South)</a:t>
            </a:r>
          </a:p>
          <a:p>
            <a:pPr indent="0">
              <a:defRPr/>
            </a:pPr>
            <a:endParaRPr lang="en-US" altLang="en-US" sz="1400" dirty="0">
              <a:latin typeface="+mj-lt"/>
            </a:endParaRPr>
          </a:p>
          <a:p>
            <a:pPr marL="285750" indent="-285750">
              <a:buFont typeface="Arial" panose="020B0604020202020204" pitchFamily="34" charset="0"/>
              <a:buChar char="•"/>
              <a:defRPr/>
            </a:pPr>
            <a:r>
              <a:rPr lang="en-US" altLang="en-US" sz="1400" dirty="0">
                <a:latin typeface="+mj-lt"/>
              </a:rPr>
              <a:t>20% out of total persons with disabilities groups (BML)</a:t>
            </a:r>
          </a:p>
          <a:p>
            <a:pPr indent="0">
              <a:defRPr/>
            </a:pPr>
            <a:endParaRPr lang="en-US" altLang="en-US" sz="1400" dirty="0">
              <a:latin typeface="+mj-lt"/>
            </a:endParaRPr>
          </a:p>
          <a:p>
            <a:pPr marL="285750" indent="-285750">
              <a:buFont typeface="Arial" panose="020B0604020202020204" pitchFamily="34" charset="0"/>
              <a:buChar char="•"/>
              <a:defRPr/>
            </a:pPr>
            <a:r>
              <a:rPr lang="en-US" altLang="en-US" sz="1400" dirty="0">
                <a:latin typeface="+mj-lt"/>
              </a:rPr>
              <a:t>14% out of total boys aged 13-17 years old groups (BML) </a:t>
            </a:r>
          </a:p>
          <a:p>
            <a:pPr marL="285750" indent="-285750">
              <a:buFont typeface="Arial" panose="020B0604020202020204" pitchFamily="34" charset="0"/>
              <a:buChar char="•"/>
              <a:defRPr/>
            </a:pPr>
            <a:endParaRPr lang="en-US" altLang="en-US" sz="1400" dirty="0">
              <a:latin typeface="+mj-lt"/>
            </a:endParaRPr>
          </a:p>
          <a:p>
            <a:pPr marL="285750" indent="-285750">
              <a:buFont typeface="Arial" panose="020B0604020202020204" pitchFamily="34" charset="0"/>
              <a:buChar char="•"/>
              <a:defRPr/>
            </a:pPr>
            <a:r>
              <a:rPr lang="en-US" altLang="en-US" sz="1400" dirty="0">
                <a:latin typeface="+mj-lt"/>
              </a:rPr>
              <a:t>14% out of total girls aged 13-17 years old groups (BML)</a:t>
            </a:r>
          </a:p>
          <a:p>
            <a:pPr indent="0">
              <a:defRPr/>
            </a:pPr>
            <a:endParaRPr lang="en-US" sz="1400" dirty="0">
              <a:latin typeface="+mj-lt"/>
            </a:endParaRPr>
          </a:p>
        </p:txBody>
      </p:sp>
      <p:sp>
        <p:nvSpPr>
          <p:cNvPr id="30723" name="Text Placeholder 2">
            <a:extLst>
              <a:ext uri="{FF2B5EF4-FFF2-40B4-BE49-F238E27FC236}">
                <a16:creationId xmlns:a16="http://schemas.microsoft.com/office/drawing/2014/main" id="{E0136D40-508C-4F76-BAC6-CC88BBB72331}"/>
              </a:ext>
            </a:extLst>
          </p:cNvPr>
          <p:cNvSpPr>
            <a:spLocks noGrp="1"/>
          </p:cNvSpPr>
          <p:nvPr>
            <p:ph type="body" sz="quarter" idx="11"/>
          </p:nvPr>
        </p:nvSpPr>
        <p:spPr>
          <a:xfrm>
            <a:off x="1076326" y="1104902"/>
            <a:ext cx="6369051" cy="350839"/>
          </a:xfrm>
        </p:spPr>
        <p:txBody>
          <a:bodyPr/>
          <a:lstStyle/>
          <a:p>
            <a:r>
              <a:rPr lang="en-US" altLang="en-US" sz="2400">
                <a:latin typeface="+mn-lt"/>
                <a:cs typeface="Arial" panose="020B0604020202020204" pitchFamily="34" charset="0"/>
              </a:rPr>
              <a:t>Priority #2: Adequate housing </a:t>
            </a:r>
          </a:p>
        </p:txBody>
      </p:sp>
      <p:graphicFrame>
        <p:nvGraphicFramePr>
          <p:cNvPr id="5" name="Chart 4">
            <a:extLst>
              <a:ext uri="{FF2B5EF4-FFF2-40B4-BE49-F238E27FC236}">
                <a16:creationId xmlns:a16="http://schemas.microsoft.com/office/drawing/2014/main" id="{34B4BC39-7E9D-4444-83DA-42A03D1B0FEC}"/>
              </a:ext>
            </a:extLst>
          </p:cNvPr>
          <p:cNvGraphicFramePr>
            <a:graphicFrameLocks/>
          </p:cNvGraphicFramePr>
          <p:nvPr/>
        </p:nvGraphicFramePr>
        <p:xfrm>
          <a:off x="333375" y="1857375"/>
          <a:ext cx="5638800" cy="45910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19CCA3-F720-4143-8837-7662D31F1416}"/>
              </a:ext>
            </a:extLst>
          </p:cNvPr>
          <p:cNvSpPr>
            <a:spLocks noGrp="1"/>
          </p:cNvSpPr>
          <p:nvPr>
            <p:ph type="body" sz="quarter" idx="14"/>
          </p:nvPr>
        </p:nvSpPr>
        <p:spPr>
          <a:xfrm>
            <a:off x="517137" y="1783629"/>
            <a:ext cx="8313713" cy="4719953"/>
          </a:xfrm>
        </p:spPr>
        <p:txBody>
          <a:bodyPr/>
          <a:lstStyle/>
          <a:p>
            <a:pPr marL="285750" indent="-285750">
              <a:buClr>
                <a:schemeClr val="accent1"/>
              </a:buClr>
              <a:buFont typeface="Wingdings" panose="05000000000000000000" pitchFamily="2" charset="2"/>
              <a:buChar char="§"/>
              <a:defRPr/>
            </a:pPr>
            <a:r>
              <a:rPr lang="en-US" sz="1550" b="1" dirty="0">
                <a:solidFill>
                  <a:schemeClr val="tx1"/>
                </a:solidFill>
                <a:latin typeface="+mn-lt"/>
              </a:rPr>
              <a:t>Inability to pay the increased rental fees; </a:t>
            </a:r>
            <a:r>
              <a:rPr lang="en-US" sz="1550" dirty="0">
                <a:solidFill>
                  <a:schemeClr val="tx1"/>
                </a:solidFill>
                <a:latin typeface="+mn-lt"/>
              </a:rPr>
              <a:t>limited job opportunities due to the socio-economic crisis especially impacting PWDs, delays in receiving assistance or none at all, unfair distribution especially in </a:t>
            </a:r>
            <a:r>
              <a:rPr lang="en-US" sz="1550" dirty="0" err="1">
                <a:solidFill>
                  <a:schemeClr val="tx1"/>
                </a:solidFill>
                <a:latin typeface="+mn-lt"/>
              </a:rPr>
              <a:t>Bekaa</a:t>
            </a:r>
            <a:r>
              <a:rPr lang="en-US" sz="1550" dirty="0">
                <a:solidFill>
                  <a:schemeClr val="tx1"/>
                </a:solidFill>
                <a:latin typeface="+mn-lt"/>
              </a:rPr>
              <a:t> and South, assistance only covers half of rental fees and insufficient/inaccurate tent support</a:t>
            </a:r>
          </a:p>
          <a:p>
            <a:pPr indent="0">
              <a:buClr>
                <a:schemeClr val="accent1"/>
              </a:buClr>
              <a:defRPr/>
            </a:pPr>
            <a:endParaRPr lang="en-US" sz="1550" dirty="0">
              <a:solidFill>
                <a:schemeClr val="tx1"/>
              </a:solidFill>
              <a:latin typeface="+mn-lt"/>
            </a:endParaRPr>
          </a:p>
          <a:p>
            <a:pPr marL="285750" indent="-285750">
              <a:buClr>
                <a:schemeClr val="accent1"/>
              </a:buClr>
              <a:buFont typeface="Wingdings" panose="05000000000000000000" pitchFamily="2" charset="2"/>
              <a:buChar char="§"/>
              <a:defRPr/>
            </a:pPr>
            <a:r>
              <a:rPr lang="en-US" sz="1550" b="1" dirty="0">
                <a:solidFill>
                  <a:schemeClr val="tx1"/>
                </a:solidFill>
                <a:latin typeface="+mn-lt"/>
                <a:cs typeface="Arial" panose="020B0604020202020204" pitchFamily="34" charset="0"/>
              </a:rPr>
              <a:t>Exploitation</a:t>
            </a:r>
            <a:r>
              <a:rPr lang="en-US" sz="1550" dirty="0">
                <a:solidFill>
                  <a:schemeClr val="tx1"/>
                </a:solidFill>
                <a:latin typeface="+mn-lt"/>
                <a:cs typeface="Arial" panose="020B0604020202020204" pitchFamily="34" charset="0"/>
              </a:rPr>
              <a:t> by landlords; tensions, increasing rental fees to up to 50%, requesting payment in USD </a:t>
            </a:r>
            <a:r>
              <a:rPr lang="en-US" sz="1550" i="1" dirty="0">
                <a:solidFill>
                  <a:schemeClr val="accent1"/>
                </a:solidFill>
                <a:latin typeface="+mn-lt"/>
                <a:cs typeface="Arial" panose="020B0604020202020204" pitchFamily="34" charset="0"/>
              </a:rPr>
              <a:t>– married women in South and North, older men in BML, girls (13-17) in Beirut</a:t>
            </a:r>
            <a:endParaRPr lang="en-US" sz="1550" i="1" dirty="0">
              <a:solidFill>
                <a:schemeClr val="accent1"/>
              </a:solidFill>
              <a:latin typeface="+mn-lt"/>
            </a:endParaRPr>
          </a:p>
          <a:p>
            <a:pPr indent="0">
              <a:buClr>
                <a:schemeClr val="accent1"/>
              </a:buClr>
              <a:defRPr/>
            </a:pPr>
            <a:endParaRPr lang="en-US" sz="1550" dirty="0">
              <a:solidFill>
                <a:schemeClr val="tx1"/>
              </a:solidFill>
              <a:latin typeface="+mn-lt"/>
            </a:endParaRPr>
          </a:p>
          <a:p>
            <a:pPr marL="285750" indent="-285750">
              <a:buClr>
                <a:schemeClr val="accent1"/>
              </a:buClr>
              <a:buFont typeface="Wingdings" panose="05000000000000000000" pitchFamily="2" charset="2"/>
              <a:buChar char="§"/>
              <a:defRPr/>
            </a:pPr>
            <a:r>
              <a:rPr lang="en-US" sz="1550" b="1" dirty="0">
                <a:solidFill>
                  <a:schemeClr val="tx1"/>
                </a:solidFill>
                <a:latin typeface="+mn-lt"/>
              </a:rPr>
              <a:t>Lack of adequate housing conditions; </a:t>
            </a:r>
            <a:r>
              <a:rPr lang="en-US" sz="1550" dirty="0">
                <a:solidFill>
                  <a:schemeClr val="tx1"/>
                </a:solidFill>
                <a:latin typeface="+mn-lt"/>
              </a:rPr>
              <a:t>lack of electricity at home, inability to pay for private generator, living in tents requiring rehabilitation, water and shelter services are not being provided by NGOs or inadequate </a:t>
            </a:r>
            <a:r>
              <a:rPr lang="en-US" sz="1550" i="1" dirty="0">
                <a:solidFill>
                  <a:schemeClr val="accent1"/>
                </a:solidFill>
                <a:latin typeface="+mn-lt"/>
              </a:rPr>
              <a:t>– girls (18-25) in North and </a:t>
            </a:r>
            <a:r>
              <a:rPr lang="en-US" sz="1550" i="1" dirty="0" err="1">
                <a:solidFill>
                  <a:schemeClr val="accent1"/>
                </a:solidFill>
                <a:latin typeface="+mn-lt"/>
              </a:rPr>
              <a:t>Bekaa</a:t>
            </a:r>
            <a:r>
              <a:rPr lang="en-US" sz="1550" i="1" dirty="0">
                <a:solidFill>
                  <a:schemeClr val="accent1"/>
                </a:solidFill>
                <a:latin typeface="+mn-lt"/>
              </a:rPr>
              <a:t> and older men in ML</a:t>
            </a:r>
          </a:p>
          <a:p>
            <a:pPr marL="285750" indent="-285750">
              <a:buClr>
                <a:schemeClr val="accent1"/>
              </a:buClr>
              <a:buFont typeface="Wingdings" panose="05000000000000000000" pitchFamily="2" charset="2"/>
              <a:buChar char="§"/>
              <a:defRPr/>
            </a:pPr>
            <a:endParaRPr lang="en-US" sz="1550" dirty="0">
              <a:solidFill>
                <a:schemeClr val="tx1"/>
              </a:solidFill>
              <a:latin typeface="+mn-lt"/>
            </a:endParaRPr>
          </a:p>
          <a:p>
            <a:pPr marL="285750" indent="-285750">
              <a:buClr>
                <a:schemeClr val="accent1"/>
              </a:buClr>
              <a:buFont typeface="Wingdings" panose="05000000000000000000" pitchFamily="2" charset="2"/>
              <a:buChar char="§"/>
              <a:defRPr/>
            </a:pPr>
            <a:r>
              <a:rPr lang="en-US" sz="1550" b="1" dirty="0">
                <a:solidFill>
                  <a:schemeClr val="tx1"/>
                </a:solidFill>
                <a:latin typeface="+mn-lt"/>
              </a:rPr>
              <a:t>Discrimination; </a:t>
            </a:r>
            <a:r>
              <a:rPr lang="en-US" sz="1550" dirty="0">
                <a:solidFill>
                  <a:schemeClr val="tx1"/>
                </a:solidFill>
                <a:latin typeface="+mn-lt"/>
              </a:rPr>
              <a:t>landlords not accepting to rent houses and blaming refugees for the overall economic crisis </a:t>
            </a:r>
            <a:r>
              <a:rPr lang="en-US" sz="1550" i="1" dirty="0">
                <a:solidFill>
                  <a:schemeClr val="accent1"/>
                </a:solidFill>
                <a:latin typeface="+mn-lt"/>
              </a:rPr>
              <a:t>– girls (18-25) in North and older men in Beirut</a:t>
            </a:r>
          </a:p>
          <a:p>
            <a:pPr indent="0">
              <a:buClr>
                <a:schemeClr val="accent1"/>
              </a:buClr>
              <a:defRPr/>
            </a:pPr>
            <a:endParaRPr lang="en-US" sz="1550" dirty="0">
              <a:solidFill>
                <a:schemeClr val="tx1"/>
              </a:solidFill>
              <a:latin typeface="+mn-lt"/>
            </a:endParaRPr>
          </a:p>
          <a:p>
            <a:pPr marL="285750" indent="-285750">
              <a:buClr>
                <a:schemeClr val="accent1"/>
              </a:buClr>
              <a:buFont typeface="Wingdings" panose="05000000000000000000" pitchFamily="2" charset="2"/>
              <a:buChar char="§"/>
              <a:defRPr/>
            </a:pPr>
            <a:r>
              <a:rPr lang="en-US" sz="1550" b="1" dirty="0">
                <a:solidFill>
                  <a:schemeClr val="tx1"/>
                </a:solidFill>
                <a:latin typeface="+mn-lt"/>
                <a:cs typeface="Arial" panose="020B0604020202020204" pitchFamily="34" charset="0"/>
              </a:rPr>
              <a:t>Eviction threats</a:t>
            </a:r>
            <a:r>
              <a:rPr lang="en-US" sz="1550" dirty="0">
                <a:solidFill>
                  <a:schemeClr val="tx1"/>
                </a:solidFill>
                <a:latin typeface="+mn-lt"/>
                <a:cs typeface="Arial" panose="020B0604020202020204" pitchFamily="34" charset="0"/>
              </a:rPr>
              <a:t>; families concerned about having to leave to camps, tents and to other houses with worse conditions </a:t>
            </a:r>
            <a:r>
              <a:rPr lang="en-US" sz="1550" i="1" dirty="0">
                <a:solidFill>
                  <a:schemeClr val="accent1"/>
                </a:solidFill>
                <a:latin typeface="+mn-lt"/>
                <a:cs typeface="Arial" panose="020B0604020202020204" pitchFamily="34" charset="0"/>
              </a:rPr>
              <a:t>– girls aged 18-25 in North and girls 13-17 in Beirut</a:t>
            </a:r>
          </a:p>
          <a:p>
            <a:pPr indent="0">
              <a:buClr>
                <a:schemeClr val="accent1"/>
              </a:buClr>
              <a:defRPr/>
            </a:pPr>
            <a:endParaRPr lang="en-US" sz="1550" b="1" dirty="0">
              <a:solidFill>
                <a:schemeClr val="tx1"/>
              </a:solidFill>
              <a:latin typeface="+mn-lt"/>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550" b="1" dirty="0">
                <a:latin typeface="+mn-lt"/>
                <a:ea typeface="Calibri" panose="020F0502020204030204" pitchFamily="34" charset="0"/>
                <a:cs typeface="Arial" panose="020B0604020202020204" pitchFamily="34" charset="0"/>
              </a:rPr>
              <a:t>No services in area, Lack of awareness </a:t>
            </a:r>
            <a:r>
              <a:rPr lang="en-US" sz="1550" dirty="0">
                <a:latin typeface="+mn-lt"/>
                <a:ea typeface="Calibri" panose="020F0502020204030204" pitchFamily="34" charset="0"/>
                <a:cs typeface="Arial" panose="020B0604020202020204" pitchFamily="34" charset="0"/>
              </a:rPr>
              <a:t>of the shelter services provided and cash assistance, especially women and girls, </a:t>
            </a:r>
            <a:r>
              <a:rPr lang="en-US" sz="1550" b="1" dirty="0">
                <a:latin typeface="+mn-lt"/>
                <a:ea typeface="Calibri" panose="020F0502020204030204" pitchFamily="34" charset="0"/>
                <a:cs typeface="Arial" panose="020B0604020202020204" pitchFamily="34" charset="0"/>
              </a:rPr>
              <a:t>Inability to cost-share </a:t>
            </a:r>
            <a:r>
              <a:rPr lang="en-US" sz="1550" dirty="0">
                <a:latin typeface="+mn-lt"/>
                <a:ea typeface="Calibri" panose="020F0502020204030204" pitchFamily="34" charset="0"/>
                <a:cs typeface="Arial" panose="020B0604020202020204" pitchFamily="34" charset="0"/>
              </a:rPr>
              <a:t>for rent</a:t>
            </a:r>
            <a:r>
              <a:rPr lang="en-US" sz="1550" b="1" dirty="0">
                <a:latin typeface="+mn-lt"/>
                <a:ea typeface="Calibri" panose="020F0502020204030204" pitchFamily="34" charset="0"/>
                <a:cs typeface="Arial" panose="020B0604020202020204" pitchFamily="34" charset="0"/>
              </a:rPr>
              <a:t>, Inability to afford transportation </a:t>
            </a:r>
            <a:r>
              <a:rPr lang="en-US" sz="1550" dirty="0">
                <a:latin typeface="+mn-lt"/>
                <a:ea typeface="Calibri" panose="020F0502020204030204" pitchFamily="34" charset="0"/>
                <a:cs typeface="Arial" panose="020B0604020202020204" pitchFamily="34" charset="0"/>
              </a:rPr>
              <a:t>to ask or reach for services</a:t>
            </a:r>
          </a:p>
          <a:p>
            <a:pPr indent="0">
              <a:buClr>
                <a:schemeClr val="accent1"/>
              </a:buClr>
              <a:defRPr/>
            </a:pPr>
            <a:endParaRPr lang="en-US" sz="1550" dirty="0">
              <a:latin typeface="+mn-lt"/>
              <a:ea typeface="Calibri" panose="020F0502020204030204" pitchFamily="34" charset="0"/>
              <a:cs typeface="Arial" panose="020B0604020202020204" pitchFamily="34" charset="0"/>
            </a:endParaRPr>
          </a:p>
          <a:p>
            <a:pPr marL="285744" indent="-285744">
              <a:buFontTx/>
              <a:buChar char="-"/>
              <a:defRPr/>
            </a:pPr>
            <a:endParaRPr lang="en-US" sz="1550" dirty="0">
              <a:latin typeface="+mn-lt"/>
            </a:endParaRPr>
          </a:p>
        </p:txBody>
      </p:sp>
      <p:sp>
        <p:nvSpPr>
          <p:cNvPr id="30723" name="Text Placeholder 2">
            <a:extLst>
              <a:ext uri="{FF2B5EF4-FFF2-40B4-BE49-F238E27FC236}">
                <a16:creationId xmlns:a16="http://schemas.microsoft.com/office/drawing/2014/main" id="{E0136D40-508C-4F76-BAC6-CC88BBB72331}"/>
              </a:ext>
            </a:extLst>
          </p:cNvPr>
          <p:cNvSpPr>
            <a:spLocks noGrp="1"/>
          </p:cNvSpPr>
          <p:nvPr>
            <p:ph type="body" sz="quarter" idx="11"/>
          </p:nvPr>
        </p:nvSpPr>
        <p:spPr>
          <a:xfrm>
            <a:off x="1076326" y="1104902"/>
            <a:ext cx="6369051" cy="350839"/>
          </a:xfrm>
        </p:spPr>
        <p:txBody>
          <a:bodyPr/>
          <a:lstStyle/>
          <a:p>
            <a:r>
              <a:rPr lang="en-US" altLang="en-US" sz="2400" dirty="0">
                <a:latin typeface="+mn-lt"/>
                <a:cs typeface="Arial" panose="020B0604020202020204" pitchFamily="34" charset="0"/>
              </a:rPr>
              <a:t>Priority #2: Adequate housing challenges</a:t>
            </a:r>
          </a:p>
        </p:txBody>
      </p:sp>
    </p:spTree>
    <p:extLst>
      <p:ext uri="{BB962C8B-B14F-4D97-AF65-F5344CB8AC3E}">
        <p14:creationId xmlns:p14="http://schemas.microsoft.com/office/powerpoint/2010/main" val="31384119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C53CEA-AD72-43EA-9CAF-1C60427A48D5}"/>
              </a:ext>
            </a:extLst>
          </p:cNvPr>
          <p:cNvSpPr>
            <a:spLocks noGrp="1"/>
          </p:cNvSpPr>
          <p:nvPr>
            <p:ph type="body" sz="quarter" idx="14"/>
          </p:nvPr>
        </p:nvSpPr>
        <p:spPr>
          <a:xfrm>
            <a:off x="4492425" y="1772293"/>
            <a:ext cx="4526280" cy="4905845"/>
          </a:xfrm>
          <a:prstGeom prst="leftArrowCallout">
            <a:avLst/>
          </a:prstGeom>
          <a:solidFill>
            <a:schemeClr val="accent1">
              <a:lumMod val="20000"/>
              <a:lumOff val="80000"/>
            </a:schemeClr>
          </a:solidFill>
        </p:spPr>
        <p:txBody>
          <a:bodyPr/>
          <a:lstStyle/>
          <a:p>
            <a:pPr indent="0">
              <a:defRPr/>
            </a:pPr>
            <a:r>
              <a:rPr lang="en-US" sz="1400" u="sng" dirty="0">
                <a:solidFill>
                  <a:schemeClr val="accent1"/>
                </a:solidFill>
                <a:latin typeface="+mj-lt"/>
              </a:rPr>
              <a:t>Context:</a:t>
            </a:r>
          </a:p>
          <a:p>
            <a:pPr indent="0">
              <a:defRPr/>
            </a:pPr>
            <a:endParaRPr lang="en-US" sz="1400" u="sng" dirty="0">
              <a:solidFill>
                <a:schemeClr val="accent1"/>
              </a:solidFill>
              <a:latin typeface="+mj-lt"/>
            </a:endParaRPr>
          </a:p>
          <a:p>
            <a:pPr marL="285750" indent="-285750">
              <a:buFont typeface="Arial" panose="020B0604020202020204" pitchFamily="34" charset="0"/>
              <a:buChar char="•"/>
              <a:defRPr/>
            </a:pPr>
            <a:r>
              <a:rPr lang="en-US" altLang="en-US" sz="1400" dirty="0">
                <a:latin typeface="+mn-lt"/>
              </a:rPr>
              <a:t>60% out of total groups of persons with disabilities  (BML, North, </a:t>
            </a:r>
            <a:r>
              <a:rPr lang="en-US" altLang="en-US" sz="1400" dirty="0" err="1">
                <a:latin typeface="+mn-lt"/>
              </a:rPr>
              <a:t>Bekaa</a:t>
            </a:r>
            <a:r>
              <a:rPr lang="en-US" altLang="en-US" sz="1400" dirty="0">
                <a:latin typeface="+mn-lt"/>
              </a:rPr>
              <a:t>)</a:t>
            </a:r>
          </a:p>
          <a:p>
            <a:pPr indent="0">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60% out of total groups of older women (BML, South, North)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22% out of total groups of married women (BML and North)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female youth aged 18-25 (BML)</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female heads of household (BML) </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male youth 18-25 (BML)</a:t>
            </a:r>
          </a:p>
          <a:p>
            <a:pPr indent="0">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boys 13-17 (North)</a:t>
            </a:r>
          </a:p>
          <a:p>
            <a:pPr marL="285744" indent="-285744">
              <a:buFontTx/>
              <a:buChar char="-"/>
              <a:defRPr/>
            </a:pPr>
            <a:endParaRPr lang="en-US" sz="1600" dirty="0"/>
          </a:p>
        </p:txBody>
      </p:sp>
      <p:sp>
        <p:nvSpPr>
          <p:cNvPr id="32771" name="Text Placeholder 2">
            <a:extLst>
              <a:ext uri="{FF2B5EF4-FFF2-40B4-BE49-F238E27FC236}">
                <a16:creationId xmlns:a16="http://schemas.microsoft.com/office/drawing/2014/main" id="{65A594E6-B9DD-4B92-A1D1-402E4908EFAD}"/>
              </a:ext>
            </a:extLst>
          </p:cNvPr>
          <p:cNvSpPr>
            <a:spLocks noGrp="1"/>
          </p:cNvSpPr>
          <p:nvPr>
            <p:ph type="body" sz="quarter" idx="11"/>
          </p:nvPr>
        </p:nvSpPr>
        <p:spPr>
          <a:xfrm>
            <a:off x="1066386" y="1219202"/>
            <a:ext cx="6369051" cy="350839"/>
          </a:xfrm>
        </p:spPr>
        <p:txBody>
          <a:bodyPr/>
          <a:lstStyle/>
          <a:p>
            <a:r>
              <a:rPr lang="en-US" altLang="en-US" sz="2400">
                <a:latin typeface="+mn-lt"/>
                <a:cs typeface="Arial" panose="020B0604020202020204" pitchFamily="34" charset="0"/>
              </a:rPr>
              <a:t>Priority #3: Health</a:t>
            </a:r>
          </a:p>
        </p:txBody>
      </p:sp>
      <p:graphicFrame>
        <p:nvGraphicFramePr>
          <p:cNvPr id="6" name="Chart 5">
            <a:extLst>
              <a:ext uri="{FF2B5EF4-FFF2-40B4-BE49-F238E27FC236}">
                <a16:creationId xmlns:a16="http://schemas.microsoft.com/office/drawing/2014/main" id="{ACCA26F1-180C-44CC-981E-DEC00A99EB78}"/>
              </a:ext>
            </a:extLst>
          </p:cNvPr>
          <p:cNvGraphicFramePr>
            <a:graphicFrameLocks/>
          </p:cNvGraphicFramePr>
          <p:nvPr/>
        </p:nvGraphicFramePr>
        <p:xfrm>
          <a:off x="428625" y="1772293"/>
          <a:ext cx="5581650" cy="470470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C53CEA-AD72-43EA-9CAF-1C60427A48D5}"/>
              </a:ext>
            </a:extLst>
          </p:cNvPr>
          <p:cNvSpPr>
            <a:spLocks noGrp="1"/>
          </p:cNvSpPr>
          <p:nvPr>
            <p:ph type="body" sz="quarter" idx="14"/>
          </p:nvPr>
        </p:nvSpPr>
        <p:spPr>
          <a:xfrm>
            <a:off x="940904" y="1863727"/>
            <a:ext cx="8203096" cy="4994273"/>
          </a:xfrm>
        </p:spPr>
        <p:txBody>
          <a:bodyPr/>
          <a:lstStyle/>
          <a:p>
            <a:pPr marL="285750" indent="-285750">
              <a:buClr>
                <a:schemeClr val="accent1"/>
              </a:buClr>
              <a:buFont typeface="Wingdings" panose="05000000000000000000" pitchFamily="2" charset="2"/>
              <a:buChar char="§"/>
              <a:defRPr/>
            </a:pPr>
            <a:r>
              <a:rPr lang="en-US" sz="1600" b="1" dirty="0">
                <a:solidFill>
                  <a:schemeClr val="tx1"/>
                </a:solidFill>
                <a:latin typeface="+mn-lt"/>
              </a:rPr>
              <a:t>Financial reasons;</a:t>
            </a:r>
            <a:r>
              <a:rPr lang="en-US" sz="1600" dirty="0">
                <a:solidFill>
                  <a:schemeClr val="tx1"/>
                </a:solidFill>
                <a:latin typeface="+mn-lt"/>
              </a:rPr>
              <a:t> inability to afford health services, medications, and doctor’s consultation expenses, no transportation means to reach the service or share costs, down payment for hospitals </a:t>
            </a:r>
          </a:p>
          <a:p>
            <a:pPr marL="285750" indent="-285750">
              <a:buClr>
                <a:schemeClr val="accent1"/>
              </a:buClr>
              <a:buFont typeface="Wingdings" panose="05000000000000000000" pitchFamily="2" charset="2"/>
              <a:buChar char="§"/>
              <a:defRPr/>
            </a:pPr>
            <a:endParaRPr lang="en-US" sz="1600" dirty="0">
              <a:solidFill>
                <a:schemeClr val="tx1"/>
              </a:solidFill>
              <a:latin typeface="+mn-lt"/>
            </a:endParaRPr>
          </a:p>
          <a:p>
            <a:pPr marL="285750" indent="-285750">
              <a:buClr>
                <a:schemeClr val="accent1"/>
              </a:buClr>
              <a:buFont typeface="Wingdings" panose="05000000000000000000" pitchFamily="2" charset="2"/>
              <a:buChar char="§"/>
              <a:defRPr/>
            </a:pPr>
            <a:r>
              <a:rPr lang="en-US" sz="1600" b="1" dirty="0">
                <a:solidFill>
                  <a:schemeClr val="tx1"/>
                </a:solidFill>
                <a:latin typeface="+mn-lt"/>
              </a:rPr>
              <a:t>Shortage of medications </a:t>
            </a:r>
            <a:r>
              <a:rPr lang="en-US" sz="1600" dirty="0">
                <a:solidFill>
                  <a:schemeClr val="tx1"/>
                </a:solidFill>
                <a:latin typeface="+mn-lt"/>
              </a:rPr>
              <a:t>especially chronic ones (mostly in ML); lack of hospitals in </a:t>
            </a:r>
            <a:r>
              <a:rPr lang="en-US" sz="1600" dirty="0" err="1">
                <a:solidFill>
                  <a:schemeClr val="tx1"/>
                </a:solidFill>
                <a:latin typeface="+mn-lt"/>
              </a:rPr>
              <a:t>Akkar</a:t>
            </a:r>
            <a:endParaRPr lang="en-US" sz="1600" dirty="0">
              <a:latin typeface="+mn-lt"/>
            </a:endParaRPr>
          </a:p>
          <a:p>
            <a:pPr marL="285750" indent="-285750">
              <a:buClr>
                <a:schemeClr val="accent1"/>
              </a:buClr>
              <a:buFont typeface="Wingdings" panose="05000000000000000000" pitchFamily="2" charset="2"/>
              <a:buChar char="§"/>
              <a:defRPr/>
            </a:pPr>
            <a:endParaRPr lang="en-US" sz="1600" dirty="0">
              <a:latin typeface="+mn-lt"/>
            </a:endParaRPr>
          </a:p>
          <a:p>
            <a:pPr marL="285750" indent="-285750">
              <a:buClr>
                <a:schemeClr val="accent1"/>
              </a:buClr>
              <a:buFont typeface="Wingdings" panose="05000000000000000000" pitchFamily="2" charset="2"/>
              <a:buChar char="§"/>
              <a:defRPr/>
            </a:pPr>
            <a:r>
              <a:rPr lang="en-US" sz="1600" b="1" dirty="0">
                <a:latin typeface="+mn-lt"/>
              </a:rPr>
              <a:t>Not all medical services are covered </a:t>
            </a:r>
            <a:r>
              <a:rPr lang="en-US" sz="1600" dirty="0">
                <a:latin typeface="+mn-lt"/>
              </a:rPr>
              <a:t>such as </a:t>
            </a:r>
            <a:r>
              <a:rPr lang="en-US" sz="1600" dirty="0">
                <a:effectLst/>
                <a:latin typeface="Calibri" panose="020F0502020204030204" pitchFamily="34" charset="0"/>
                <a:ea typeface="Calibri" panose="020F0502020204030204" pitchFamily="34" charset="0"/>
                <a:cs typeface="Arial" panose="020B0604020202020204" pitchFamily="34" charset="0"/>
              </a:rPr>
              <a:t>orthopedic surgeries, x-rays, </a:t>
            </a:r>
            <a:r>
              <a:rPr lang="en-US" sz="1600" b="0" i="0" u="none" strike="noStrike" dirty="0">
                <a:solidFill>
                  <a:srgbClr val="232323"/>
                </a:solidFill>
                <a:effectLst/>
                <a:latin typeface="Calibri" panose="020F0502020204030204" pitchFamily="34" charset="0"/>
              </a:rPr>
              <a:t>services for persons with disabilities, etc.</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indent="0">
              <a:buClr>
                <a:schemeClr val="accent1"/>
              </a:buClr>
              <a:defRPr/>
            </a:pPr>
            <a:endParaRPr lang="en-US" sz="1600" dirty="0">
              <a:latin typeface="+mn-lt"/>
            </a:endParaRPr>
          </a:p>
          <a:p>
            <a:pPr marL="285750" indent="-285750">
              <a:buClr>
                <a:schemeClr val="accent1"/>
              </a:buClr>
              <a:buFont typeface="Wingdings" panose="05000000000000000000" pitchFamily="2" charset="2"/>
              <a:buChar char="§"/>
              <a:defRPr/>
            </a:pPr>
            <a:r>
              <a:rPr lang="en-US" sz="1600" b="1" dirty="0">
                <a:latin typeface="+mn-lt"/>
              </a:rPr>
              <a:t>No reply from the Call Center </a:t>
            </a:r>
            <a:r>
              <a:rPr lang="en-US" sz="1600" dirty="0">
                <a:latin typeface="+mn-lt"/>
              </a:rPr>
              <a:t>when wanting to ask for info </a:t>
            </a:r>
            <a:r>
              <a:rPr lang="en-US" sz="1600" i="1" dirty="0">
                <a:solidFill>
                  <a:schemeClr val="accent1"/>
                </a:solidFill>
                <a:latin typeface="+mn-lt"/>
              </a:rPr>
              <a:t>– older women </a:t>
            </a:r>
            <a:r>
              <a:rPr lang="en-US" sz="1600" i="1">
                <a:solidFill>
                  <a:schemeClr val="accent1"/>
                </a:solidFill>
                <a:latin typeface="+mn-lt"/>
              </a:rPr>
              <a:t>and PWD </a:t>
            </a:r>
            <a:r>
              <a:rPr lang="en-US" sz="1600" i="1" dirty="0">
                <a:solidFill>
                  <a:schemeClr val="accent1"/>
                </a:solidFill>
                <a:latin typeface="+mn-lt"/>
              </a:rPr>
              <a:t>in North</a:t>
            </a:r>
          </a:p>
          <a:p>
            <a:pPr marL="285750" indent="-285750">
              <a:buClr>
                <a:schemeClr val="accent1"/>
              </a:buClr>
              <a:buFont typeface="Wingdings" panose="05000000000000000000" pitchFamily="2" charset="2"/>
              <a:buChar char="§"/>
              <a:defRPr/>
            </a:pPr>
            <a:endParaRPr lang="en-US" sz="1600" dirty="0">
              <a:latin typeface="+mn-lt"/>
            </a:endParaRPr>
          </a:p>
          <a:p>
            <a:pPr marL="285750" indent="-285750">
              <a:buClr>
                <a:schemeClr val="accent1"/>
              </a:buClr>
              <a:buFont typeface="Wingdings" panose="05000000000000000000" pitchFamily="2" charset="2"/>
              <a:buChar char="§"/>
              <a:defRPr/>
            </a:pPr>
            <a:r>
              <a:rPr lang="en-US" sz="1600" b="1" dirty="0">
                <a:latin typeface="+mn-lt"/>
              </a:rPr>
              <a:t>Discrimination; </a:t>
            </a:r>
            <a:r>
              <a:rPr lang="en-US" sz="1600" dirty="0">
                <a:latin typeface="+mn-lt"/>
              </a:rPr>
              <a:t>prioritizing Lebanese – who are also offered diapers and milk – </a:t>
            </a:r>
            <a:r>
              <a:rPr lang="en-US" sz="1600" i="1" dirty="0">
                <a:solidFill>
                  <a:schemeClr val="accent1"/>
                </a:solidFill>
                <a:latin typeface="+mn-lt"/>
              </a:rPr>
              <a:t>females in ML</a:t>
            </a:r>
          </a:p>
          <a:p>
            <a:pPr indent="0">
              <a:buClr>
                <a:schemeClr val="accent1"/>
              </a:buClr>
              <a:defRPr/>
            </a:pPr>
            <a:endParaRPr lang="en-US" sz="1600" dirty="0">
              <a:latin typeface="+mn-lt"/>
            </a:endParaRPr>
          </a:p>
          <a:p>
            <a:pPr marL="285750" indent="-285750">
              <a:buClr>
                <a:schemeClr val="accent1"/>
              </a:buClr>
              <a:buFont typeface="Wingdings" panose="05000000000000000000" pitchFamily="2" charset="2"/>
              <a:buChar char="§"/>
              <a:defRPr/>
            </a:pPr>
            <a:r>
              <a:rPr lang="en-US" sz="1600" b="1" dirty="0">
                <a:latin typeface="+mn-lt"/>
              </a:rPr>
              <a:t>Deprioritizing seeking health care </a:t>
            </a:r>
            <a:r>
              <a:rPr lang="en-US" sz="1600" dirty="0">
                <a:latin typeface="+mn-lt"/>
              </a:rPr>
              <a:t>due to other pressing needs </a:t>
            </a:r>
            <a:r>
              <a:rPr lang="en-US" sz="1600" i="1" dirty="0">
                <a:solidFill>
                  <a:schemeClr val="accent1"/>
                </a:solidFill>
                <a:latin typeface="+mn-lt"/>
              </a:rPr>
              <a:t>– female youth (18-25) in ML</a:t>
            </a:r>
          </a:p>
          <a:p>
            <a:pPr indent="0">
              <a:buClr>
                <a:schemeClr val="accent1"/>
              </a:buClr>
              <a:defRPr/>
            </a:pPr>
            <a:endParaRPr lang="en-US" sz="1600" dirty="0">
              <a:latin typeface="+mn-lt"/>
            </a:endParaRPr>
          </a:p>
          <a:p>
            <a:pPr marL="285750" indent="-285750">
              <a:buClr>
                <a:schemeClr val="accent1"/>
              </a:buClr>
              <a:buFont typeface="Wingdings" panose="05000000000000000000" pitchFamily="2" charset="2"/>
              <a:buChar char="§"/>
              <a:defRPr/>
            </a:pPr>
            <a:r>
              <a:rPr lang="en-US" sz="1600" dirty="0">
                <a:latin typeface="+mn-lt"/>
              </a:rPr>
              <a:t>PHC's having </a:t>
            </a:r>
            <a:r>
              <a:rPr lang="en-US" sz="1600" b="1" dirty="0">
                <a:latin typeface="+mn-lt"/>
              </a:rPr>
              <a:t>long waiting lists </a:t>
            </a:r>
            <a:r>
              <a:rPr lang="en-US" sz="1600" dirty="0">
                <a:latin typeface="+mn-lt"/>
              </a:rPr>
              <a:t>or don't call back when the service is available again </a:t>
            </a:r>
            <a:r>
              <a:rPr lang="en-US" sz="1600" i="1" dirty="0">
                <a:solidFill>
                  <a:schemeClr val="accent1"/>
                </a:solidFill>
                <a:latin typeface="+mn-lt"/>
              </a:rPr>
              <a:t>– </a:t>
            </a:r>
            <a:r>
              <a:rPr lang="en-US" sz="1600" i="1" dirty="0" err="1">
                <a:solidFill>
                  <a:schemeClr val="accent1"/>
                </a:solidFill>
                <a:latin typeface="+mn-lt"/>
              </a:rPr>
              <a:t>Bekaa</a:t>
            </a:r>
            <a:endParaRPr lang="en-US" sz="1600" i="1" dirty="0">
              <a:solidFill>
                <a:schemeClr val="accent1"/>
              </a:solidFill>
              <a:latin typeface="+mn-lt"/>
            </a:endParaRPr>
          </a:p>
          <a:p>
            <a:pPr marL="285750" indent="-285750">
              <a:buClr>
                <a:schemeClr val="accent1"/>
              </a:buClr>
              <a:buFont typeface="Wingdings" panose="05000000000000000000" pitchFamily="2" charset="2"/>
              <a:buChar char="§"/>
              <a:defRPr/>
            </a:pPr>
            <a:endParaRPr lang="en-US" sz="1600" dirty="0">
              <a:latin typeface="+mn-lt"/>
            </a:endParaRPr>
          </a:p>
          <a:p>
            <a:pPr marL="285750" indent="-285750">
              <a:buClr>
                <a:schemeClr val="accent1"/>
              </a:buClr>
              <a:buFont typeface="Wingdings" panose="05000000000000000000" pitchFamily="2" charset="2"/>
              <a:buChar char="§"/>
              <a:defRPr/>
            </a:pPr>
            <a:r>
              <a:rPr lang="en-US" sz="1600" b="1" dirty="0">
                <a:latin typeface="+mn-lt"/>
              </a:rPr>
              <a:t>Lack of knowledge </a:t>
            </a:r>
            <a:r>
              <a:rPr lang="en-US" sz="1600" dirty="0">
                <a:latin typeface="+mn-lt"/>
              </a:rPr>
              <a:t>about services available, poor quality of medical services, ill-treatment at hospitals  </a:t>
            </a:r>
            <a:r>
              <a:rPr lang="en-US" sz="1600" i="1" dirty="0">
                <a:solidFill>
                  <a:schemeClr val="accent1"/>
                </a:solidFill>
                <a:latin typeface="+mn-lt"/>
              </a:rPr>
              <a:t>- mostly in the North - </a:t>
            </a:r>
            <a:r>
              <a:rPr lang="en-US" sz="1600" b="0" i="1" u="none" strike="noStrike" dirty="0">
                <a:solidFill>
                  <a:srgbClr val="4F81BD"/>
                </a:solidFill>
                <a:effectLst/>
                <a:latin typeface="Calibri" panose="020F0502020204030204" pitchFamily="34" charset="0"/>
              </a:rPr>
              <a:t>– </a:t>
            </a:r>
            <a:r>
              <a:rPr lang="en-US" sz="1600" b="1" i="0" u="none" strike="noStrike" dirty="0">
                <a:solidFill>
                  <a:srgbClr val="232323"/>
                </a:solidFill>
                <a:effectLst/>
                <a:latin typeface="Calibri" panose="020F0502020204030204" pitchFamily="34" charset="0"/>
              </a:rPr>
              <a:t>Remote health services </a:t>
            </a:r>
            <a:r>
              <a:rPr lang="en-US" sz="1600" b="0" i="1" u="none" strike="noStrike" dirty="0">
                <a:solidFill>
                  <a:srgbClr val="4F81BD"/>
                </a:solidFill>
                <a:effectLst/>
                <a:latin typeface="Calibri" panose="020F0502020204030204" pitchFamily="34" charset="0"/>
              </a:rPr>
              <a:t>in BML and North</a:t>
            </a:r>
            <a:endParaRPr lang="en-US" sz="1600" i="1" dirty="0">
              <a:solidFill>
                <a:schemeClr val="accent1"/>
              </a:solidFill>
              <a:latin typeface="+mn-lt"/>
            </a:endParaRPr>
          </a:p>
          <a:p>
            <a:pPr marL="285744" indent="-285744">
              <a:buFontTx/>
              <a:buChar char="-"/>
              <a:defRPr/>
            </a:pPr>
            <a:endParaRPr lang="en-US" sz="1600" dirty="0">
              <a:latin typeface="+mn-lt"/>
            </a:endParaRPr>
          </a:p>
        </p:txBody>
      </p:sp>
      <p:sp>
        <p:nvSpPr>
          <p:cNvPr id="32771" name="Text Placeholder 2">
            <a:extLst>
              <a:ext uri="{FF2B5EF4-FFF2-40B4-BE49-F238E27FC236}">
                <a16:creationId xmlns:a16="http://schemas.microsoft.com/office/drawing/2014/main" id="{65A594E6-B9DD-4B92-A1D1-402E4908EFAD}"/>
              </a:ext>
            </a:extLst>
          </p:cNvPr>
          <p:cNvSpPr>
            <a:spLocks noGrp="1"/>
          </p:cNvSpPr>
          <p:nvPr>
            <p:ph type="body" sz="quarter" idx="11"/>
          </p:nvPr>
        </p:nvSpPr>
        <p:spPr>
          <a:xfrm>
            <a:off x="1066386" y="1219202"/>
            <a:ext cx="6369051" cy="350839"/>
          </a:xfrm>
        </p:spPr>
        <p:txBody>
          <a:bodyPr/>
          <a:lstStyle/>
          <a:p>
            <a:r>
              <a:rPr lang="en-US" altLang="en-US" sz="2400" dirty="0">
                <a:latin typeface="+mn-lt"/>
                <a:cs typeface="Arial" panose="020B0604020202020204" pitchFamily="34" charset="0"/>
              </a:rPr>
              <a:t>Priority #3: Health challenges</a:t>
            </a:r>
          </a:p>
        </p:txBody>
      </p:sp>
      <p:sp>
        <p:nvSpPr>
          <p:cNvPr id="6" name="TextBox 5">
            <a:extLst>
              <a:ext uri="{FF2B5EF4-FFF2-40B4-BE49-F238E27FC236}">
                <a16:creationId xmlns:a16="http://schemas.microsoft.com/office/drawing/2014/main" id="{FAD75033-96B5-4FBD-AB2A-9E6802FBA6FF}"/>
              </a:ext>
            </a:extLst>
          </p:cNvPr>
          <p:cNvSpPr txBox="1"/>
          <p:nvPr/>
        </p:nvSpPr>
        <p:spPr>
          <a:xfrm>
            <a:off x="4850257" y="508817"/>
            <a:ext cx="4059936" cy="1021556"/>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"God can always find way to feed us, but who can remove the pain?“ – Older women in the South</a:t>
            </a:r>
          </a:p>
        </p:txBody>
      </p:sp>
    </p:spTree>
    <p:extLst>
      <p:ext uri="{BB962C8B-B14F-4D97-AF65-F5344CB8AC3E}">
        <p14:creationId xmlns:p14="http://schemas.microsoft.com/office/powerpoint/2010/main" val="157915714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FB7F3F-AD25-49CE-B441-DDB5EFCAB2F2}"/>
              </a:ext>
            </a:extLst>
          </p:cNvPr>
          <p:cNvSpPr>
            <a:spLocks noGrp="1"/>
          </p:cNvSpPr>
          <p:nvPr>
            <p:ph type="body" sz="quarter" idx="14"/>
          </p:nvPr>
        </p:nvSpPr>
        <p:spPr>
          <a:xfrm>
            <a:off x="4465320" y="1793988"/>
            <a:ext cx="4526280" cy="4736592"/>
          </a:xfrm>
          <a:prstGeom prst="leftArrowCallout">
            <a:avLst/>
          </a:prstGeom>
          <a:solidFill>
            <a:schemeClr val="accent1">
              <a:lumMod val="20000"/>
              <a:lumOff val="80000"/>
            </a:schemeClr>
          </a:solidFill>
        </p:spPr>
        <p:txBody>
          <a:bodyPr/>
          <a:lstStyle/>
          <a:p>
            <a:pPr indent="0">
              <a:defRPr/>
            </a:pPr>
            <a:r>
              <a:rPr lang="en-US" sz="1400" u="sng" dirty="0">
                <a:solidFill>
                  <a:schemeClr val="accent1"/>
                </a:solidFill>
                <a:latin typeface="+mj-lt"/>
              </a:rPr>
              <a:t>Context:</a:t>
            </a:r>
          </a:p>
          <a:p>
            <a:pPr indent="0">
              <a:defRPr/>
            </a:pPr>
            <a:endParaRPr lang="en-US" sz="1400" u="sng" dirty="0">
              <a:solidFill>
                <a:schemeClr val="accent1"/>
              </a:solidFill>
              <a:latin typeface="+mj-lt"/>
            </a:endParaRPr>
          </a:p>
          <a:p>
            <a:pPr marL="285750" indent="-285750">
              <a:buFont typeface="Arial" panose="020B0604020202020204" pitchFamily="34" charset="0"/>
              <a:buChar char="•"/>
              <a:defRPr/>
            </a:pPr>
            <a:r>
              <a:rPr lang="en-US" altLang="en-US" sz="1400" dirty="0">
                <a:latin typeface="+mn-lt"/>
              </a:rPr>
              <a:t>43% out of total groups of female headed households (</a:t>
            </a:r>
            <a:r>
              <a:rPr lang="en-US" altLang="en-US" sz="1400" dirty="0" err="1">
                <a:latin typeface="+mn-lt"/>
              </a:rPr>
              <a:t>Bekaa</a:t>
            </a:r>
            <a:r>
              <a:rPr lang="en-US" altLang="en-US" sz="1400" dirty="0">
                <a:latin typeface="+mn-lt"/>
              </a:rPr>
              <a:t>, North, and South)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43% out of total groups of married men (</a:t>
            </a:r>
            <a:r>
              <a:rPr lang="en-US" altLang="en-US" sz="1400" dirty="0" err="1">
                <a:latin typeface="+mn-lt"/>
              </a:rPr>
              <a:t>Bekaa</a:t>
            </a:r>
            <a:r>
              <a:rPr lang="en-US" altLang="en-US" sz="1400" dirty="0">
                <a:latin typeface="+mn-lt"/>
              </a:rPr>
              <a:t> and BML) </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20% out of total groups of older men (North)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male youth 18-25 years old (</a:t>
            </a:r>
            <a:r>
              <a:rPr lang="en-US" altLang="en-US" sz="1400" dirty="0" err="1">
                <a:latin typeface="+mn-lt"/>
              </a:rPr>
              <a:t>Bekaa</a:t>
            </a:r>
            <a:r>
              <a:rPr lang="en-US" altLang="en-US" sz="1400" dirty="0">
                <a:latin typeface="+mn-lt"/>
              </a:rPr>
              <a:t>)</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11% out of total groups of married women (</a:t>
            </a:r>
            <a:r>
              <a:rPr lang="en-US" altLang="en-US" sz="1400" dirty="0" err="1">
                <a:latin typeface="+mn-lt"/>
              </a:rPr>
              <a:t>Bekaa</a:t>
            </a:r>
            <a:r>
              <a:rPr lang="en-US" altLang="en-US" sz="1400" dirty="0">
                <a:latin typeface="+mn-lt"/>
              </a:rPr>
              <a:t>)</a:t>
            </a:r>
          </a:p>
          <a:p>
            <a:pPr indent="0">
              <a:defRPr/>
            </a:pPr>
            <a:endParaRPr lang="en-US" sz="1400" u="sng" dirty="0">
              <a:solidFill>
                <a:schemeClr val="accent1"/>
              </a:solidFill>
              <a:latin typeface="+mn-lt"/>
            </a:endParaRPr>
          </a:p>
        </p:txBody>
      </p:sp>
      <p:sp>
        <p:nvSpPr>
          <p:cNvPr id="34819" name="Text Placeholder 2">
            <a:extLst>
              <a:ext uri="{FF2B5EF4-FFF2-40B4-BE49-F238E27FC236}">
                <a16:creationId xmlns:a16="http://schemas.microsoft.com/office/drawing/2014/main" id="{CBC774B1-20BD-47EF-A98D-6289C9811996}"/>
              </a:ext>
            </a:extLst>
          </p:cNvPr>
          <p:cNvSpPr>
            <a:spLocks noGrp="1"/>
          </p:cNvSpPr>
          <p:nvPr>
            <p:ph type="body" sz="quarter" idx="11"/>
          </p:nvPr>
        </p:nvSpPr>
        <p:spPr>
          <a:xfrm>
            <a:off x="1076326" y="1104902"/>
            <a:ext cx="6369051" cy="350839"/>
          </a:xfrm>
        </p:spPr>
        <p:txBody>
          <a:bodyPr/>
          <a:lstStyle/>
          <a:p>
            <a:r>
              <a:rPr lang="en-US" altLang="en-US" sz="2400">
                <a:latin typeface="+mn-lt"/>
                <a:cs typeface="Arial" panose="020B0604020202020204" pitchFamily="34" charset="0"/>
              </a:rPr>
              <a:t>Priority #4: Food</a:t>
            </a:r>
          </a:p>
        </p:txBody>
      </p:sp>
      <p:graphicFrame>
        <p:nvGraphicFramePr>
          <p:cNvPr id="5" name="Chart 4">
            <a:extLst>
              <a:ext uri="{FF2B5EF4-FFF2-40B4-BE49-F238E27FC236}">
                <a16:creationId xmlns:a16="http://schemas.microsoft.com/office/drawing/2014/main" id="{4C9058FB-CBEB-4CC5-973D-EA3DD38A7EFA}"/>
              </a:ext>
            </a:extLst>
          </p:cNvPr>
          <p:cNvGraphicFramePr>
            <a:graphicFrameLocks/>
          </p:cNvGraphicFramePr>
          <p:nvPr/>
        </p:nvGraphicFramePr>
        <p:xfrm>
          <a:off x="447675" y="1793989"/>
          <a:ext cx="5619750" cy="461633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FB7F3F-AD25-49CE-B441-DDB5EFCAB2F2}"/>
              </a:ext>
            </a:extLst>
          </p:cNvPr>
          <p:cNvSpPr>
            <a:spLocks noGrp="1"/>
          </p:cNvSpPr>
          <p:nvPr>
            <p:ph type="body" sz="quarter" idx="14"/>
          </p:nvPr>
        </p:nvSpPr>
        <p:spPr>
          <a:xfrm>
            <a:off x="1076326" y="1713415"/>
            <a:ext cx="7842206" cy="4994273"/>
          </a:xfrm>
        </p:spPr>
        <p:txBody>
          <a:bodyPr/>
          <a:lstStyle/>
          <a:p>
            <a:pPr indent="0">
              <a:defRPr/>
            </a:pPr>
            <a:endParaRPr lang="en-US" sz="1700" u="sng" dirty="0">
              <a:solidFill>
                <a:schemeClr val="accent1"/>
              </a:solidFill>
              <a:latin typeface="+mn-lt"/>
            </a:endParaRPr>
          </a:p>
          <a:p>
            <a:pPr marL="285750" indent="-285750">
              <a:buClr>
                <a:schemeClr val="accent1"/>
              </a:buClr>
              <a:buFont typeface="Wingdings" panose="05000000000000000000" pitchFamily="2" charset="2"/>
              <a:buChar char="§"/>
              <a:defRPr/>
            </a:pPr>
            <a:r>
              <a:rPr lang="en-US" sz="1700" b="1" dirty="0">
                <a:latin typeface="+mn-lt"/>
              </a:rPr>
              <a:t>Financial challenges </a:t>
            </a:r>
            <a:r>
              <a:rPr lang="en-US" sz="1700" dirty="0">
                <a:latin typeface="+mn-lt"/>
              </a:rPr>
              <a:t>to secure food; expensive prices and insufficient amounts, lack of job opportunities, lack of support from UNHCR, assistance not distributed fairly e.g. exclusion of older persons, transportation cost to receive assistance high </a:t>
            </a:r>
          </a:p>
          <a:p>
            <a:pPr indent="0">
              <a:buClr>
                <a:schemeClr val="accent1"/>
              </a:buClr>
              <a:defRPr/>
            </a:pPr>
            <a:endParaRPr lang="en-US" sz="1700" dirty="0">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700" b="1" dirty="0">
                <a:latin typeface="+mn-lt"/>
              </a:rPr>
              <a:t>Limiting number of meals</a:t>
            </a:r>
            <a:r>
              <a:rPr lang="en-US" sz="1700" dirty="0">
                <a:latin typeface="+mn-lt"/>
              </a:rPr>
              <a:t>; leading to </a:t>
            </a:r>
            <a:r>
              <a:rPr lang="en-US" sz="1700" b="1" dirty="0">
                <a:latin typeface="+mn-lt"/>
              </a:rPr>
              <a:t>malnutrition </a:t>
            </a:r>
            <a:r>
              <a:rPr lang="en-US" sz="1700" i="1" dirty="0">
                <a:solidFill>
                  <a:schemeClr val="accent1"/>
                </a:solidFill>
                <a:latin typeface="+mn-lt"/>
              </a:rPr>
              <a:t>– married men and male youth (18-25) in </a:t>
            </a:r>
            <a:r>
              <a:rPr lang="en-US" sz="1700" i="1" dirty="0" err="1">
                <a:solidFill>
                  <a:schemeClr val="accent1"/>
                </a:solidFill>
                <a:latin typeface="+mn-lt"/>
              </a:rPr>
              <a:t>Bekaa</a:t>
            </a:r>
            <a:r>
              <a:rPr lang="en-US" sz="1700" i="1" dirty="0">
                <a:solidFill>
                  <a:schemeClr val="accent1"/>
                </a:solidFill>
                <a:latin typeface="+mn-lt"/>
              </a:rPr>
              <a:t> and FHH in South</a:t>
            </a:r>
          </a:p>
          <a:p>
            <a:pPr marL="285750" indent="-285750">
              <a:buClr>
                <a:schemeClr val="accent1"/>
              </a:buClr>
              <a:buFont typeface="Wingdings" panose="05000000000000000000" pitchFamily="2" charset="2"/>
              <a:buChar char="§"/>
              <a:defRPr/>
            </a:pPr>
            <a:endParaRPr lang="en-US" sz="1700" b="1" dirty="0">
              <a:latin typeface="+mn-lt"/>
            </a:endParaRPr>
          </a:p>
          <a:p>
            <a:pPr marL="285750" indent="-285750">
              <a:buClr>
                <a:schemeClr val="accent1"/>
              </a:buClr>
              <a:buFont typeface="Wingdings" panose="05000000000000000000" pitchFamily="2" charset="2"/>
              <a:buChar char="§"/>
              <a:defRPr/>
            </a:pPr>
            <a:r>
              <a:rPr lang="en-US" sz="1700" b="1" dirty="0">
                <a:latin typeface="+mn-lt"/>
              </a:rPr>
              <a:t>Exploitation</a:t>
            </a:r>
            <a:r>
              <a:rPr lang="en-US" sz="1700" dirty="0">
                <a:latin typeface="+mn-lt"/>
              </a:rPr>
              <a:t> of refugees holding assistance cards by supermarkets – </a:t>
            </a:r>
            <a:r>
              <a:rPr lang="en-US" sz="1700" i="1" dirty="0">
                <a:solidFill>
                  <a:schemeClr val="accent1"/>
                </a:solidFill>
                <a:latin typeface="+mn-lt"/>
              </a:rPr>
              <a:t>FHH and married men in </a:t>
            </a:r>
            <a:r>
              <a:rPr lang="en-US" sz="1700" i="1" dirty="0" err="1">
                <a:solidFill>
                  <a:schemeClr val="accent1"/>
                </a:solidFill>
                <a:latin typeface="+mn-lt"/>
              </a:rPr>
              <a:t>Bekaa</a:t>
            </a:r>
            <a:endParaRPr lang="en-US" sz="1700" i="1" dirty="0">
              <a:solidFill>
                <a:schemeClr val="accent1"/>
              </a:solidFill>
              <a:latin typeface="+mn-lt"/>
            </a:endParaRPr>
          </a:p>
          <a:p>
            <a:pPr indent="0">
              <a:buClr>
                <a:schemeClr val="accent1"/>
              </a:buClr>
              <a:defRPr/>
            </a:pPr>
            <a:endParaRPr lang="en-US" sz="1700" dirty="0">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700" b="1" dirty="0">
                <a:latin typeface="Calibri" panose="020F0502020204030204" pitchFamily="34" charset="0"/>
                <a:ea typeface="Calibri" panose="020F0502020204030204" pitchFamily="34" charset="0"/>
                <a:cs typeface="Arial" panose="020B0604020202020204" pitchFamily="34" charset="0"/>
              </a:rPr>
              <a:t>Better monitoring </a:t>
            </a:r>
            <a:r>
              <a:rPr lang="en-US" sz="1700" dirty="0">
                <a:latin typeface="Calibri" panose="020F0502020204030204" pitchFamily="34" charset="0"/>
                <a:ea typeface="Calibri" panose="020F0502020204030204" pitchFamily="34" charset="0"/>
                <a:cs typeface="Arial" panose="020B0604020202020204" pitchFamily="34" charset="0"/>
              </a:rPr>
              <a:t>of </a:t>
            </a:r>
            <a:r>
              <a:rPr lang="en-US" sz="1700" dirty="0">
                <a:effectLst/>
                <a:latin typeface="Calibri" panose="020F0502020204030204" pitchFamily="34" charset="0"/>
                <a:ea typeface="Calibri" panose="020F0502020204030204" pitchFamily="34" charset="0"/>
                <a:cs typeface="Arial" panose="020B0604020202020204" pitchFamily="34" charset="0"/>
              </a:rPr>
              <a:t>WFP-contracted supermarkets (</a:t>
            </a:r>
            <a:r>
              <a:rPr lang="en-US" sz="1700" b="1" dirty="0">
                <a:effectLst/>
                <a:latin typeface="Calibri" panose="020F0502020204030204" pitchFamily="34" charset="0"/>
                <a:ea typeface="Calibri" panose="020F0502020204030204" pitchFamily="34" charset="0"/>
                <a:cs typeface="Arial" panose="020B0604020202020204" pitchFamily="34" charset="0"/>
              </a:rPr>
              <a:t>provision of cash </a:t>
            </a:r>
            <a:r>
              <a:rPr lang="en-US" sz="1700" dirty="0">
                <a:effectLst/>
                <a:latin typeface="Calibri" panose="020F0502020204030204" pitchFamily="34" charset="0"/>
                <a:ea typeface="Calibri" panose="020F0502020204030204" pitchFamily="34" charset="0"/>
                <a:cs typeface="Arial" panose="020B0604020202020204" pitchFamily="34" charset="0"/>
              </a:rPr>
              <a:t>instead to reduce exploitation) could help </a:t>
            </a:r>
            <a:r>
              <a:rPr lang="en-US" sz="1700" i="1" dirty="0">
                <a:solidFill>
                  <a:schemeClr val="accent1"/>
                </a:solidFill>
                <a:effectLst/>
                <a:latin typeface="Calibri" panose="020F0502020204030204" pitchFamily="34" charset="0"/>
                <a:ea typeface="Calibri" panose="020F0502020204030204" pitchFamily="34" charset="0"/>
                <a:cs typeface="Arial" panose="020B0604020202020204" pitchFamily="34" charset="0"/>
              </a:rPr>
              <a:t>– married men and FHH in </a:t>
            </a:r>
            <a:r>
              <a:rPr lang="en-US" sz="1700" i="1" dirty="0" err="1">
                <a:solidFill>
                  <a:schemeClr val="accent1"/>
                </a:solidFill>
                <a:effectLst/>
                <a:latin typeface="Calibri" panose="020F0502020204030204" pitchFamily="34" charset="0"/>
                <a:ea typeface="Calibri" panose="020F0502020204030204" pitchFamily="34" charset="0"/>
                <a:cs typeface="Arial" panose="020B0604020202020204" pitchFamily="34" charset="0"/>
              </a:rPr>
              <a:t>Akkar</a:t>
            </a:r>
            <a:endParaRPr lang="en-US" sz="1700" i="1" dirty="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indent="0">
              <a:buClr>
                <a:schemeClr val="accent1"/>
              </a:buClr>
              <a:defRPr/>
            </a:pP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700" b="1" dirty="0">
                <a:latin typeface="Calibri" panose="020F0502020204030204" pitchFamily="34" charset="0"/>
                <a:ea typeface="Calibri" panose="020F0502020204030204" pitchFamily="34" charset="0"/>
                <a:cs typeface="Arial" panose="020B0604020202020204" pitchFamily="34" charset="0"/>
              </a:rPr>
              <a:t>Complaints</a:t>
            </a:r>
            <a:r>
              <a:rPr lang="en-US" sz="1700" dirty="0">
                <a:latin typeface="Calibri" panose="020F0502020204030204" pitchFamily="34" charset="0"/>
                <a:ea typeface="Calibri" panose="020F0502020204030204" pitchFamily="34" charset="0"/>
                <a:cs typeface="Arial" panose="020B0604020202020204" pitchFamily="34" charset="0"/>
              </a:rPr>
              <a:t> are not being heard or considered – </a:t>
            </a:r>
            <a:r>
              <a:rPr lang="en-US" sz="1700" i="1" dirty="0">
                <a:solidFill>
                  <a:schemeClr val="accent1"/>
                </a:solidFill>
                <a:latin typeface="Calibri" panose="020F0502020204030204" pitchFamily="34" charset="0"/>
                <a:ea typeface="Calibri" panose="020F0502020204030204" pitchFamily="34" charset="0"/>
                <a:cs typeface="Arial" panose="020B0604020202020204" pitchFamily="34" charset="0"/>
              </a:rPr>
              <a:t>mostly in </a:t>
            </a:r>
            <a:r>
              <a:rPr lang="en-US" sz="1700" i="1" dirty="0" err="1">
                <a:solidFill>
                  <a:schemeClr val="accent1"/>
                </a:solidFill>
                <a:latin typeface="Calibri" panose="020F0502020204030204" pitchFamily="34" charset="0"/>
                <a:ea typeface="Calibri" panose="020F0502020204030204" pitchFamily="34" charset="0"/>
                <a:cs typeface="Arial" panose="020B0604020202020204" pitchFamily="34" charset="0"/>
              </a:rPr>
              <a:t>Bekaa</a:t>
            </a:r>
            <a:endParaRPr lang="en-US" sz="1700" i="1" dirty="0">
              <a:solidFill>
                <a:schemeClr val="accent1"/>
              </a:solidFill>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endParaRPr lang="en-US" sz="1700" b="1" dirty="0">
              <a:latin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700" b="1" dirty="0">
                <a:latin typeface="+mn-lt"/>
              </a:rPr>
              <a:t>Inability to withdraw cash </a:t>
            </a:r>
            <a:r>
              <a:rPr lang="en-US" sz="1700" dirty="0">
                <a:latin typeface="+mn-lt"/>
              </a:rPr>
              <a:t>from ATM due to crowdedness and electricity cuts </a:t>
            </a:r>
            <a:r>
              <a:rPr lang="en-US" sz="1700" i="1" dirty="0">
                <a:solidFill>
                  <a:schemeClr val="accent1"/>
                </a:solidFill>
                <a:latin typeface="+mn-lt"/>
              </a:rPr>
              <a:t>- </a:t>
            </a:r>
            <a:r>
              <a:rPr lang="en-US" sz="1700" i="1" dirty="0" err="1">
                <a:solidFill>
                  <a:schemeClr val="accent1"/>
                </a:solidFill>
                <a:latin typeface="+mn-lt"/>
              </a:rPr>
              <a:t>Bekaa</a:t>
            </a:r>
            <a:endParaRPr lang="en-US" sz="1700" i="1" dirty="0">
              <a:solidFill>
                <a:schemeClr val="accent1"/>
              </a:solidFill>
              <a:latin typeface="+mn-lt"/>
            </a:endParaRPr>
          </a:p>
          <a:p>
            <a:pPr indent="0">
              <a:buClr>
                <a:schemeClr val="accent1"/>
              </a:buClr>
              <a:defRPr/>
            </a:pPr>
            <a:endParaRPr lang="en-US" sz="1700" dirty="0">
              <a:latin typeface="+mn-lt"/>
            </a:endParaRPr>
          </a:p>
          <a:p>
            <a:pPr marL="285750" indent="-285750">
              <a:buClr>
                <a:schemeClr val="accent1"/>
              </a:buClr>
              <a:buFont typeface="Wingdings" panose="05000000000000000000" pitchFamily="2" charset="2"/>
              <a:buChar char="§"/>
              <a:defRPr/>
            </a:pPr>
            <a:endParaRPr lang="en-US" sz="1700" b="1" dirty="0">
              <a:latin typeface="+mn-lt"/>
            </a:endParaRPr>
          </a:p>
        </p:txBody>
      </p:sp>
      <p:sp>
        <p:nvSpPr>
          <p:cNvPr id="34819" name="Text Placeholder 2">
            <a:extLst>
              <a:ext uri="{FF2B5EF4-FFF2-40B4-BE49-F238E27FC236}">
                <a16:creationId xmlns:a16="http://schemas.microsoft.com/office/drawing/2014/main" id="{CBC774B1-20BD-47EF-A98D-6289C9811996}"/>
              </a:ext>
            </a:extLst>
          </p:cNvPr>
          <p:cNvSpPr>
            <a:spLocks noGrp="1"/>
          </p:cNvSpPr>
          <p:nvPr>
            <p:ph type="body" sz="quarter" idx="11"/>
          </p:nvPr>
        </p:nvSpPr>
        <p:spPr>
          <a:xfrm>
            <a:off x="1076326" y="1104902"/>
            <a:ext cx="6369051" cy="350839"/>
          </a:xfrm>
        </p:spPr>
        <p:txBody>
          <a:bodyPr/>
          <a:lstStyle/>
          <a:p>
            <a:r>
              <a:rPr lang="en-US" altLang="en-US" sz="2400" dirty="0">
                <a:latin typeface="+mn-lt"/>
                <a:cs typeface="Arial" panose="020B0604020202020204" pitchFamily="34" charset="0"/>
              </a:rPr>
              <a:t>Priority #4: Food challenges</a:t>
            </a:r>
          </a:p>
        </p:txBody>
      </p:sp>
    </p:spTree>
    <p:extLst>
      <p:ext uri="{BB962C8B-B14F-4D97-AF65-F5344CB8AC3E}">
        <p14:creationId xmlns:p14="http://schemas.microsoft.com/office/powerpoint/2010/main" val="2086000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29389"/>
            <a:ext cx="9144000" cy="6328611"/>
          </a:xfrm>
          <a:prstGeom prst="rect">
            <a:avLst/>
          </a:prstGeom>
          <a:solidFill>
            <a:srgbClr val="7714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
          <p:cNvSpPr>
            <a:spLocks noGrp="1"/>
          </p:cNvSpPr>
          <p:nvPr>
            <p:ph type="body" sz="quarter" idx="14"/>
          </p:nvPr>
        </p:nvSpPr>
        <p:spPr>
          <a:xfrm>
            <a:off x="801953" y="2808174"/>
            <a:ext cx="7543952" cy="1506345"/>
          </a:xfrm>
        </p:spPr>
        <p:txBody>
          <a:bodyPr>
            <a:normAutofit/>
          </a:bodyPr>
          <a:lstStyle/>
          <a:p>
            <a:pPr marL="342900" algn="ctr">
              <a:spcBef>
                <a:spcPct val="20000"/>
              </a:spcBef>
            </a:pPr>
            <a:r>
              <a:rPr lang="en-US" sz="4400">
                <a:solidFill>
                  <a:schemeClr val="bg1"/>
                </a:solidFill>
              </a:rPr>
              <a:t>2021 End-Year Results </a:t>
            </a:r>
          </a:p>
        </p:txBody>
      </p:sp>
    </p:spTree>
    <p:extLst>
      <p:ext uri="{BB962C8B-B14F-4D97-AF65-F5344CB8AC3E}">
        <p14:creationId xmlns:p14="http://schemas.microsoft.com/office/powerpoint/2010/main" val="14446641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877168-A24E-4F1D-83FC-75943393A0BD}"/>
              </a:ext>
            </a:extLst>
          </p:cNvPr>
          <p:cNvSpPr>
            <a:spLocks noGrp="1"/>
          </p:cNvSpPr>
          <p:nvPr>
            <p:ph type="body" sz="quarter" idx="14"/>
          </p:nvPr>
        </p:nvSpPr>
        <p:spPr>
          <a:xfrm>
            <a:off x="4447572" y="1796717"/>
            <a:ext cx="4526280" cy="4736592"/>
          </a:xfrm>
          <a:prstGeom prst="leftArrowCallout">
            <a:avLst/>
          </a:prstGeom>
          <a:solidFill>
            <a:schemeClr val="accent1">
              <a:lumMod val="20000"/>
              <a:lumOff val="80000"/>
            </a:schemeClr>
          </a:solidFill>
        </p:spPr>
        <p:txBody>
          <a:bodyPr/>
          <a:lstStyle/>
          <a:p>
            <a:pPr indent="0">
              <a:defRPr/>
            </a:pPr>
            <a:r>
              <a:rPr lang="en-US" sz="1400" u="sng" dirty="0">
                <a:solidFill>
                  <a:schemeClr val="accent1"/>
                </a:solidFill>
                <a:latin typeface="+mn-lt"/>
              </a:rPr>
              <a:t>Context:</a:t>
            </a:r>
          </a:p>
          <a:p>
            <a:pPr indent="0">
              <a:defRPr/>
            </a:pPr>
            <a:endParaRPr lang="en-US" sz="1400" u="sng" dirty="0">
              <a:solidFill>
                <a:schemeClr val="accent1"/>
              </a:solidFill>
              <a:latin typeface="+mn-lt"/>
            </a:endParaRPr>
          </a:p>
          <a:p>
            <a:pPr marL="285750" indent="-285750">
              <a:buFont typeface="Arial" panose="020B0604020202020204" pitchFamily="34" charset="0"/>
              <a:buChar char="•"/>
              <a:defRPr/>
            </a:pPr>
            <a:r>
              <a:rPr lang="en-US" altLang="en-US" sz="1400" dirty="0">
                <a:latin typeface="+mn-lt"/>
              </a:rPr>
              <a:t>43% out of total groups of male youth 18-25 years old in (BML, North, South)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29% out of total groups of married men (BML and North)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20% out of total groups of older men (South)</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female heads of household (</a:t>
            </a:r>
            <a:r>
              <a:rPr lang="en-US" altLang="en-US" sz="1400" dirty="0" err="1">
                <a:latin typeface="+mn-lt"/>
              </a:rPr>
              <a:t>Bekaa</a:t>
            </a:r>
            <a:r>
              <a:rPr lang="en-US" altLang="en-US" sz="1400" dirty="0">
                <a:latin typeface="+mn-lt"/>
              </a:rPr>
              <a:t>)</a:t>
            </a:r>
          </a:p>
          <a:p>
            <a:pPr marL="285750" indent="-285750">
              <a:buFont typeface="Arial" panose="020B0604020202020204" pitchFamily="34" charset="0"/>
              <a:buChar char="•"/>
              <a:defRPr/>
            </a:pPr>
            <a:endParaRPr lang="en-US" altLang="en-US" sz="1400" dirty="0">
              <a:latin typeface="+mn-lt"/>
            </a:endParaRPr>
          </a:p>
          <a:p>
            <a:pPr marL="285750" indent="-285750">
              <a:buFont typeface="Arial" panose="020B0604020202020204" pitchFamily="34" charset="0"/>
              <a:buChar char="•"/>
              <a:defRPr/>
            </a:pPr>
            <a:r>
              <a:rPr lang="en-US" altLang="en-US" sz="1400" dirty="0">
                <a:latin typeface="+mn-lt"/>
              </a:rPr>
              <a:t>14% out of total groups of female youth 18-25 </a:t>
            </a:r>
            <a:r>
              <a:rPr lang="en-US" altLang="en-US" sz="1400">
                <a:latin typeface="+mn-lt"/>
              </a:rPr>
              <a:t>(BML)</a:t>
            </a:r>
            <a:endParaRPr lang="en-US" altLang="en-US" sz="1400" dirty="0">
              <a:latin typeface="+mn-lt"/>
              <a:cs typeface="Calibri"/>
            </a:endParaRPr>
          </a:p>
          <a:p>
            <a:pPr indent="0">
              <a:defRPr/>
            </a:pPr>
            <a:endParaRPr lang="en-US" sz="1600" u="sng" dirty="0">
              <a:solidFill>
                <a:schemeClr val="accent1"/>
              </a:solidFill>
            </a:endParaRPr>
          </a:p>
        </p:txBody>
      </p:sp>
      <p:sp>
        <p:nvSpPr>
          <p:cNvPr id="36867" name="Text Placeholder 2">
            <a:extLst>
              <a:ext uri="{FF2B5EF4-FFF2-40B4-BE49-F238E27FC236}">
                <a16:creationId xmlns:a16="http://schemas.microsoft.com/office/drawing/2014/main" id="{29D141CB-FDF5-4164-AD84-511D35863685}"/>
              </a:ext>
            </a:extLst>
          </p:cNvPr>
          <p:cNvSpPr>
            <a:spLocks noGrp="1"/>
          </p:cNvSpPr>
          <p:nvPr>
            <p:ph type="body" sz="quarter" idx="11"/>
          </p:nvPr>
        </p:nvSpPr>
        <p:spPr>
          <a:xfrm>
            <a:off x="1076326" y="1104902"/>
            <a:ext cx="6369051" cy="350839"/>
          </a:xfrm>
        </p:spPr>
        <p:txBody>
          <a:bodyPr/>
          <a:lstStyle/>
          <a:p>
            <a:r>
              <a:rPr lang="en-US" altLang="en-US" sz="2400">
                <a:latin typeface="+mn-lt"/>
                <a:cs typeface="Arial" panose="020B0604020202020204" pitchFamily="34" charset="0"/>
              </a:rPr>
              <a:t>Priority #5: Work</a:t>
            </a:r>
          </a:p>
        </p:txBody>
      </p:sp>
      <p:graphicFrame>
        <p:nvGraphicFramePr>
          <p:cNvPr id="6" name="Chart 5">
            <a:extLst>
              <a:ext uri="{FF2B5EF4-FFF2-40B4-BE49-F238E27FC236}">
                <a16:creationId xmlns:a16="http://schemas.microsoft.com/office/drawing/2014/main" id="{DB4BAEA2-6F48-415B-BA77-369B77357E5C}"/>
              </a:ext>
            </a:extLst>
          </p:cNvPr>
          <p:cNvGraphicFramePr>
            <a:graphicFrameLocks/>
          </p:cNvGraphicFramePr>
          <p:nvPr/>
        </p:nvGraphicFramePr>
        <p:xfrm>
          <a:off x="400050" y="1650833"/>
          <a:ext cx="5619750" cy="462830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877168-A24E-4F1D-83FC-75943393A0BD}"/>
              </a:ext>
            </a:extLst>
          </p:cNvPr>
          <p:cNvSpPr>
            <a:spLocks noGrp="1"/>
          </p:cNvSpPr>
          <p:nvPr>
            <p:ph type="body" sz="quarter" idx="14"/>
          </p:nvPr>
        </p:nvSpPr>
        <p:spPr>
          <a:xfrm>
            <a:off x="614363" y="1790543"/>
            <a:ext cx="8210660" cy="4779496"/>
          </a:xfrm>
        </p:spPr>
        <p:txBody>
          <a:bodyPr/>
          <a:lstStyle/>
          <a:p>
            <a:pPr indent="0">
              <a:defRPr/>
            </a:pPr>
            <a:r>
              <a:rPr lang="en-US" b="1" u="sng" dirty="0">
                <a:solidFill>
                  <a:srgbClr val="0069B4"/>
                </a:solidFill>
                <a:latin typeface="+mn-lt"/>
                <a:cs typeface="Arial" panose="020B0604020202020204" pitchFamily="34" charset="0"/>
              </a:rPr>
              <a:t>Challenges:</a:t>
            </a:r>
          </a:p>
          <a:p>
            <a:pPr marL="285750" indent="-285750">
              <a:buClr>
                <a:schemeClr val="accent1"/>
              </a:buClr>
              <a:buFont typeface="Wingdings" panose="05000000000000000000" pitchFamily="2" charset="2"/>
              <a:buChar char="§"/>
              <a:defRPr/>
            </a:pPr>
            <a:r>
              <a:rPr lang="en-US" sz="1600" b="1" dirty="0">
                <a:latin typeface="+mn-lt"/>
              </a:rPr>
              <a:t>Lack of job opportunities, </a:t>
            </a:r>
            <a:r>
              <a:rPr lang="en-US" sz="1600" dirty="0">
                <a:latin typeface="+mn-lt"/>
              </a:rPr>
              <a:t>including suitable jobs for women and female youth due to household responsibilities and limited education/skills improvement, lower pay due to devaluation, COVID-19</a:t>
            </a:r>
          </a:p>
          <a:p>
            <a:pPr indent="0">
              <a:buClr>
                <a:schemeClr val="accent1"/>
              </a:buClr>
              <a:defRPr/>
            </a:pPr>
            <a:endParaRPr lang="en-US" sz="1600" b="1" dirty="0">
              <a:latin typeface="+mn-lt"/>
            </a:endParaRPr>
          </a:p>
          <a:p>
            <a:pPr marL="285750" indent="-285750">
              <a:buClr>
                <a:schemeClr val="accent1"/>
              </a:buClr>
              <a:buFont typeface="Wingdings" panose="05000000000000000000" pitchFamily="2" charset="2"/>
              <a:buChar char="§"/>
              <a:defRPr/>
            </a:pPr>
            <a:r>
              <a:rPr lang="en-US" sz="1600" b="1" dirty="0">
                <a:latin typeface="+mn-lt"/>
              </a:rPr>
              <a:t>Exploitation; </a:t>
            </a:r>
            <a:r>
              <a:rPr lang="en-US" sz="1600" dirty="0">
                <a:latin typeface="+mn-lt"/>
              </a:rPr>
              <a:t>accepting to work with very minimal wages, for instance, daily workers get paid around 15-60,000 L.L. per day </a:t>
            </a:r>
            <a:r>
              <a:rPr lang="en-US" sz="1600" i="1" dirty="0">
                <a:solidFill>
                  <a:schemeClr val="accent1"/>
                </a:solidFill>
                <a:latin typeface="+mn-lt"/>
              </a:rPr>
              <a:t>– married men in North and ML and male youth (18-25) in ML</a:t>
            </a:r>
          </a:p>
          <a:p>
            <a:pPr indent="0">
              <a:buClr>
                <a:schemeClr val="accent1"/>
              </a:buClr>
              <a:defRPr/>
            </a:pPr>
            <a:endParaRPr lang="en-US" sz="1600" dirty="0">
              <a:latin typeface="+mn-lt"/>
            </a:endParaRPr>
          </a:p>
          <a:p>
            <a:pPr marL="285750" indent="-285750">
              <a:buClr>
                <a:schemeClr val="accent1"/>
              </a:buClr>
              <a:buFont typeface="Wingdings" panose="05000000000000000000" pitchFamily="2" charset="2"/>
              <a:buChar char="§"/>
              <a:defRPr/>
            </a:pPr>
            <a:r>
              <a:rPr lang="en-US" sz="1600" b="1" dirty="0">
                <a:latin typeface="+mn-lt"/>
                <a:ea typeface="Calibri" panose="020F0502020204030204" pitchFamily="34" charset="0"/>
                <a:cs typeface="Arial" panose="020B0604020202020204" pitchFamily="34" charset="0"/>
              </a:rPr>
              <a:t>Limited </a:t>
            </a:r>
            <a:r>
              <a:rPr lang="en-US" sz="1600" b="1" dirty="0">
                <a:latin typeface="Calibri" panose="020F0502020204030204" pitchFamily="34" charset="0"/>
                <a:ea typeface="Calibri" panose="020F0502020204030204" pitchFamily="34" charset="0"/>
                <a:cs typeface="Arial" panose="020B0604020202020204" pitchFamily="34" charset="0"/>
              </a:rPr>
              <a:t>information; </a:t>
            </a:r>
            <a:r>
              <a:rPr lang="en-US" sz="1600" dirty="0">
                <a:latin typeface="Calibri" panose="020F0502020204030204" pitchFamily="34" charset="0"/>
                <a:ea typeface="Calibri" panose="020F0502020204030204" pitchFamily="34" charset="0"/>
                <a:cs typeface="Arial" panose="020B0604020202020204" pitchFamily="34" charset="0"/>
              </a:rPr>
              <a:t>majority of persons did not know of any services available to help them secure work </a:t>
            </a:r>
            <a:r>
              <a:rPr lang="en-US" sz="1600" b="0" i="0" u="none" strike="noStrike" dirty="0">
                <a:solidFill>
                  <a:srgbClr val="232323"/>
                </a:solidFill>
                <a:effectLst/>
                <a:latin typeface="Calibri" panose="020F0502020204030204" pitchFamily="34" charset="0"/>
              </a:rPr>
              <a:t>– </a:t>
            </a:r>
            <a:r>
              <a:rPr lang="en-US" sz="1600" b="0" i="1" u="none" strike="noStrike" dirty="0">
                <a:solidFill>
                  <a:srgbClr val="4F81BD"/>
                </a:solidFill>
                <a:effectLst/>
                <a:latin typeface="Calibri" panose="020F0502020204030204" pitchFamily="34" charset="0"/>
              </a:rPr>
              <a:t>male youth and men</a:t>
            </a:r>
            <a:endParaRPr lang="en-US" sz="1600" dirty="0">
              <a:latin typeface="Calibri" panose="020F0502020204030204" pitchFamily="34" charset="0"/>
              <a:ea typeface="Calibri" panose="020F0502020204030204" pitchFamily="34" charset="0"/>
              <a:cs typeface="Arial" panose="020B0604020202020204" pitchFamily="34" charset="0"/>
            </a:endParaRPr>
          </a:p>
          <a:p>
            <a:pPr indent="0">
              <a:buClr>
                <a:schemeClr val="accent1"/>
              </a:buClr>
              <a:defRPr/>
            </a:pPr>
            <a:endParaRPr lang="en-US" sz="1600" dirty="0">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600" b="1" dirty="0">
                <a:latin typeface="+mn-lt"/>
              </a:rPr>
              <a:t>Lack of legal residency </a:t>
            </a:r>
            <a:r>
              <a:rPr lang="en-US" sz="1600" dirty="0">
                <a:latin typeface="+mn-lt"/>
              </a:rPr>
              <a:t>preventing them to search for jobs outside area of residence </a:t>
            </a:r>
            <a:r>
              <a:rPr lang="en-US" sz="1600" i="1" dirty="0">
                <a:solidFill>
                  <a:schemeClr val="accent1"/>
                </a:solidFill>
                <a:latin typeface="+mn-lt"/>
              </a:rPr>
              <a:t>– older men in South</a:t>
            </a:r>
          </a:p>
          <a:p>
            <a:pPr indent="0">
              <a:buClr>
                <a:schemeClr val="accent1"/>
              </a:buClr>
              <a:defRPr/>
            </a:pP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600" b="1" dirty="0">
                <a:latin typeface="Calibri" panose="020F0502020204030204" pitchFamily="34" charset="0"/>
                <a:ea typeface="Calibri" panose="020F0502020204030204" pitchFamily="34" charset="0"/>
                <a:cs typeface="Arial" panose="020B0604020202020204" pitchFamily="34" charset="0"/>
              </a:rPr>
              <a:t>Limited vocational trainings </a:t>
            </a:r>
            <a:r>
              <a:rPr lang="en-US" sz="1600" dirty="0">
                <a:latin typeface="Calibri" panose="020F0502020204030204" pitchFamily="34" charset="0"/>
                <a:ea typeface="Calibri" panose="020F0502020204030204" pitchFamily="34" charset="0"/>
                <a:cs typeface="Arial" panose="020B0604020202020204" pitchFamily="34" charset="0"/>
              </a:rPr>
              <a:t>that cater to the situation of women with children </a:t>
            </a:r>
            <a:r>
              <a:rPr lang="en-US" sz="1600" i="1" dirty="0">
                <a:solidFill>
                  <a:schemeClr val="accent1"/>
                </a:solidFill>
                <a:latin typeface="Calibri" panose="020F0502020204030204" pitchFamily="34" charset="0"/>
                <a:ea typeface="Calibri" panose="020F0502020204030204" pitchFamily="34" charset="0"/>
                <a:cs typeface="Arial" panose="020B0604020202020204" pitchFamily="34" charset="0"/>
              </a:rPr>
              <a:t>– female youth (18-25) in ML</a:t>
            </a:r>
          </a:p>
          <a:p>
            <a:pPr indent="0">
              <a:buClr>
                <a:schemeClr val="accent1"/>
              </a:buClr>
              <a:defRPr/>
            </a:pPr>
            <a:endParaRPr lang="en-US" sz="1600" i="1" dirty="0">
              <a:solidFill>
                <a:schemeClr val="accent1"/>
              </a:solidFill>
              <a:latin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sz="1600" b="1" dirty="0">
                <a:latin typeface="+mn-lt"/>
              </a:rPr>
              <a:t>Seasonal challenges </a:t>
            </a:r>
            <a:r>
              <a:rPr lang="en-US" sz="1600" dirty="0">
                <a:latin typeface="+mn-lt"/>
              </a:rPr>
              <a:t>to find job opportunities </a:t>
            </a:r>
            <a:r>
              <a:rPr lang="en-US" sz="1600" i="1" dirty="0">
                <a:solidFill>
                  <a:schemeClr val="accent1"/>
                </a:solidFill>
                <a:latin typeface="+mn-lt"/>
              </a:rPr>
              <a:t>– married men in ML</a:t>
            </a:r>
          </a:p>
          <a:p>
            <a:pPr marL="285750" indent="-285750">
              <a:buClr>
                <a:schemeClr val="accent1"/>
              </a:buClr>
              <a:buFont typeface="Wingdings" panose="05000000000000000000" pitchFamily="2" charset="2"/>
              <a:buChar char="§"/>
              <a:defRPr/>
            </a:pP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endParaRPr lang="en-US" sz="1600" dirty="0">
              <a:latin typeface="+mn-lt"/>
            </a:endParaRPr>
          </a:p>
        </p:txBody>
      </p:sp>
      <p:sp>
        <p:nvSpPr>
          <p:cNvPr id="36867" name="Text Placeholder 2">
            <a:extLst>
              <a:ext uri="{FF2B5EF4-FFF2-40B4-BE49-F238E27FC236}">
                <a16:creationId xmlns:a16="http://schemas.microsoft.com/office/drawing/2014/main" id="{29D141CB-FDF5-4164-AD84-511D35863685}"/>
              </a:ext>
            </a:extLst>
          </p:cNvPr>
          <p:cNvSpPr>
            <a:spLocks noGrp="1"/>
          </p:cNvSpPr>
          <p:nvPr>
            <p:ph type="body" sz="quarter" idx="11"/>
          </p:nvPr>
        </p:nvSpPr>
        <p:spPr>
          <a:xfrm>
            <a:off x="1076326" y="1104902"/>
            <a:ext cx="6369051" cy="350839"/>
          </a:xfrm>
        </p:spPr>
        <p:txBody>
          <a:bodyPr/>
          <a:lstStyle/>
          <a:p>
            <a:r>
              <a:rPr lang="en-US" altLang="en-US" sz="2400" dirty="0">
                <a:latin typeface="+mn-lt"/>
                <a:cs typeface="Arial" panose="020B0604020202020204" pitchFamily="34" charset="0"/>
              </a:rPr>
              <a:t>Priority #5: Work challenges</a:t>
            </a:r>
          </a:p>
        </p:txBody>
      </p:sp>
      <p:sp>
        <p:nvSpPr>
          <p:cNvPr id="4" name="TextBox 3">
            <a:extLst>
              <a:ext uri="{FF2B5EF4-FFF2-40B4-BE49-F238E27FC236}">
                <a16:creationId xmlns:a16="http://schemas.microsoft.com/office/drawing/2014/main" id="{44015139-A9CC-4F18-BEAE-5AB25FD27860}"/>
              </a:ext>
            </a:extLst>
          </p:cNvPr>
          <p:cNvSpPr txBox="1"/>
          <p:nvPr/>
        </p:nvSpPr>
        <p:spPr>
          <a:xfrm>
            <a:off x="4888640" y="287961"/>
            <a:ext cx="4059936" cy="1328023"/>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a:rPr>
              <a:t>“Our salaries are all spent on transportation these days. We are in desperate need of work.” – male youth aged 18-25 in </a:t>
            </a:r>
            <a:r>
              <a:rPr kumimoji="0" lang="en-US" altLang="en-US" sz="1800" b="0" i="1"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a:rPr>
              <a:t>Bekaa</a:t>
            </a:r>
            <a:endParaRPr kumimoji="0" lang="en-US" altLang="en-US"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p:txBody>
      </p:sp>
    </p:spTree>
    <p:extLst>
      <p:ext uri="{BB962C8B-B14F-4D97-AF65-F5344CB8AC3E}">
        <p14:creationId xmlns:p14="http://schemas.microsoft.com/office/powerpoint/2010/main" val="25954719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A904E2-D880-46A6-AA0B-795EF30E3DD4}"/>
              </a:ext>
            </a:extLst>
          </p:cNvPr>
          <p:cNvSpPr>
            <a:spLocks noGrp="1"/>
          </p:cNvSpPr>
          <p:nvPr>
            <p:ph type="body" sz="quarter" idx="14"/>
          </p:nvPr>
        </p:nvSpPr>
        <p:spPr>
          <a:xfrm>
            <a:off x="4479533" y="1847637"/>
            <a:ext cx="4526280" cy="4099388"/>
          </a:xfrm>
          <a:prstGeom prst="leftArrowCallout">
            <a:avLst/>
          </a:prstGeom>
          <a:solidFill>
            <a:schemeClr val="accent1">
              <a:lumMod val="20000"/>
              <a:lumOff val="80000"/>
            </a:schemeClr>
          </a:solidFill>
        </p:spPr>
        <p:txBody>
          <a:bodyPr/>
          <a:lstStyle/>
          <a:p>
            <a:pPr indent="0">
              <a:defRPr/>
            </a:pPr>
            <a:r>
              <a:rPr lang="en-US" sz="1400" u="sng" dirty="0">
                <a:solidFill>
                  <a:schemeClr val="accent1"/>
                </a:solidFill>
                <a:latin typeface="+mn-lt"/>
              </a:rPr>
              <a:t>Context:</a:t>
            </a:r>
          </a:p>
          <a:p>
            <a:pPr indent="0">
              <a:defRPr/>
            </a:pPr>
            <a:endParaRPr lang="en-US" sz="1400" u="sng" dirty="0">
              <a:solidFill>
                <a:schemeClr val="accent1"/>
              </a:solidFill>
              <a:latin typeface="+mn-lt"/>
            </a:endParaRPr>
          </a:p>
          <a:p>
            <a:pPr marL="285750" indent="-285750">
              <a:buFont typeface="Arial" panose="020B0604020202020204" pitchFamily="34" charset="0"/>
              <a:buChar char="•"/>
              <a:defRPr/>
            </a:pPr>
            <a:r>
              <a:rPr lang="en-US" sz="1400" dirty="0">
                <a:solidFill>
                  <a:schemeClr val="tx1"/>
                </a:solidFill>
                <a:latin typeface="+mn-lt"/>
              </a:rPr>
              <a:t>29% out of total groups of male youth aged 18-25 years old (</a:t>
            </a:r>
            <a:r>
              <a:rPr lang="en-US" sz="1400" dirty="0" err="1">
                <a:solidFill>
                  <a:schemeClr val="tx1"/>
                </a:solidFill>
                <a:latin typeface="+mn-lt"/>
              </a:rPr>
              <a:t>Bekaa</a:t>
            </a:r>
            <a:r>
              <a:rPr lang="en-US" sz="1400" dirty="0">
                <a:solidFill>
                  <a:schemeClr val="tx1"/>
                </a:solidFill>
                <a:latin typeface="+mn-lt"/>
              </a:rPr>
              <a:t> and North) </a:t>
            </a:r>
          </a:p>
          <a:p>
            <a:pPr marL="285750" indent="-285750">
              <a:buFont typeface="Arial" panose="020B0604020202020204" pitchFamily="34" charset="0"/>
              <a:buChar char="•"/>
              <a:defRPr/>
            </a:pPr>
            <a:endParaRPr lang="en-US" sz="1400" dirty="0">
              <a:solidFill>
                <a:schemeClr val="tx1"/>
              </a:solidFill>
              <a:latin typeface="+mn-lt"/>
            </a:endParaRPr>
          </a:p>
          <a:p>
            <a:pPr marL="285750" indent="-285750">
              <a:buFont typeface="Arial" panose="020B0604020202020204" pitchFamily="34" charset="0"/>
              <a:buChar char="•"/>
              <a:defRPr/>
            </a:pPr>
            <a:r>
              <a:rPr lang="en-US" sz="1400" dirty="0">
                <a:solidFill>
                  <a:schemeClr val="tx1"/>
                </a:solidFill>
                <a:latin typeface="+mn-lt"/>
              </a:rPr>
              <a:t>20% out of total groups of persons with disability (South) </a:t>
            </a:r>
          </a:p>
          <a:p>
            <a:pPr marL="285750" indent="-285750">
              <a:buFont typeface="Arial" panose="020B0604020202020204" pitchFamily="34" charset="0"/>
              <a:buChar char="•"/>
              <a:defRPr/>
            </a:pPr>
            <a:endParaRPr lang="en-US" sz="1400" dirty="0">
              <a:solidFill>
                <a:schemeClr val="tx1"/>
              </a:solidFill>
              <a:latin typeface="+mn-lt"/>
            </a:endParaRPr>
          </a:p>
          <a:p>
            <a:pPr marL="285750" indent="-285750">
              <a:buFont typeface="Arial" panose="020B0604020202020204" pitchFamily="34" charset="0"/>
              <a:buChar char="•"/>
              <a:defRPr/>
            </a:pPr>
            <a:r>
              <a:rPr lang="en-US" sz="1400" dirty="0">
                <a:solidFill>
                  <a:schemeClr val="tx1"/>
                </a:solidFill>
                <a:latin typeface="+mn-lt"/>
              </a:rPr>
              <a:t>14% out of total groups of girls aged 13-17 years old (</a:t>
            </a:r>
            <a:r>
              <a:rPr lang="en-US" sz="1400" dirty="0" err="1">
                <a:solidFill>
                  <a:schemeClr val="tx1"/>
                </a:solidFill>
                <a:latin typeface="+mn-lt"/>
              </a:rPr>
              <a:t>Bekaa</a:t>
            </a:r>
            <a:r>
              <a:rPr lang="en-US" sz="1400" dirty="0">
                <a:solidFill>
                  <a:schemeClr val="tx1"/>
                </a:solidFill>
                <a:latin typeface="+mn-lt"/>
              </a:rPr>
              <a:t>)</a:t>
            </a:r>
          </a:p>
          <a:p>
            <a:pPr marL="285750" indent="-285750">
              <a:buFont typeface="Arial" panose="020B0604020202020204" pitchFamily="34" charset="0"/>
              <a:buChar char="•"/>
              <a:defRPr/>
            </a:pPr>
            <a:endParaRPr lang="en-US" sz="1400" dirty="0">
              <a:solidFill>
                <a:schemeClr val="tx1"/>
              </a:solidFill>
              <a:latin typeface="+mn-lt"/>
            </a:endParaRPr>
          </a:p>
          <a:p>
            <a:pPr marL="285750" indent="-285750">
              <a:buFont typeface="Arial" panose="020B0604020202020204" pitchFamily="34" charset="0"/>
              <a:buChar char="•"/>
              <a:defRPr/>
            </a:pPr>
            <a:r>
              <a:rPr lang="en-US" sz="1400" dirty="0">
                <a:solidFill>
                  <a:schemeClr val="tx1"/>
                </a:solidFill>
                <a:latin typeface="+mn-lt"/>
              </a:rPr>
              <a:t>14% out of total groups of female headed households (ML)</a:t>
            </a:r>
          </a:p>
          <a:p>
            <a:pPr marL="285750" indent="-285750">
              <a:buFont typeface="Arial" panose="020B0604020202020204" pitchFamily="34" charset="0"/>
              <a:buChar char="•"/>
              <a:defRPr/>
            </a:pPr>
            <a:endParaRPr lang="en-US" sz="1400" dirty="0">
              <a:solidFill>
                <a:schemeClr val="tx1"/>
              </a:solidFill>
              <a:latin typeface="+mn-lt"/>
            </a:endParaRPr>
          </a:p>
          <a:p>
            <a:pPr marL="285750" indent="-285750">
              <a:buFont typeface="Arial" panose="020B0604020202020204" pitchFamily="34" charset="0"/>
              <a:buChar char="•"/>
              <a:defRPr/>
            </a:pPr>
            <a:r>
              <a:rPr lang="en-US" sz="1400" dirty="0">
                <a:solidFill>
                  <a:schemeClr val="tx1"/>
                </a:solidFill>
                <a:latin typeface="+mn-lt"/>
              </a:rPr>
              <a:t>11% out of total groups of married women (ML) </a:t>
            </a:r>
          </a:p>
          <a:p>
            <a:pPr indent="0">
              <a:defRPr/>
            </a:pPr>
            <a:endParaRPr lang="en-US" sz="1400" u="sng" dirty="0">
              <a:solidFill>
                <a:schemeClr val="accent1"/>
              </a:solidFill>
              <a:latin typeface="+mn-lt"/>
            </a:endParaRPr>
          </a:p>
        </p:txBody>
      </p:sp>
      <p:sp>
        <p:nvSpPr>
          <p:cNvPr id="38915" name="Text Placeholder 2">
            <a:extLst>
              <a:ext uri="{FF2B5EF4-FFF2-40B4-BE49-F238E27FC236}">
                <a16:creationId xmlns:a16="http://schemas.microsoft.com/office/drawing/2014/main" id="{61008B39-D229-4FC2-A2AF-7745C2671DD6}"/>
              </a:ext>
            </a:extLst>
          </p:cNvPr>
          <p:cNvSpPr>
            <a:spLocks noGrp="1"/>
          </p:cNvSpPr>
          <p:nvPr>
            <p:ph type="body" sz="quarter" idx="11"/>
          </p:nvPr>
        </p:nvSpPr>
        <p:spPr>
          <a:xfrm>
            <a:off x="1076326" y="1104902"/>
            <a:ext cx="6369051" cy="350839"/>
          </a:xfrm>
        </p:spPr>
        <p:txBody>
          <a:bodyPr/>
          <a:lstStyle/>
          <a:p>
            <a:r>
              <a:rPr lang="en-US" altLang="en-US" sz="2400">
                <a:latin typeface="+mn-lt"/>
                <a:cs typeface="Arial" panose="020B0604020202020204" pitchFamily="34" charset="0"/>
              </a:rPr>
              <a:t>Priority #6: Liberty and Security </a:t>
            </a:r>
          </a:p>
        </p:txBody>
      </p:sp>
      <p:sp>
        <p:nvSpPr>
          <p:cNvPr id="5" name="TextBox 4">
            <a:extLst>
              <a:ext uri="{FF2B5EF4-FFF2-40B4-BE49-F238E27FC236}">
                <a16:creationId xmlns:a16="http://schemas.microsoft.com/office/drawing/2014/main" id="{578F9132-0258-4E15-836D-39809AC0DC1D}"/>
              </a:ext>
            </a:extLst>
          </p:cNvPr>
          <p:cNvSpPr txBox="1"/>
          <p:nvPr/>
        </p:nvSpPr>
        <p:spPr>
          <a:xfrm>
            <a:off x="5209383" y="194382"/>
            <a:ext cx="3842730" cy="1328023"/>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1"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rPr>
              <a:t>“I decided not to have a child because I don’t want him/her to experience insecurity” – Person with disability in the South</a:t>
            </a:r>
          </a:p>
        </p:txBody>
      </p:sp>
      <p:graphicFrame>
        <p:nvGraphicFramePr>
          <p:cNvPr id="6" name="Chart 5">
            <a:extLst>
              <a:ext uri="{FF2B5EF4-FFF2-40B4-BE49-F238E27FC236}">
                <a16:creationId xmlns:a16="http://schemas.microsoft.com/office/drawing/2014/main" id="{54FB5FB4-ED3F-41C9-95DA-6E417E6E0524}"/>
              </a:ext>
            </a:extLst>
          </p:cNvPr>
          <p:cNvGraphicFramePr>
            <a:graphicFrameLocks/>
          </p:cNvGraphicFramePr>
          <p:nvPr/>
        </p:nvGraphicFramePr>
        <p:xfrm>
          <a:off x="609600" y="1847637"/>
          <a:ext cx="5448300" cy="409938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A904E2-D880-46A6-AA0B-795EF30E3DD4}"/>
              </a:ext>
            </a:extLst>
          </p:cNvPr>
          <p:cNvSpPr>
            <a:spLocks noGrp="1"/>
          </p:cNvSpPr>
          <p:nvPr>
            <p:ph type="body" sz="quarter" idx="14"/>
          </p:nvPr>
        </p:nvSpPr>
        <p:spPr>
          <a:xfrm>
            <a:off x="1076326" y="1637689"/>
            <a:ext cx="7817153" cy="4924697"/>
          </a:xfrm>
        </p:spPr>
        <p:txBody>
          <a:bodyPr/>
          <a:lstStyle/>
          <a:p>
            <a:pPr indent="0">
              <a:defRPr/>
            </a:pPr>
            <a:endParaRPr lang="en-US" dirty="0">
              <a:latin typeface="+mn-lt"/>
            </a:endParaRPr>
          </a:p>
          <a:p>
            <a:pPr marL="285750" indent="-285750">
              <a:buClr>
                <a:schemeClr val="accent1"/>
              </a:buClr>
              <a:buFont typeface="Wingdings" panose="05000000000000000000" pitchFamily="2" charset="2"/>
              <a:buChar char="§"/>
              <a:defRPr/>
            </a:pPr>
            <a:r>
              <a:rPr lang="en-US" dirty="0">
                <a:latin typeface="+mn-lt"/>
              </a:rPr>
              <a:t>Feeling unsafe and insecure due to discrimination and exploitation </a:t>
            </a:r>
            <a:r>
              <a:rPr lang="en-US" i="1" dirty="0">
                <a:solidFill>
                  <a:schemeClr val="accent1">
                    <a:lumMod val="75000"/>
                  </a:schemeClr>
                </a:solidFill>
                <a:latin typeface="+mn-lt"/>
              </a:rPr>
              <a:t>– </a:t>
            </a:r>
            <a:r>
              <a:rPr lang="en-US" i="1" dirty="0">
                <a:solidFill>
                  <a:schemeClr val="accent1"/>
                </a:solidFill>
                <a:latin typeface="Calibri" panose="020F0502020204030204" pitchFamily="34" charset="0"/>
                <a:cs typeface="Arial" panose="020B0604020202020204" pitchFamily="34" charset="0"/>
              </a:rPr>
              <a:t>PWSN in South, married women in ML, and male youth (18-25) in North</a:t>
            </a:r>
          </a:p>
          <a:p>
            <a:pPr indent="0">
              <a:buClr>
                <a:schemeClr val="accent1"/>
              </a:buClr>
              <a:defRPr/>
            </a:pPr>
            <a:endParaRPr lang="en-US" dirty="0">
              <a:latin typeface="+mn-lt"/>
            </a:endParaRPr>
          </a:p>
          <a:p>
            <a:pPr marL="285750" indent="-285750">
              <a:buClr>
                <a:schemeClr val="accent1"/>
              </a:buClr>
              <a:buFont typeface="Wingdings" panose="05000000000000000000" pitchFamily="2" charset="2"/>
              <a:buChar char="§"/>
              <a:defRPr/>
            </a:pPr>
            <a:r>
              <a:rPr lang="en-US" dirty="0">
                <a:latin typeface="+mn-lt"/>
              </a:rPr>
              <a:t>Lack of legislations that protects refugees from encountering any form of harm or abuse –</a:t>
            </a:r>
            <a:r>
              <a:rPr lang="en-US" i="1" dirty="0">
                <a:solidFill>
                  <a:schemeClr val="accent1"/>
                </a:solidFill>
                <a:latin typeface="+mn-lt"/>
              </a:rPr>
              <a:t> married women in ML and male youth (18-25) in </a:t>
            </a:r>
            <a:r>
              <a:rPr lang="en-US" i="1" dirty="0" err="1">
                <a:solidFill>
                  <a:schemeClr val="accent1"/>
                </a:solidFill>
                <a:latin typeface="+mn-lt"/>
              </a:rPr>
              <a:t>Bekaa</a:t>
            </a:r>
            <a:endParaRPr lang="en-US" i="1" dirty="0">
              <a:solidFill>
                <a:schemeClr val="accent1"/>
              </a:solidFill>
              <a:latin typeface="+mn-lt"/>
            </a:endParaRPr>
          </a:p>
          <a:p>
            <a:pPr indent="0">
              <a:buClr>
                <a:schemeClr val="accent1"/>
              </a:buClr>
              <a:defRPr/>
            </a:pPr>
            <a:endParaRPr lang="en-US" dirty="0">
              <a:latin typeface="+mn-lt"/>
            </a:endParaRPr>
          </a:p>
          <a:p>
            <a:pPr marL="285750" indent="-285750">
              <a:buClr>
                <a:schemeClr val="accent1"/>
              </a:buClr>
              <a:buFont typeface="Wingdings" panose="05000000000000000000" pitchFamily="2" charset="2"/>
              <a:buChar char="§"/>
              <a:defRPr/>
            </a:pPr>
            <a:r>
              <a:rPr lang="en-US" dirty="0">
                <a:latin typeface="Calibri" panose="020F0502020204030204" pitchFamily="34" charset="0"/>
                <a:ea typeface="Calibri" panose="020F0502020204030204" pitchFamily="34" charset="0"/>
                <a:cs typeface="Arial" panose="020B0604020202020204" pitchFamily="34" charset="0"/>
              </a:rPr>
              <a:t>Challenges to access hotlines – </a:t>
            </a:r>
            <a:r>
              <a:rPr lang="en-US" i="1" dirty="0">
                <a:solidFill>
                  <a:schemeClr val="accent1"/>
                </a:solidFill>
                <a:latin typeface="Calibri" panose="020F0502020204030204" pitchFamily="34" charset="0"/>
                <a:ea typeface="Calibri" panose="020F0502020204030204" pitchFamily="34" charset="0"/>
                <a:cs typeface="Arial" panose="020B0604020202020204" pitchFamily="34" charset="0"/>
              </a:rPr>
              <a:t>married women in ML, girls (13-17) in </a:t>
            </a:r>
            <a:r>
              <a:rPr lang="en-US" i="1" dirty="0" err="1">
                <a:solidFill>
                  <a:schemeClr val="accent1"/>
                </a:solidFill>
                <a:latin typeface="Calibri" panose="020F0502020204030204" pitchFamily="34" charset="0"/>
                <a:ea typeface="Calibri" panose="020F0502020204030204" pitchFamily="34" charset="0"/>
                <a:cs typeface="Arial" panose="020B0604020202020204" pitchFamily="34" charset="0"/>
              </a:rPr>
              <a:t>Bekaa</a:t>
            </a:r>
            <a:endParaRPr lang="en-US" i="1" dirty="0">
              <a:solidFill>
                <a:schemeClr val="accent1"/>
              </a:solidFill>
              <a:latin typeface="Calibri" panose="020F0502020204030204" pitchFamily="34" charset="0"/>
              <a:ea typeface="Calibri" panose="020F0502020204030204" pitchFamily="34" charset="0"/>
              <a:cs typeface="Arial" panose="020B0604020202020204" pitchFamily="34" charset="0"/>
            </a:endParaRPr>
          </a:p>
          <a:p>
            <a:pPr indent="0">
              <a:buClr>
                <a:schemeClr val="accent1"/>
              </a:buClr>
              <a:defRPr/>
            </a:pPr>
            <a:endParaRPr lang="en-US" dirty="0">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dirty="0">
                <a:effectLst/>
                <a:latin typeface="Calibri" panose="020F0502020204030204" pitchFamily="34" charset="0"/>
                <a:ea typeface="Calibri" panose="020F0502020204030204" pitchFamily="34" charset="0"/>
                <a:cs typeface="Arial" panose="020B0604020202020204" pitchFamily="34" charset="0"/>
              </a:rPr>
              <a:t>Security and safety; fear to go out at night; domestic violence – </a:t>
            </a:r>
            <a:r>
              <a:rPr lang="en-US" i="1" dirty="0">
                <a:solidFill>
                  <a:schemeClr val="accent1"/>
                </a:solidFill>
                <a:effectLst/>
                <a:latin typeface="Calibri" panose="020F0502020204030204" pitchFamily="34" charset="0"/>
                <a:ea typeface="Calibri" panose="020F0502020204030204" pitchFamily="34" charset="0"/>
                <a:cs typeface="Arial" panose="020B0604020202020204" pitchFamily="34" charset="0"/>
              </a:rPr>
              <a:t>girls (13-17) in </a:t>
            </a:r>
            <a:r>
              <a:rPr lang="en-US" i="1" dirty="0" err="1">
                <a:solidFill>
                  <a:schemeClr val="accent1"/>
                </a:solidFill>
                <a:effectLst/>
                <a:latin typeface="Calibri" panose="020F0502020204030204" pitchFamily="34" charset="0"/>
                <a:ea typeface="Calibri" panose="020F0502020204030204" pitchFamily="34" charset="0"/>
                <a:cs typeface="Arial" panose="020B0604020202020204" pitchFamily="34" charset="0"/>
              </a:rPr>
              <a:t>Bekaa</a:t>
            </a:r>
            <a:endParaRPr lang="en-US" i="1" dirty="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endParaRPr lang="en-US" dirty="0">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r>
              <a:rPr lang="en-US" dirty="0">
                <a:latin typeface="+mn-lt"/>
              </a:rPr>
              <a:t>Tensions with local community </a:t>
            </a:r>
            <a:r>
              <a:rPr lang="en-US" i="1" dirty="0">
                <a:solidFill>
                  <a:schemeClr val="accent1"/>
                </a:solidFill>
                <a:latin typeface="+mn-lt"/>
              </a:rPr>
              <a:t>– PWSN in South</a:t>
            </a:r>
          </a:p>
          <a:p>
            <a:pPr marL="285750" indent="-285750">
              <a:buClr>
                <a:schemeClr val="accent1"/>
              </a:buClr>
              <a:buFont typeface="Wingdings" panose="05000000000000000000" pitchFamily="2" charset="2"/>
              <a:buChar char="§"/>
              <a:defRPr/>
            </a:pPr>
            <a:endParaRPr lang="en-US" dirty="0">
              <a:latin typeface="+mn-lt"/>
            </a:endParaRPr>
          </a:p>
          <a:p>
            <a:pPr marL="285750" indent="-285750">
              <a:buClr>
                <a:schemeClr val="accent1"/>
              </a:buClr>
              <a:buFont typeface="Wingdings" panose="05000000000000000000" pitchFamily="2" charset="2"/>
              <a:buChar char="§"/>
              <a:defRPr/>
            </a:pPr>
            <a:r>
              <a:rPr lang="en-US" dirty="0">
                <a:latin typeface="+mn-lt"/>
              </a:rPr>
              <a:t>Ill-treatment at security authorities’ offices </a:t>
            </a:r>
            <a:r>
              <a:rPr lang="en-US" i="1" dirty="0">
                <a:solidFill>
                  <a:schemeClr val="accent1"/>
                </a:solidFill>
                <a:latin typeface="+mn-lt"/>
              </a:rPr>
              <a:t>– PWSN in South</a:t>
            </a:r>
          </a:p>
          <a:p>
            <a:pPr marL="285750" indent="-285750">
              <a:buClr>
                <a:schemeClr val="accent1"/>
              </a:buClr>
              <a:buFont typeface="Wingdings" panose="05000000000000000000" pitchFamily="2" charset="2"/>
              <a:buChar char="§"/>
              <a:defRPr/>
            </a:pPr>
            <a:endParaRPr lang="en-US" dirty="0">
              <a:latin typeface="+mn-lt"/>
            </a:endParaRPr>
          </a:p>
          <a:p>
            <a:pPr marL="285750" indent="-285750">
              <a:buClr>
                <a:schemeClr val="accent1"/>
              </a:buClr>
              <a:buFont typeface="Wingdings" panose="05000000000000000000" pitchFamily="2" charset="2"/>
              <a:buChar char="§"/>
              <a:defRPr/>
            </a:pPr>
            <a:r>
              <a:rPr lang="en-US" dirty="0">
                <a:latin typeface="+mn-lt"/>
              </a:rPr>
              <a:t>Verbal harassment </a:t>
            </a:r>
            <a:r>
              <a:rPr lang="en-US" i="1" dirty="0">
                <a:solidFill>
                  <a:schemeClr val="accent1"/>
                </a:solidFill>
                <a:latin typeface="+mn-lt"/>
              </a:rPr>
              <a:t>– PWSN in South</a:t>
            </a:r>
            <a:endParaRPr lang="en-US" i="1" dirty="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endParaRPr lang="en-US" dirty="0">
              <a:effectLst/>
              <a:latin typeface="Calibri" panose="020F0502020204030204" pitchFamily="34" charset="0"/>
              <a:ea typeface="Calibri" panose="020F0502020204030204" pitchFamily="34" charset="0"/>
              <a:cs typeface="Arial" panose="020B0604020202020204" pitchFamily="34" charset="0"/>
            </a:endParaRPr>
          </a:p>
          <a:p>
            <a:pPr marL="285750" indent="-285750">
              <a:buClr>
                <a:schemeClr val="accent1"/>
              </a:buClr>
              <a:buFont typeface="Wingdings" panose="05000000000000000000" pitchFamily="2" charset="2"/>
              <a:buChar char="§"/>
              <a:defRPr/>
            </a:pPr>
            <a:endParaRPr lang="en-US" dirty="0">
              <a:latin typeface="+mn-lt"/>
            </a:endParaRPr>
          </a:p>
          <a:p>
            <a:pPr indent="0">
              <a:defRPr/>
            </a:pPr>
            <a:endParaRPr lang="en-US" u="sng" dirty="0">
              <a:solidFill>
                <a:schemeClr val="accent1"/>
              </a:solidFill>
              <a:latin typeface="+mn-lt"/>
            </a:endParaRPr>
          </a:p>
        </p:txBody>
      </p:sp>
      <p:sp>
        <p:nvSpPr>
          <p:cNvPr id="38915" name="Text Placeholder 2">
            <a:extLst>
              <a:ext uri="{FF2B5EF4-FFF2-40B4-BE49-F238E27FC236}">
                <a16:creationId xmlns:a16="http://schemas.microsoft.com/office/drawing/2014/main" id="{61008B39-D229-4FC2-A2AF-7745C2671DD6}"/>
              </a:ext>
            </a:extLst>
          </p:cNvPr>
          <p:cNvSpPr>
            <a:spLocks noGrp="1"/>
          </p:cNvSpPr>
          <p:nvPr>
            <p:ph type="body" sz="quarter" idx="11"/>
          </p:nvPr>
        </p:nvSpPr>
        <p:spPr>
          <a:xfrm>
            <a:off x="1076326" y="1104902"/>
            <a:ext cx="6369051" cy="350839"/>
          </a:xfrm>
        </p:spPr>
        <p:txBody>
          <a:bodyPr/>
          <a:lstStyle/>
          <a:p>
            <a:r>
              <a:rPr lang="en-US" altLang="en-US" sz="2400" dirty="0">
                <a:latin typeface="+mn-lt"/>
                <a:cs typeface="Arial" panose="020B0604020202020204" pitchFamily="34" charset="0"/>
              </a:rPr>
              <a:t>Priority #6: Liberty and Security challenges</a:t>
            </a:r>
          </a:p>
        </p:txBody>
      </p:sp>
      <p:sp>
        <p:nvSpPr>
          <p:cNvPr id="4" name="TextBox 3">
            <a:extLst>
              <a:ext uri="{FF2B5EF4-FFF2-40B4-BE49-F238E27FC236}">
                <a16:creationId xmlns:a16="http://schemas.microsoft.com/office/drawing/2014/main" id="{B31C7317-D7DB-4AF4-8DBC-122507B08283}"/>
              </a:ext>
            </a:extLst>
          </p:cNvPr>
          <p:cNvSpPr txBox="1"/>
          <p:nvPr/>
        </p:nvSpPr>
        <p:spPr>
          <a:xfrm>
            <a:off x="6212114" y="0"/>
            <a:ext cx="2931886" cy="1123712"/>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It’s always our fault even if we are right” </a:t>
            </a:r>
            <a:r>
              <a:rPr kumimoji="0" lang="en-US" sz="2000" b="0" i="1"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 male youth </a:t>
            </a:r>
            <a:r>
              <a:rPr kumimoji="0" lang="en-US" sz="2000" b="0"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rPr>
              <a:t>in the North</a:t>
            </a:r>
            <a:endParaRPr kumimoji="0" lang="en-US" altLang="en-US" sz="2000" b="0" i="1"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008079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4E0362-C0C4-44D9-A086-23AE612A9FD8}"/>
              </a:ext>
            </a:extLst>
          </p:cNvPr>
          <p:cNvSpPr>
            <a:spLocks noGrp="1"/>
          </p:cNvSpPr>
          <p:nvPr>
            <p:ph type="body" sz="quarter" idx="14"/>
          </p:nvPr>
        </p:nvSpPr>
        <p:spPr>
          <a:xfrm>
            <a:off x="1076328" y="1863727"/>
            <a:ext cx="7915275" cy="4425951"/>
          </a:xfrm>
        </p:spPr>
        <p:txBody>
          <a:bodyPr/>
          <a:lstStyle/>
          <a:p>
            <a:pPr indent="0">
              <a:defRPr/>
            </a:pPr>
            <a:r>
              <a:rPr lang="en-US" sz="2000" dirty="0">
                <a:solidFill>
                  <a:schemeClr val="tx1"/>
                </a:solidFill>
                <a:latin typeface="+mn-lt"/>
              </a:rPr>
              <a:t>Adequate standard of living was reported as a priority to only girls aged 13-17 years old (14%) in the South. </a:t>
            </a:r>
          </a:p>
          <a:p>
            <a:pPr indent="0">
              <a:defRPr/>
            </a:pPr>
            <a:endParaRPr lang="en-US" sz="2000" u="sng" dirty="0">
              <a:solidFill>
                <a:schemeClr val="tx1"/>
              </a:solidFill>
              <a:latin typeface="+mn-lt"/>
            </a:endParaRPr>
          </a:p>
          <a:p>
            <a:pPr indent="0">
              <a:defRPr/>
            </a:pPr>
            <a:r>
              <a:rPr lang="en-US" b="1" u="sng" dirty="0">
                <a:solidFill>
                  <a:srgbClr val="0069B4"/>
                </a:solidFill>
                <a:latin typeface="+mn-lt"/>
                <a:cs typeface="Arial" panose="020B0604020202020204" pitchFamily="34" charset="0"/>
              </a:rPr>
              <a:t>Challenges:</a:t>
            </a:r>
          </a:p>
          <a:p>
            <a:pPr marL="342900" indent="-342900">
              <a:buClr>
                <a:schemeClr val="accent1"/>
              </a:buClr>
              <a:buFont typeface="Wingdings" panose="05000000000000000000" pitchFamily="2" charset="2"/>
              <a:buChar char="§"/>
              <a:defRPr/>
            </a:pPr>
            <a:r>
              <a:rPr lang="en-US" sz="2000" dirty="0">
                <a:latin typeface="+mn-lt"/>
              </a:rPr>
              <a:t>Socio-economic situation and instability in the country; including elevated prices of basic needs and limited job opportunities</a:t>
            </a:r>
          </a:p>
          <a:p>
            <a:pPr marL="342900" indent="-342900">
              <a:buClr>
                <a:schemeClr val="accent1"/>
              </a:buClr>
              <a:buFont typeface="Wingdings" panose="05000000000000000000" pitchFamily="2" charset="2"/>
              <a:buChar char="§"/>
              <a:defRPr/>
            </a:pPr>
            <a:r>
              <a:rPr lang="en-US" sz="2000" dirty="0">
                <a:latin typeface="+mn-lt"/>
              </a:rPr>
              <a:t>COVID-19 pandemic coupled with the lack of job opportunities</a:t>
            </a:r>
          </a:p>
          <a:p>
            <a:pPr marL="342900" indent="-342900">
              <a:buClr>
                <a:schemeClr val="accent1"/>
              </a:buClr>
              <a:buFont typeface="Wingdings" panose="05000000000000000000" pitchFamily="2" charset="2"/>
              <a:buChar char="§"/>
              <a:defRPr/>
            </a:pPr>
            <a:r>
              <a:rPr lang="en-US" sz="2000" dirty="0">
                <a:latin typeface="+mn-lt"/>
              </a:rPr>
              <a:t>Limited income to secure basic needs </a:t>
            </a:r>
          </a:p>
        </p:txBody>
      </p:sp>
      <p:sp>
        <p:nvSpPr>
          <p:cNvPr id="40963" name="Text Placeholder 2">
            <a:extLst>
              <a:ext uri="{FF2B5EF4-FFF2-40B4-BE49-F238E27FC236}">
                <a16:creationId xmlns:a16="http://schemas.microsoft.com/office/drawing/2014/main" id="{0FF94FCB-8B8C-450A-A063-B58792930399}"/>
              </a:ext>
            </a:extLst>
          </p:cNvPr>
          <p:cNvSpPr>
            <a:spLocks noGrp="1"/>
          </p:cNvSpPr>
          <p:nvPr>
            <p:ph type="body" sz="quarter" idx="11"/>
          </p:nvPr>
        </p:nvSpPr>
        <p:spPr>
          <a:xfrm>
            <a:off x="1076328" y="1104901"/>
            <a:ext cx="7077075" cy="419100"/>
          </a:xfrm>
        </p:spPr>
        <p:txBody>
          <a:bodyPr/>
          <a:lstStyle/>
          <a:p>
            <a:r>
              <a:rPr lang="en-US" altLang="en-US" sz="2400">
                <a:latin typeface="+mn-lt"/>
                <a:cs typeface="Arial" panose="020B0604020202020204" pitchFamily="34" charset="0"/>
              </a:rPr>
              <a:t>Priority #7: Adequate standard of living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EE1A87-2262-433A-B2AC-3641207BF6DC}"/>
              </a:ext>
            </a:extLst>
          </p:cNvPr>
          <p:cNvSpPr>
            <a:spLocks noGrp="1"/>
          </p:cNvSpPr>
          <p:nvPr>
            <p:ph type="body" sz="quarter" idx="14"/>
          </p:nvPr>
        </p:nvSpPr>
        <p:spPr>
          <a:xfrm>
            <a:off x="1076328" y="1863727"/>
            <a:ext cx="7915275" cy="4425951"/>
          </a:xfrm>
        </p:spPr>
        <p:txBody>
          <a:bodyPr/>
          <a:lstStyle/>
          <a:p>
            <a:pPr indent="0">
              <a:defRPr/>
            </a:pPr>
            <a:r>
              <a:rPr lang="en-US" sz="2000" dirty="0">
                <a:solidFill>
                  <a:schemeClr val="tx1"/>
                </a:solidFill>
                <a:latin typeface="+mn-lt"/>
              </a:rPr>
              <a:t>Freedom of movement was reported as a priority to the only married women (11%) in </a:t>
            </a:r>
            <a:r>
              <a:rPr lang="en-US" sz="2000" dirty="0" err="1">
                <a:solidFill>
                  <a:schemeClr val="tx1"/>
                </a:solidFill>
                <a:latin typeface="+mn-lt"/>
              </a:rPr>
              <a:t>Bekaa</a:t>
            </a:r>
            <a:r>
              <a:rPr lang="en-US" sz="2000" dirty="0">
                <a:solidFill>
                  <a:schemeClr val="tx1"/>
                </a:solidFill>
                <a:latin typeface="+mn-lt"/>
              </a:rPr>
              <a:t>.</a:t>
            </a:r>
          </a:p>
          <a:p>
            <a:pPr indent="0">
              <a:defRPr/>
            </a:pPr>
            <a:endParaRPr lang="en-US" sz="2000" u="sng" dirty="0">
              <a:solidFill>
                <a:schemeClr val="accent1"/>
              </a:solidFill>
              <a:latin typeface="+mn-lt"/>
            </a:endParaRPr>
          </a:p>
          <a:p>
            <a:pPr indent="0">
              <a:defRPr/>
            </a:pPr>
            <a:r>
              <a:rPr lang="en-US" b="1" u="sng" dirty="0">
                <a:solidFill>
                  <a:srgbClr val="0069B4"/>
                </a:solidFill>
                <a:latin typeface="+mn-lt"/>
                <a:cs typeface="Arial" panose="020B0604020202020204" pitchFamily="34" charset="0"/>
              </a:rPr>
              <a:t>Challenges:</a:t>
            </a:r>
          </a:p>
          <a:p>
            <a:pPr marL="342900" indent="-342900">
              <a:buClr>
                <a:schemeClr val="accent1"/>
              </a:buClr>
              <a:buFont typeface="Wingdings" panose="05000000000000000000" pitchFamily="2" charset="2"/>
              <a:buChar char="§"/>
              <a:defRPr/>
            </a:pPr>
            <a:r>
              <a:rPr lang="en-US" sz="2000" dirty="0">
                <a:solidFill>
                  <a:schemeClr val="tx1"/>
                </a:solidFill>
                <a:latin typeface="+mn-lt"/>
              </a:rPr>
              <a:t>Lack of personal documentation (fled Syria before having an ID) </a:t>
            </a:r>
          </a:p>
          <a:p>
            <a:pPr marL="342900" indent="-342900">
              <a:buClr>
                <a:schemeClr val="accent1"/>
              </a:buClr>
              <a:buFont typeface="Wingdings" panose="05000000000000000000" pitchFamily="2" charset="2"/>
              <a:buChar char="§"/>
              <a:defRPr/>
            </a:pPr>
            <a:r>
              <a:rPr lang="en-US" sz="2000" dirty="0">
                <a:solidFill>
                  <a:schemeClr val="tx1"/>
                </a:solidFill>
                <a:latin typeface="+mn-lt"/>
              </a:rPr>
              <a:t>Inability to pay the cost of issuing documents, including transportation costs</a:t>
            </a:r>
          </a:p>
          <a:p>
            <a:pPr marL="342900" indent="-342900">
              <a:buClr>
                <a:schemeClr val="accent1"/>
              </a:buClr>
              <a:buFont typeface="Wingdings" panose="05000000000000000000" pitchFamily="2" charset="2"/>
              <a:buChar char="§"/>
              <a:defRPr/>
            </a:pPr>
            <a:r>
              <a:rPr lang="en-US" sz="2000" dirty="0">
                <a:solidFill>
                  <a:schemeClr val="tx1"/>
                </a:solidFill>
                <a:latin typeface="+mn-lt"/>
              </a:rPr>
              <a:t>Fear of crossing checkpoints due to lack of legal residency; restricted movement</a:t>
            </a:r>
          </a:p>
          <a:p>
            <a:pPr marL="342900" indent="-342900">
              <a:buClr>
                <a:schemeClr val="accent1"/>
              </a:buClr>
              <a:buFont typeface="Wingdings" panose="05000000000000000000" pitchFamily="2" charset="2"/>
              <a:buChar char="§"/>
              <a:defRPr/>
            </a:pPr>
            <a:r>
              <a:rPr lang="en-US" sz="2000" dirty="0">
                <a:solidFill>
                  <a:schemeClr val="tx1"/>
                </a:solidFill>
                <a:latin typeface="+mn-lt"/>
              </a:rPr>
              <a:t>Delay of appointments at GSO</a:t>
            </a:r>
          </a:p>
          <a:p>
            <a:pPr marL="342900" indent="-342900">
              <a:buClr>
                <a:schemeClr val="accent1"/>
              </a:buClr>
              <a:buFont typeface="Wingdings" panose="05000000000000000000" pitchFamily="2" charset="2"/>
              <a:buChar char="§"/>
              <a:defRPr/>
            </a:pPr>
            <a:r>
              <a:rPr lang="en-US" sz="2000" dirty="0">
                <a:solidFill>
                  <a:schemeClr val="tx1"/>
                </a:solidFill>
                <a:latin typeface="+mn-lt"/>
              </a:rPr>
              <a:t>Inability to reach the hotline to report on related issues</a:t>
            </a:r>
          </a:p>
          <a:p>
            <a:pPr marL="285744" indent="-285744">
              <a:buFont typeface="Wingdings" panose="05000000000000000000" pitchFamily="2" charset="2"/>
              <a:buChar char="Ø"/>
              <a:defRPr/>
            </a:pPr>
            <a:endParaRPr lang="en-US" sz="2000" dirty="0">
              <a:solidFill>
                <a:schemeClr val="tx1"/>
              </a:solidFill>
              <a:latin typeface="+mn-lt"/>
            </a:endParaRPr>
          </a:p>
          <a:p>
            <a:pPr marL="285744" indent="-285744">
              <a:buFontTx/>
              <a:buChar char="-"/>
              <a:defRPr/>
            </a:pPr>
            <a:endParaRPr lang="en-US" sz="2000" dirty="0">
              <a:latin typeface="+mn-lt"/>
            </a:endParaRPr>
          </a:p>
          <a:p>
            <a:pPr marL="285744" indent="-285744">
              <a:buFontTx/>
              <a:buChar char="-"/>
              <a:defRPr/>
            </a:pPr>
            <a:endParaRPr lang="en-US" sz="2000" dirty="0">
              <a:latin typeface="+mn-lt"/>
            </a:endParaRPr>
          </a:p>
        </p:txBody>
      </p:sp>
      <p:sp>
        <p:nvSpPr>
          <p:cNvPr id="43011" name="Text Placeholder 2">
            <a:extLst>
              <a:ext uri="{FF2B5EF4-FFF2-40B4-BE49-F238E27FC236}">
                <a16:creationId xmlns:a16="http://schemas.microsoft.com/office/drawing/2014/main" id="{568FBA1C-9E1C-4387-B129-D153283A0B01}"/>
              </a:ext>
            </a:extLst>
          </p:cNvPr>
          <p:cNvSpPr>
            <a:spLocks noGrp="1"/>
          </p:cNvSpPr>
          <p:nvPr>
            <p:ph type="body" sz="quarter" idx="11"/>
          </p:nvPr>
        </p:nvSpPr>
        <p:spPr>
          <a:xfrm>
            <a:off x="1076326" y="1104902"/>
            <a:ext cx="6369051" cy="350839"/>
          </a:xfrm>
        </p:spPr>
        <p:txBody>
          <a:bodyPr/>
          <a:lstStyle/>
          <a:p>
            <a:r>
              <a:rPr lang="en-US" altLang="en-US" sz="2400">
                <a:latin typeface="+mn-lt"/>
                <a:cs typeface="Arial" panose="020B0604020202020204" pitchFamily="34" charset="0"/>
              </a:rPr>
              <a:t>Priority #8: Freedom of movement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Placeholder 2">
            <a:extLst>
              <a:ext uri="{FF2B5EF4-FFF2-40B4-BE49-F238E27FC236}">
                <a16:creationId xmlns:a16="http://schemas.microsoft.com/office/drawing/2014/main" id="{25614C7D-8E73-4284-821F-1C8FC80C7AA6}"/>
              </a:ext>
            </a:extLst>
          </p:cNvPr>
          <p:cNvSpPr>
            <a:spLocks noGrp="1"/>
          </p:cNvSpPr>
          <p:nvPr>
            <p:ph type="body" sz="quarter" idx="11"/>
          </p:nvPr>
        </p:nvSpPr>
        <p:spPr>
          <a:xfrm>
            <a:off x="1076326" y="1104902"/>
            <a:ext cx="6369051" cy="350839"/>
          </a:xfrm>
        </p:spPr>
        <p:txBody>
          <a:bodyPr/>
          <a:lstStyle/>
          <a:p>
            <a:r>
              <a:rPr lang="en-US" altLang="en-US" sz="2400">
                <a:latin typeface="+mn-lt"/>
                <a:cs typeface="Arial" panose="020B0604020202020204" pitchFamily="34" charset="0"/>
              </a:rPr>
              <a:t>Coping Mechanisms</a:t>
            </a:r>
          </a:p>
        </p:txBody>
      </p:sp>
      <p:graphicFrame>
        <p:nvGraphicFramePr>
          <p:cNvPr id="5" name="Chart 4">
            <a:extLst>
              <a:ext uri="{FF2B5EF4-FFF2-40B4-BE49-F238E27FC236}">
                <a16:creationId xmlns:a16="http://schemas.microsoft.com/office/drawing/2014/main" id="{F86A5B3B-6A07-4C3A-9D36-3D797FB57904}"/>
              </a:ext>
            </a:extLst>
          </p:cNvPr>
          <p:cNvGraphicFramePr>
            <a:graphicFrameLocks/>
          </p:cNvGraphicFramePr>
          <p:nvPr/>
        </p:nvGraphicFramePr>
        <p:xfrm>
          <a:off x="814389" y="1820862"/>
          <a:ext cx="7872412" cy="457993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89500F-16FC-40D7-BD16-1F35A6D5ED8C}"/>
              </a:ext>
            </a:extLst>
          </p:cNvPr>
          <p:cNvSpPr>
            <a:spLocks noGrp="1"/>
          </p:cNvSpPr>
          <p:nvPr>
            <p:ph type="body" sz="quarter" idx="14"/>
          </p:nvPr>
        </p:nvSpPr>
        <p:spPr>
          <a:xfrm>
            <a:off x="474217" y="1956093"/>
            <a:ext cx="4356462" cy="4413666"/>
          </a:xfrm>
        </p:spPr>
        <p:txBody>
          <a:bodyPr/>
          <a:lstStyle/>
          <a:p>
            <a:pPr indent="0" algn="just">
              <a:spcAft>
                <a:spcPts val="0"/>
              </a:spcAft>
              <a:defRPr/>
            </a:pPr>
            <a:r>
              <a:rPr lang="en-US" b="1" dirty="0">
                <a:latin typeface="+mn-lt"/>
                <a:cs typeface="Arial" panose="020B0604020202020204" pitchFamily="34" charset="0"/>
              </a:rPr>
              <a:t>Issues with host community: </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Increased tensions between refugee and host community</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Increase in rent</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Exploitation</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Misinformation </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Withholding of wages </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Does not affect relations with host community (9% out of total groups) </a:t>
            </a:r>
          </a:p>
          <a:p>
            <a:pPr indent="0" algn="just">
              <a:spcAft>
                <a:spcPts val="0"/>
              </a:spcAft>
              <a:buClr>
                <a:schemeClr val="accent1"/>
              </a:buClr>
              <a:defRPr/>
            </a:pPr>
            <a:endParaRPr lang="en-US" b="1" dirty="0">
              <a:latin typeface="+mn-lt"/>
              <a:cs typeface="Arial" panose="020B0604020202020204" pitchFamily="34" charset="0"/>
            </a:endParaRPr>
          </a:p>
          <a:p>
            <a:pPr indent="0" algn="just">
              <a:spcAft>
                <a:spcPts val="0"/>
              </a:spcAft>
              <a:defRPr/>
            </a:pPr>
            <a:r>
              <a:rPr lang="en-US" b="1" dirty="0">
                <a:latin typeface="+mn-lt"/>
                <a:cs typeface="Arial" panose="020B0604020202020204" pitchFamily="34" charset="0"/>
              </a:rPr>
              <a:t>Issues with refugee community: </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Does not affect relations with the refugee community (50% out of total groups)</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Increased tensions </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Jealousy</a:t>
            </a:r>
          </a:p>
          <a:p>
            <a:pPr marL="285750" indent="-285750" algn="just">
              <a:spcAft>
                <a:spcPts val="0"/>
              </a:spcAft>
              <a:buClr>
                <a:schemeClr val="accent1"/>
              </a:buClr>
              <a:buFont typeface="Wingdings" panose="05000000000000000000" pitchFamily="2" charset="2"/>
              <a:buChar char="§"/>
              <a:defRPr/>
            </a:pPr>
            <a:r>
              <a:rPr lang="en-US" dirty="0">
                <a:latin typeface="+mn-lt"/>
                <a:cs typeface="Arial" panose="020B0604020202020204" pitchFamily="34" charset="0"/>
              </a:rPr>
              <a:t>Misinformation  </a:t>
            </a:r>
          </a:p>
          <a:p>
            <a:pPr marL="285750" indent="-285750" algn="just">
              <a:spcAft>
                <a:spcPts val="0"/>
              </a:spcAft>
              <a:buFont typeface="Arial" panose="020B0604020202020204" pitchFamily="34" charset="0"/>
              <a:buChar char="•"/>
              <a:defRPr/>
            </a:pPr>
            <a:endParaRPr lang="en-US" dirty="0">
              <a:latin typeface="+mn-lt"/>
              <a:cs typeface="Arial" panose="020B0604020202020204" pitchFamily="34" charset="0"/>
            </a:endParaRPr>
          </a:p>
          <a:p>
            <a:pPr marL="285750" indent="-285750" algn="just">
              <a:spcAft>
                <a:spcPts val="0"/>
              </a:spcAft>
              <a:buFont typeface="Arial" panose="020B0604020202020204" pitchFamily="34" charset="0"/>
              <a:buChar char="•"/>
              <a:defRPr/>
            </a:pPr>
            <a:endParaRPr lang="en-US" dirty="0">
              <a:latin typeface="+mn-lt"/>
              <a:cs typeface="Arial" panose="020B0604020202020204" pitchFamily="34" charset="0"/>
            </a:endParaRPr>
          </a:p>
          <a:p>
            <a:pPr indent="0" algn="just">
              <a:spcAft>
                <a:spcPts val="0"/>
              </a:spcAft>
              <a:defRPr/>
            </a:pPr>
            <a:endParaRPr lang="en-US" dirty="0">
              <a:latin typeface="+mn-lt"/>
              <a:cs typeface="Arial" panose="020B0604020202020204" pitchFamily="34" charset="0"/>
            </a:endParaRPr>
          </a:p>
        </p:txBody>
      </p:sp>
      <p:sp>
        <p:nvSpPr>
          <p:cNvPr id="49155" name="Text Placeholder 2">
            <a:extLst>
              <a:ext uri="{FF2B5EF4-FFF2-40B4-BE49-F238E27FC236}">
                <a16:creationId xmlns:a16="http://schemas.microsoft.com/office/drawing/2014/main" id="{4744CD53-4408-4229-A2F6-B0F3E4457596}"/>
              </a:ext>
            </a:extLst>
          </p:cNvPr>
          <p:cNvSpPr>
            <a:spLocks noGrp="1"/>
          </p:cNvSpPr>
          <p:nvPr>
            <p:ph type="body" sz="quarter" idx="11"/>
          </p:nvPr>
        </p:nvSpPr>
        <p:spPr>
          <a:xfrm>
            <a:off x="1076326" y="1104902"/>
            <a:ext cx="6369051" cy="350839"/>
          </a:xfrm>
        </p:spPr>
        <p:txBody>
          <a:bodyPr/>
          <a:lstStyle/>
          <a:p>
            <a:r>
              <a:rPr lang="en-US" altLang="en-US" sz="2400" dirty="0">
                <a:latin typeface="+mn-lt"/>
                <a:cs typeface="Arial" panose="020B0604020202020204" pitchFamily="34" charset="0"/>
              </a:rPr>
              <a:t>Safety and security issues accessing services</a:t>
            </a:r>
          </a:p>
        </p:txBody>
      </p:sp>
      <p:sp>
        <p:nvSpPr>
          <p:cNvPr id="5" name="Right Brace 4">
            <a:extLst>
              <a:ext uri="{FF2B5EF4-FFF2-40B4-BE49-F238E27FC236}">
                <a16:creationId xmlns:a16="http://schemas.microsoft.com/office/drawing/2014/main" id="{87F388DD-3E90-40FB-A349-6E5A5FB5086A}"/>
              </a:ext>
            </a:extLst>
          </p:cNvPr>
          <p:cNvSpPr/>
          <p:nvPr/>
        </p:nvSpPr>
        <p:spPr>
          <a:xfrm>
            <a:off x="4716379" y="1888960"/>
            <a:ext cx="661737" cy="463215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F5E0FC65-4B8D-47FA-83C7-3D1A0EA4738E}"/>
              </a:ext>
            </a:extLst>
          </p:cNvPr>
          <p:cNvSpPr txBox="1"/>
          <p:nvPr/>
        </p:nvSpPr>
        <p:spPr>
          <a:xfrm>
            <a:off x="4830679" y="2731765"/>
            <a:ext cx="4054643" cy="2862322"/>
          </a:xfrm>
          <a:prstGeom prst="rect">
            <a:avLst/>
          </a:prstGeom>
          <a:noFill/>
        </p:spPr>
        <p:txBody>
          <a:bodyPr wrap="square" rtlCol="0">
            <a:spAutoFit/>
          </a:bodyPr>
          <a:lstStyle/>
          <a:p>
            <a:pPr marL="971550" marR="0" lvl="0" indent="-285750" algn="just" defTabSz="914400" rtl="0" eaLnBrk="0" fontAlgn="base" latinLnBrk="0" hangingPunct="0">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Provision of similar services to the host community and equal distribution of assistance among refugees</a:t>
            </a:r>
          </a:p>
          <a:p>
            <a:pPr marL="971550" marR="0" lvl="0" indent="-285750" algn="just" defTabSz="914400" rtl="0" eaLnBrk="0" fontAlgn="base" latinLnBrk="0" hangingPunct="0">
              <a:lnSpc>
                <a:spcPct val="100000"/>
              </a:lnSpc>
              <a:spcBef>
                <a:spcPts val="0"/>
              </a:spcBef>
              <a:spcAft>
                <a:spcPts val="0"/>
              </a:spcAft>
              <a:buClrTx/>
              <a:buSzTx/>
              <a:buFont typeface="Wingdings" panose="05000000000000000000" pitchFamily="2" charset="2"/>
              <a:buChar char="ü"/>
              <a:tabLst/>
              <a:defRPr/>
            </a:pPr>
            <a:endPar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endParaRPr>
          </a:p>
          <a:p>
            <a:pPr marL="971550" marR="0" lvl="0" indent="-285750" algn="just" defTabSz="914400" rtl="0" eaLnBrk="0" fontAlgn="base" latinLnBrk="0" hangingPunct="0">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Respond to the misinformation through awareness </a:t>
            </a:r>
          </a:p>
          <a:p>
            <a:pPr marL="971550" marR="0" lvl="0" indent="-285750" algn="just" defTabSz="914400" rtl="0" eaLnBrk="0" fontAlgn="base" latinLnBrk="0" hangingPunct="0">
              <a:lnSpc>
                <a:spcPct val="100000"/>
              </a:lnSpc>
              <a:spcBef>
                <a:spcPts val="0"/>
              </a:spcBef>
              <a:spcAft>
                <a:spcPts val="0"/>
              </a:spcAft>
              <a:buClrTx/>
              <a:buSzTx/>
              <a:buFont typeface="Wingdings" panose="05000000000000000000" pitchFamily="2" charset="2"/>
              <a:buChar char="ü"/>
              <a:tabLst/>
              <a:defRPr/>
            </a:pPr>
            <a:endPar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endParaRPr>
          </a:p>
          <a:p>
            <a:pPr marL="971550" marR="0" lvl="0" indent="-285750" algn="just" defTabSz="914400" rtl="0" eaLnBrk="0" fontAlgn="base" latinLnBrk="0" hangingPunct="0">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rPr>
              <a:t>Reach out to UNHCR to report any issue</a:t>
            </a:r>
          </a:p>
        </p:txBody>
      </p:sp>
    </p:spTree>
    <p:extLst>
      <p:ext uri="{BB962C8B-B14F-4D97-AF65-F5344CB8AC3E}">
        <p14:creationId xmlns:p14="http://schemas.microsoft.com/office/powerpoint/2010/main" val="2471259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Placeholder 2">
            <a:extLst>
              <a:ext uri="{FF2B5EF4-FFF2-40B4-BE49-F238E27FC236}">
                <a16:creationId xmlns:a16="http://schemas.microsoft.com/office/drawing/2014/main" id="{4744CD53-4408-4229-A2F6-B0F3E4457596}"/>
              </a:ext>
            </a:extLst>
          </p:cNvPr>
          <p:cNvSpPr>
            <a:spLocks noGrp="1"/>
          </p:cNvSpPr>
          <p:nvPr>
            <p:ph type="body" sz="quarter" idx="11"/>
          </p:nvPr>
        </p:nvSpPr>
        <p:spPr>
          <a:xfrm>
            <a:off x="6879772" y="109833"/>
            <a:ext cx="2264228" cy="350839"/>
          </a:xfrm>
        </p:spPr>
        <p:txBody>
          <a:bodyPr/>
          <a:lstStyle/>
          <a:p>
            <a:r>
              <a:rPr lang="en-US" altLang="en-US" sz="2000">
                <a:latin typeface="+mn-lt"/>
                <a:cs typeface="Arial" panose="020B0604020202020204" pitchFamily="34" charset="0"/>
              </a:rPr>
              <a:t>Community Support</a:t>
            </a:r>
          </a:p>
        </p:txBody>
      </p:sp>
      <p:sp>
        <p:nvSpPr>
          <p:cNvPr id="3" name="Text Placeholder 2">
            <a:extLst>
              <a:ext uri="{FF2B5EF4-FFF2-40B4-BE49-F238E27FC236}">
                <a16:creationId xmlns:a16="http://schemas.microsoft.com/office/drawing/2014/main" id="{B952620A-2D00-4978-A6C5-E07F1028EAC6}"/>
              </a:ext>
            </a:extLst>
          </p:cNvPr>
          <p:cNvSpPr>
            <a:spLocks noGrp="1"/>
          </p:cNvSpPr>
          <p:nvPr>
            <p:ph type="body" sz="quarter" idx="14"/>
          </p:nvPr>
        </p:nvSpPr>
        <p:spPr>
          <a:xfrm>
            <a:off x="1076326" y="2091435"/>
            <a:ext cx="7543952" cy="1506345"/>
          </a:xfrm>
        </p:spPr>
        <p:txBody>
          <a:bodyPr/>
          <a:lstStyle/>
          <a:p>
            <a:endParaRPr lang="en-US">
              <a:latin typeface="+mn-lt"/>
            </a:endParaRPr>
          </a:p>
        </p:txBody>
      </p:sp>
      <p:graphicFrame>
        <p:nvGraphicFramePr>
          <p:cNvPr id="6" name="Table 5">
            <a:extLst>
              <a:ext uri="{FF2B5EF4-FFF2-40B4-BE49-F238E27FC236}">
                <a16:creationId xmlns:a16="http://schemas.microsoft.com/office/drawing/2014/main" id="{F337105F-EC21-4389-9EDA-BFFCDE15EF2B}"/>
              </a:ext>
            </a:extLst>
          </p:cNvPr>
          <p:cNvGraphicFramePr>
            <a:graphicFrameLocks noGrp="1"/>
          </p:cNvGraphicFramePr>
          <p:nvPr/>
        </p:nvGraphicFramePr>
        <p:xfrm>
          <a:off x="0" y="526141"/>
          <a:ext cx="9143999" cy="6277430"/>
        </p:xfrm>
        <a:graphic>
          <a:graphicData uri="http://schemas.openxmlformats.org/drawingml/2006/table">
            <a:tbl>
              <a:tblPr firstRow="1" firstCol="1" bandRow="1">
                <a:tableStyleId>{5C22544A-7EE6-4342-B048-85BDC9FD1C3A}</a:tableStyleId>
              </a:tblPr>
              <a:tblGrid>
                <a:gridCol w="1255051">
                  <a:extLst>
                    <a:ext uri="{9D8B030D-6E8A-4147-A177-3AD203B41FA5}">
                      <a16:colId xmlns:a16="http://schemas.microsoft.com/office/drawing/2014/main" val="775548450"/>
                    </a:ext>
                  </a:extLst>
                </a:gridCol>
                <a:gridCol w="3827288">
                  <a:extLst>
                    <a:ext uri="{9D8B030D-6E8A-4147-A177-3AD203B41FA5}">
                      <a16:colId xmlns:a16="http://schemas.microsoft.com/office/drawing/2014/main" val="3451418403"/>
                    </a:ext>
                  </a:extLst>
                </a:gridCol>
                <a:gridCol w="4061660">
                  <a:extLst>
                    <a:ext uri="{9D8B030D-6E8A-4147-A177-3AD203B41FA5}">
                      <a16:colId xmlns:a16="http://schemas.microsoft.com/office/drawing/2014/main" val="4038472606"/>
                    </a:ext>
                  </a:extLst>
                </a:gridCol>
              </a:tblGrid>
              <a:tr h="467690">
                <a:tc>
                  <a:txBody>
                    <a:bodyPr/>
                    <a:lstStyle/>
                    <a:p>
                      <a:pPr marL="0" marR="0">
                        <a:lnSpc>
                          <a:spcPct val="107000"/>
                        </a:lnSpc>
                        <a:spcBef>
                          <a:spcPts val="0"/>
                        </a:spcBef>
                        <a:spcAft>
                          <a:spcPts val="0"/>
                        </a:spcAft>
                      </a:pPr>
                      <a:r>
                        <a:rPr lang="en-US" sz="1400">
                          <a:effectLst/>
                        </a:rPr>
                        <a:t>Who is helping?</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400">
                          <a:effectLst/>
                        </a:rPr>
                        <a:t>Type of support</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400">
                          <a:effectLst/>
                        </a:rPr>
                        <a:t>How has the current situation affected this type of support?</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958650083"/>
                  </a:ext>
                </a:extLst>
              </a:tr>
              <a:tr h="945985">
                <a:tc>
                  <a:txBody>
                    <a:bodyPr/>
                    <a:lstStyle/>
                    <a:p>
                      <a:pPr marL="0" marR="0">
                        <a:lnSpc>
                          <a:spcPct val="107000"/>
                        </a:lnSpc>
                        <a:spcBef>
                          <a:spcPts val="0"/>
                        </a:spcBef>
                        <a:spcAft>
                          <a:spcPts val="0"/>
                        </a:spcAft>
                      </a:pPr>
                      <a:r>
                        <a:rPr lang="en-US" sz="1400">
                          <a:effectLst/>
                        </a:rPr>
                        <a:t>Family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rtl="0">
                        <a:lnSpc>
                          <a:spcPct val="107000"/>
                        </a:lnSpc>
                        <a:spcBef>
                          <a:spcPts val="0"/>
                        </a:spcBef>
                        <a:spcAft>
                          <a:spcPts val="0"/>
                        </a:spcAft>
                        <a:buFont typeface="Arial" panose="020B0604020202020204" pitchFamily="34" charset="0"/>
                        <a:buChar char="•"/>
                      </a:pPr>
                      <a:r>
                        <a:rPr lang="en-US" sz="1400" dirty="0">
                          <a:effectLst/>
                        </a:rPr>
                        <a:t>Financial assistance especially from family members living outside Lebanon</a:t>
                      </a:r>
                    </a:p>
                    <a:p>
                      <a:pPr marL="171450" marR="0" lvl="0" indent="-171450" rtl="0">
                        <a:lnSpc>
                          <a:spcPct val="107000"/>
                        </a:lnSpc>
                        <a:spcBef>
                          <a:spcPts val="0"/>
                        </a:spcBef>
                        <a:spcAft>
                          <a:spcPts val="0"/>
                        </a:spcAft>
                        <a:buFont typeface="Arial" panose="020B0604020202020204" pitchFamily="34" charset="0"/>
                        <a:buChar char="•"/>
                      </a:pPr>
                      <a:r>
                        <a:rPr lang="en-US" sz="1400" dirty="0">
                          <a:effectLst/>
                        </a:rPr>
                        <a:t>Psychological and moral support</a:t>
                      </a:r>
                    </a:p>
                    <a:p>
                      <a:pPr marL="171450" marR="0" lvl="0" indent="-171450" rtl="0">
                        <a:lnSpc>
                          <a:spcPct val="107000"/>
                        </a:lnSpc>
                        <a:spcBef>
                          <a:spcPts val="0"/>
                        </a:spcBef>
                        <a:spcAft>
                          <a:spcPts val="0"/>
                        </a:spcAft>
                        <a:buFont typeface="Arial" panose="020B0604020202020204" pitchFamily="34" charset="0"/>
                        <a:buChar char="•"/>
                      </a:pPr>
                      <a:r>
                        <a:rPr lang="en-US" sz="1400" dirty="0">
                          <a:effectLst/>
                        </a:rPr>
                        <a:t>Provide food and clothing when needed </a:t>
                      </a:r>
                    </a:p>
                  </a:txBody>
                  <a:tcPr marL="63736" marR="63736" marT="0" marB="0"/>
                </a:tc>
                <a:tc>
                  <a:txBody>
                    <a:bodyPr/>
                    <a:lstStyle/>
                    <a:p>
                      <a:pPr marL="0" marR="0">
                        <a:lnSpc>
                          <a:spcPct val="107000"/>
                        </a:lnSpc>
                        <a:spcBef>
                          <a:spcPts val="0"/>
                        </a:spcBef>
                        <a:spcAft>
                          <a:spcPts val="0"/>
                        </a:spcAft>
                      </a:pPr>
                      <a:r>
                        <a:rPr lang="en-US" sz="1400">
                          <a:effectLst/>
                        </a:rPr>
                        <a:t>The support is </a:t>
                      </a:r>
                      <a:r>
                        <a:rPr lang="en-US" sz="1400" b="1">
                          <a:effectLst/>
                        </a:rPr>
                        <a:t>limited</a:t>
                      </a:r>
                      <a:r>
                        <a:rPr lang="en-US" sz="1400">
                          <a:effectLst/>
                        </a:rPr>
                        <a:t> due to the current situation that is affecting all family members.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3616797044"/>
                  </a:ext>
                </a:extLst>
              </a:tr>
              <a:tr h="945985">
                <a:tc>
                  <a:txBody>
                    <a:bodyPr/>
                    <a:lstStyle/>
                    <a:p>
                      <a:pPr marL="0" marR="0">
                        <a:lnSpc>
                          <a:spcPct val="107000"/>
                        </a:lnSpc>
                        <a:spcBef>
                          <a:spcPts val="0"/>
                        </a:spcBef>
                        <a:spcAft>
                          <a:spcPts val="0"/>
                        </a:spcAft>
                      </a:pPr>
                      <a:r>
                        <a:rPr lang="en-US" sz="1400">
                          <a:effectLst/>
                        </a:rPr>
                        <a:t>Friends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rtl="0">
                        <a:lnSpc>
                          <a:spcPct val="107000"/>
                        </a:lnSpc>
                        <a:spcBef>
                          <a:spcPts val="0"/>
                        </a:spcBef>
                        <a:spcAft>
                          <a:spcPts val="0"/>
                        </a:spcAft>
                        <a:buFont typeface="Arial" panose="020B0604020202020204" pitchFamily="34" charset="0"/>
                        <a:buChar char="•"/>
                      </a:pPr>
                      <a:r>
                        <a:rPr lang="en-US" sz="1400" dirty="0">
                          <a:effectLst/>
                        </a:rPr>
                        <a:t>Financial and psychological support </a:t>
                      </a:r>
                    </a:p>
                    <a:p>
                      <a:pPr marL="171450" marR="0" lvl="0" indent="-171450">
                        <a:lnSpc>
                          <a:spcPct val="107000"/>
                        </a:lnSpc>
                        <a:spcBef>
                          <a:spcPts val="0"/>
                        </a:spcBef>
                        <a:spcAft>
                          <a:spcPts val="0"/>
                        </a:spcAft>
                        <a:buFont typeface="Arial" panose="020B0604020202020204" pitchFamily="34" charset="0"/>
                        <a:buChar char="•"/>
                      </a:pPr>
                      <a:r>
                        <a:rPr lang="en-US" sz="1400" dirty="0">
                          <a:effectLst/>
                        </a:rPr>
                        <a:t>Temporary shelter for evicted families</a:t>
                      </a:r>
                    </a:p>
                    <a:p>
                      <a:pPr marL="171450" marR="0" lvl="0" indent="-171450">
                        <a:lnSpc>
                          <a:spcPct val="107000"/>
                        </a:lnSpc>
                        <a:spcBef>
                          <a:spcPts val="0"/>
                        </a:spcBef>
                        <a:spcAft>
                          <a:spcPts val="0"/>
                        </a:spcAft>
                        <a:buFont typeface="Arial" panose="020B0604020202020204" pitchFamily="34" charset="0"/>
                        <a:buChar char="•"/>
                      </a:pPr>
                      <a:r>
                        <a:rPr lang="en-US" sz="1400" dirty="0">
                          <a:effectLst/>
                          <a:latin typeface="Calibri" panose="020F0502020204030204" pitchFamily="34" charset="0"/>
                          <a:ea typeface="Calibri" panose="020F0502020204030204" pitchFamily="34" charset="0"/>
                          <a:cs typeface="Arial" panose="020B0604020202020204" pitchFamily="34" charset="0"/>
                        </a:rPr>
                        <a:t>Emotional support </a:t>
                      </a:r>
                    </a:p>
                    <a:p>
                      <a:pPr marL="171450" marR="0" lvl="0" indent="-171450">
                        <a:lnSpc>
                          <a:spcPct val="107000"/>
                        </a:lnSpc>
                        <a:spcBef>
                          <a:spcPts val="0"/>
                        </a:spcBef>
                        <a:spcAft>
                          <a:spcPts val="0"/>
                        </a:spcAft>
                        <a:buFont typeface="Arial" panose="020B0604020202020204" pitchFamily="34" charset="0"/>
                        <a:buChar char="•"/>
                      </a:pPr>
                      <a:r>
                        <a:rPr lang="en-US" sz="1400" dirty="0">
                          <a:effectLst/>
                          <a:latin typeface="Calibri" panose="020F0502020204030204" pitchFamily="34" charset="0"/>
                          <a:ea typeface="Calibri" panose="020F0502020204030204" pitchFamily="34" charset="0"/>
                          <a:cs typeface="Arial" panose="020B0604020202020204" pitchFamily="34" charset="0"/>
                        </a:rPr>
                        <a:t>Financial assistance to access medical care</a:t>
                      </a:r>
                    </a:p>
                  </a:txBody>
                  <a:tcPr marL="63736" marR="63736" marT="0" marB="0"/>
                </a:tc>
                <a:tc>
                  <a:txBody>
                    <a:bodyPr/>
                    <a:lstStyle/>
                    <a:p>
                      <a:pPr marL="0" marR="0">
                        <a:lnSpc>
                          <a:spcPct val="107000"/>
                        </a:lnSpc>
                        <a:spcBef>
                          <a:spcPts val="0"/>
                        </a:spcBef>
                        <a:spcAft>
                          <a:spcPts val="0"/>
                        </a:spcAft>
                      </a:pPr>
                      <a:r>
                        <a:rPr lang="en-US" sz="1400" dirty="0">
                          <a:effectLst/>
                        </a:rPr>
                        <a:t>Majority mentioned that the </a:t>
                      </a:r>
                      <a:r>
                        <a:rPr lang="en-US" sz="1400" b="1" dirty="0">
                          <a:effectLst/>
                        </a:rPr>
                        <a:t>support is less </a:t>
                      </a:r>
                      <a:r>
                        <a:rPr lang="en-US" sz="1400" dirty="0">
                          <a:effectLst/>
                        </a:rPr>
                        <a:t>since the situation is hard on everyone. Friends have limited capacity to support each other. </a:t>
                      </a:r>
                      <a:r>
                        <a:rPr lang="en-US" sz="1400" dirty="0">
                          <a:effectLst/>
                          <a:latin typeface="Calibri" panose="020F0502020204030204" pitchFamily="34" charset="0"/>
                          <a:ea typeface="Calibri" panose="020F0502020204030204" pitchFamily="34" charset="0"/>
                          <a:cs typeface="Arial" panose="020B0604020202020204" pitchFamily="34" charset="0"/>
                        </a:rPr>
                        <a:t>Only few noted that the support is more in the current situation. </a:t>
                      </a:r>
                    </a:p>
                  </a:txBody>
                  <a:tcPr marL="63736" marR="63736" marT="0" marB="0"/>
                </a:tc>
                <a:extLst>
                  <a:ext uri="{0D108BD9-81ED-4DB2-BD59-A6C34878D82A}">
                    <a16:rowId xmlns:a16="http://schemas.microsoft.com/office/drawing/2014/main" val="2985243988"/>
                  </a:ext>
                </a:extLst>
              </a:tr>
              <a:tr h="1185131">
                <a:tc>
                  <a:txBody>
                    <a:bodyPr/>
                    <a:lstStyle/>
                    <a:p>
                      <a:pPr marL="0" marR="0">
                        <a:lnSpc>
                          <a:spcPct val="107000"/>
                        </a:lnSpc>
                        <a:spcBef>
                          <a:spcPts val="0"/>
                        </a:spcBef>
                        <a:spcAft>
                          <a:spcPts val="0"/>
                        </a:spcAft>
                      </a:pPr>
                      <a:r>
                        <a:rPr lang="en-US" sz="1400">
                          <a:effectLst/>
                        </a:rPr>
                        <a:t>Refugee neighbors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rtl="0">
                        <a:lnSpc>
                          <a:spcPct val="107000"/>
                        </a:lnSpc>
                        <a:spcBef>
                          <a:spcPts val="0"/>
                        </a:spcBef>
                        <a:spcAft>
                          <a:spcPts val="0"/>
                        </a:spcAft>
                        <a:buFont typeface="Arial" panose="020B0604020202020204" pitchFamily="34" charset="0"/>
                        <a:buChar char="•"/>
                      </a:pPr>
                      <a:r>
                        <a:rPr lang="en-US" sz="1400">
                          <a:effectLst/>
                        </a:rPr>
                        <a:t>Financial support </a:t>
                      </a:r>
                    </a:p>
                    <a:p>
                      <a:pPr marL="171450" marR="0" lvl="0" indent="-171450">
                        <a:lnSpc>
                          <a:spcPct val="107000"/>
                        </a:lnSpc>
                        <a:spcBef>
                          <a:spcPts val="0"/>
                        </a:spcBef>
                        <a:spcAft>
                          <a:spcPts val="0"/>
                        </a:spcAft>
                        <a:buFont typeface="Arial" panose="020B0604020202020204" pitchFamily="34" charset="0"/>
                        <a:buChar char="•"/>
                      </a:pPr>
                      <a:r>
                        <a:rPr lang="en-US" sz="1400">
                          <a:effectLst/>
                        </a:rPr>
                        <a:t>Provision of food and cloth</a:t>
                      </a:r>
                    </a:p>
                    <a:p>
                      <a:pPr marL="171450" marR="0" lvl="0" indent="-171450">
                        <a:lnSpc>
                          <a:spcPct val="107000"/>
                        </a:lnSpc>
                        <a:spcBef>
                          <a:spcPts val="0"/>
                        </a:spcBef>
                        <a:spcAft>
                          <a:spcPts val="0"/>
                        </a:spcAft>
                        <a:buFont typeface="Arial" panose="020B0604020202020204" pitchFamily="34" charset="0"/>
                        <a:buChar char="•"/>
                      </a:pPr>
                      <a:r>
                        <a:rPr lang="en-US" sz="1400">
                          <a:effectLst/>
                        </a:rPr>
                        <a:t>Hosting evicted families </a:t>
                      </a:r>
                    </a:p>
                    <a:p>
                      <a:pPr marL="171450" marR="0" lvl="0" indent="-171450">
                        <a:lnSpc>
                          <a:spcPct val="107000"/>
                        </a:lnSpc>
                        <a:spcBef>
                          <a:spcPts val="0"/>
                        </a:spcBef>
                        <a:spcAft>
                          <a:spcPts val="0"/>
                        </a:spcAft>
                        <a:buFont typeface="Arial" panose="020B0604020202020204" pitchFamily="34" charset="0"/>
                        <a:buChar char="•"/>
                      </a:pPr>
                      <a:r>
                        <a:rPr lang="en-US" sz="1400">
                          <a:effectLst/>
                        </a:rPr>
                        <a:t>Sharing concerns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400" dirty="0">
                          <a:effectLst/>
                        </a:rPr>
                        <a:t>The support is </a:t>
                      </a:r>
                      <a:r>
                        <a:rPr lang="en-US" sz="1400" b="1" dirty="0">
                          <a:effectLst/>
                        </a:rPr>
                        <a:t>less than before</a:t>
                      </a:r>
                      <a:r>
                        <a:rPr lang="en-US" sz="1400" dirty="0">
                          <a:effectLst/>
                        </a:rPr>
                        <a:t>, since all refugees and persons living in Lebanon are facing the same challenges. However, refugee neighbors are supporting per their capability. Other noted that the support is more than before.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2506069004"/>
                  </a:ext>
                </a:extLst>
              </a:tr>
              <a:tr h="1424278">
                <a:tc>
                  <a:txBody>
                    <a:bodyPr/>
                    <a:lstStyle/>
                    <a:p>
                      <a:pPr marL="0" marR="0">
                        <a:lnSpc>
                          <a:spcPct val="107000"/>
                        </a:lnSpc>
                        <a:spcBef>
                          <a:spcPts val="0"/>
                        </a:spcBef>
                        <a:spcAft>
                          <a:spcPts val="0"/>
                        </a:spcAft>
                      </a:pPr>
                      <a:r>
                        <a:rPr lang="en-US" sz="1400">
                          <a:effectLst/>
                        </a:rPr>
                        <a:t>Volunteers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rtl="0">
                        <a:lnSpc>
                          <a:spcPct val="107000"/>
                        </a:lnSpc>
                        <a:spcBef>
                          <a:spcPts val="0"/>
                        </a:spcBef>
                        <a:spcAft>
                          <a:spcPts val="0"/>
                        </a:spcAft>
                        <a:buFont typeface="Arial" panose="020B0604020202020204" pitchFamily="34" charset="0"/>
                        <a:buChar char="•"/>
                      </a:pPr>
                      <a:r>
                        <a:rPr lang="en-US" sz="1400" dirty="0">
                          <a:effectLst/>
                        </a:rPr>
                        <a:t>Counseling and referring cases to service providers</a:t>
                      </a:r>
                    </a:p>
                    <a:p>
                      <a:pPr marL="171450" marR="0" lvl="0" indent="-171450">
                        <a:lnSpc>
                          <a:spcPct val="107000"/>
                        </a:lnSpc>
                        <a:spcBef>
                          <a:spcPts val="0"/>
                        </a:spcBef>
                        <a:spcAft>
                          <a:spcPts val="0"/>
                        </a:spcAft>
                        <a:buFont typeface="Arial" panose="020B0604020202020204" pitchFamily="34" charset="0"/>
                        <a:buChar char="•"/>
                      </a:pPr>
                      <a:r>
                        <a:rPr lang="en-US" sz="1400" dirty="0">
                          <a:effectLst/>
                        </a:rPr>
                        <a:t>Counselling and guidance to the available services.</a:t>
                      </a:r>
                    </a:p>
                    <a:p>
                      <a:pPr marL="171450" marR="0" lvl="0" indent="-171450">
                        <a:lnSpc>
                          <a:spcPct val="107000"/>
                        </a:lnSpc>
                        <a:spcBef>
                          <a:spcPts val="0"/>
                        </a:spcBef>
                        <a:spcAft>
                          <a:spcPts val="0"/>
                        </a:spcAft>
                        <a:buFont typeface="Arial" panose="020B0604020202020204" pitchFamily="34" charset="0"/>
                        <a:buChar char="•"/>
                      </a:pPr>
                      <a:r>
                        <a:rPr lang="en-US" sz="1400" dirty="0">
                          <a:effectLst/>
                        </a:rPr>
                        <a:t>Awareness sessions</a:t>
                      </a:r>
                    </a:p>
                    <a:p>
                      <a:pPr marL="171450" marR="0" lvl="0" indent="-171450">
                        <a:lnSpc>
                          <a:spcPct val="107000"/>
                        </a:lnSpc>
                        <a:spcBef>
                          <a:spcPts val="0"/>
                        </a:spcBef>
                        <a:spcAft>
                          <a:spcPts val="0"/>
                        </a:spcAft>
                        <a:buFont typeface="Arial" panose="020B0604020202020204" pitchFamily="34" charset="0"/>
                        <a:buChar char="•"/>
                      </a:pPr>
                      <a:r>
                        <a:rPr lang="en-US" sz="1400" dirty="0">
                          <a:effectLst/>
                        </a:rPr>
                        <a:t>Raise refugees’ concerns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400" dirty="0">
                          <a:effectLst/>
                        </a:rPr>
                        <a:t>The support remained the</a:t>
                      </a:r>
                      <a:r>
                        <a:rPr lang="en-US" sz="1400" b="1" dirty="0">
                          <a:effectLst/>
                        </a:rPr>
                        <a:t> same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4084715710"/>
                  </a:ext>
                </a:extLst>
              </a:tr>
              <a:tr h="1308361">
                <a:tc>
                  <a:txBody>
                    <a:bodyPr/>
                    <a:lstStyle/>
                    <a:p>
                      <a:pPr marL="0" marR="0">
                        <a:lnSpc>
                          <a:spcPct val="107000"/>
                        </a:lnSpc>
                        <a:spcBef>
                          <a:spcPts val="0"/>
                        </a:spcBef>
                        <a:spcAft>
                          <a:spcPts val="0"/>
                        </a:spcAft>
                      </a:pPr>
                      <a:r>
                        <a:rPr lang="en-US" sz="1400">
                          <a:effectLst/>
                        </a:rPr>
                        <a:t>Landlords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rtl="0">
                        <a:lnSpc>
                          <a:spcPct val="107000"/>
                        </a:lnSpc>
                        <a:spcBef>
                          <a:spcPts val="0"/>
                        </a:spcBef>
                        <a:spcAft>
                          <a:spcPts val="0"/>
                        </a:spcAft>
                        <a:buFont typeface="Arial" panose="020B0604020202020204" pitchFamily="34" charset="0"/>
                        <a:buChar char="•"/>
                      </a:pPr>
                      <a:r>
                        <a:rPr lang="en-US" sz="1400" dirty="0">
                          <a:effectLst/>
                        </a:rPr>
                        <a:t>Lenient when it comes to paying rent </a:t>
                      </a:r>
                    </a:p>
                    <a:p>
                      <a:pPr marL="171450" marR="0" lvl="0" indent="-171450">
                        <a:lnSpc>
                          <a:spcPct val="107000"/>
                        </a:lnSpc>
                        <a:spcBef>
                          <a:spcPts val="0"/>
                        </a:spcBef>
                        <a:spcAft>
                          <a:spcPts val="0"/>
                        </a:spcAft>
                        <a:buFont typeface="Arial" panose="020B0604020202020204" pitchFamily="34" charset="0"/>
                        <a:buChar char="•"/>
                      </a:pPr>
                      <a:r>
                        <a:rPr lang="en-US" sz="1400" dirty="0">
                          <a:effectLst/>
                        </a:rPr>
                        <a:t>Patient if there is a delay in paying the rent </a:t>
                      </a:r>
                    </a:p>
                    <a:p>
                      <a:pPr marL="171450" marR="0" lvl="0" indent="-171450">
                        <a:lnSpc>
                          <a:spcPct val="107000"/>
                        </a:lnSpc>
                        <a:spcBef>
                          <a:spcPts val="0"/>
                        </a:spcBef>
                        <a:spcAft>
                          <a:spcPts val="0"/>
                        </a:spcAft>
                        <a:buFont typeface="Arial" panose="020B0604020202020204" pitchFamily="34" charset="0"/>
                        <a:buChar char="•"/>
                      </a:pPr>
                      <a:r>
                        <a:rPr lang="en-US" sz="1400" dirty="0">
                          <a:effectLst/>
                        </a:rPr>
                        <a:t>Agree to not take the rental fees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400" dirty="0">
                          <a:effectLst/>
                        </a:rPr>
                        <a:t>There were </a:t>
                      </a:r>
                      <a:r>
                        <a:rPr lang="en-US" sz="1400" b="1" dirty="0">
                          <a:effectLst/>
                        </a:rPr>
                        <a:t>two opinions </a:t>
                      </a:r>
                      <a:r>
                        <a:rPr lang="en-US" sz="1400" dirty="0">
                          <a:effectLst/>
                        </a:rPr>
                        <a:t>when it came to landlords’ support. Some mentioned that the current situation is hard even on landlords; thus, they are no longer supportive as before. Others mentioned that due to the situation they are becoming more understanding.</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3121131329"/>
                  </a:ext>
                </a:extLst>
              </a:tr>
            </a:tbl>
          </a:graphicData>
        </a:graphic>
      </p:graphicFrame>
    </p:spTree>
    <p:extLst>
      <p:ext uri="{BB962C8B-B14F-4D97-AF65-F5344CB8AC3E}">
        <p14:creationId xmlns:p14="http://schemas.microsoft.com/office/powerpoint/2010/main" val="2653156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Placeholder 2">
            <a:extLst>
              <a:ext uri="{FF2B5EF4-FFF2-40B4-BE49-F238E27FC236}">
                <a16:creationId xmlns:a16="http://schemas.microsoft.com/office/drawing/2014/main" id="{4744CD53-4408-4229-A2F6-B0F3E4457596}"/>
              </a:ext>
            </a:extLst>
          </p:cNvPr>
          <p:cNvSpPr>
            <a:spLocks noGrp="1"/>
          </p:cNvSpPr>
          <p:nvPr>
            <p:ph type="body" sz="quarter" idx="11"/>
          </p:nvPr>
        </p:nvSpPr>
        <p:spPr>
          <a:xfrm>
            <a:off x="6926893" y="108712"/>
            <a:ext cx="2339144" cy="779316"/>
          </a:xfrm>
        </p:spPr>
        <p:txBody>
          <a:bodyPr/>
          <a:lstStyle/>
          <a:p>
            <a:r>
              <a:rPr lang="en-US" altLang="en-US" sz="2000">
                <a:latin typeface="+mn-lt"/>
                <a:cs typeface="Arial" panose="020B0604020202020204" pitchFamily="34" charset="0"/>
              </a:rPr>
              <a:t>Community Support</a:t>
            </a:r>
          </a:p>
        </p:txBody>
      </p:sp>
      <p:sp>
        <p:nvSpPr>
          <p:cNvPr id="3" name="Text Placeholder 2">
            <a:extLst>
              <a:ext uri="{FF2B5EF4-FFF2-40B4-BE49-F238E27FC236}">
                <a16:creationId xmlns:a16="http://schemas.microsoft.com/office/drawing/2014/main" id="{B952620A-2D00-4978-A6C5-E07F1028EAC6}"/>
              </a:ext>
            </a:extLst>
          </p:cNvPr>
          <p:cNvSpPr>
            <a:spLocks noGrp="1"/>
          </p:cNvSpPr>
          <p:nvPr>
            <p:ph type="body" sz="quarter" idx="14"/>
          </p:nvPr>
        </p:nvSpPr>
        <p:spPr>
          <a:xfrm>
            <a:off x="1076326" y="2091435"/>
            <a:ext cx="7543952" cy="1506345"/>
          </a:xfrm>
        </p:spPr>
        <p:txBody>
          <a:bodyPr/>
          <a:lstStyle/>
          <a:p>
            <a:endParaRPr lang="en-US">
              <a:latin typeface="+mn-lt"/>
            </a:endParaRPr>
          </a:p>
        </p:txBody>
      </p:sp>
      <p:graphicFrame>
        <p:nvGraphicFramePr>
          <p:cNvPr id="5" name="Table 4">
            <a:extLst>
              <a:ext uri="{FF2B5EF4-FFF2-40B4-BE49-F238E27FC236}">
                <a16:creationId xmlns:a16="http://schemas.microsoft.com/office/drawing/2014/main" id="{BAA1D0FE-FB67-4510-BF53-1243ECCEBAEA}"/>
              </a:ext>
            </a:extLst>
          </p:cNvPr>
          <p:cNvGraphicFramePr>
            <a:graphicFrameLocks noGrp="1"/>
          </p:cNvGraphicFramePr>
          <p:nvPr/>
        </p:nvGraphicFramePr>
        <p:xfrm>
          <a:off x="0" y="533400"/>
          <a:ext cx="9144000" cy="6474196"/>
        </p:xfrm>
        <a:graphic>
          <a:graphicData uri="http://schemas.openxmlformats.org/drawingml/2006/table">
            <a:tbl>
              <a:tblPr firstRow="1" firstCol="1" bandRow="1">
                <a:tableStyleId>{5C22544A-7EE6-4342-B048-85BDC9FD1C3A}</a:tableStyleId>
              </a:tblPr>
              <a:tblGrid>
                <a:gridCol w="1281647">
                  <a:extLst>
                    <a:ext uri="{9D8B030D-6E8A-4147-A177-3AD203B41FA5}">
                      <a16:colId xmlns:a16="http://schemas.microsoft.com/office/drawing/2014/main" val="2983147242"/>
                    </a:ext>
                  </a:extLst>
                </a:gridCol>
                <a:gridCol w="3855653">
                  <a:extLst>
                    <a:ext uri="{9D8B030D-6E8A-4147-A177-3AD203B41FA5}">
                      <a16:colId xmlns:a16="http://schemas.microsoft.com/office/drawing/2014/main" val="2925949204"/>
                    </a:ext>
                  </a:extLst>
                </a:gridCol>
                <a:gridCol w="4006700">
                  <a:extLst>
                    <a:ext uri="{9D8B030D-6E8A-4147-A177-3AD203B41FA5}">
                      <a16:colId xmlns:a16="http://schemas.microsoft.com/office/drawing/2014/main" val="474539775"/>
                    </a:ext>
                  </a:extLst>
                </a:gridCol>
              </a:tblGrid>
              <a:tr h="425819">
                <a:tc>
                  <a:txBody>
                    <a:bodyPr/>
                    <a:lstStyle/>
                    <a:p>
                      <a:pPr marL="0" marR="0">
                        <a:lnSpc>
                          <a:spcPct val="107000"/>
                        </a:lnSpc>
                        <a:spcBef>
                          <a:spcPts val="0"/>
                        </a:spcBef>
                        <a:spcAft>
                          <a:spcPts val="0"/>
                        </a:spcAft>
                      </a:pPr>
                      <a:r>
                        <a:rPr lang="en-US" sz="1300">
                          <a:effectLst/>
                        </a:rPr>
                        <a:t>Who is helping?</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300">
                          <a:effectLst/>
                        </a:rPr>
                        <a:t>Type of support</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0" marR="0">
                        <a:lnSpc>
                          <a:spcPct val="107000"/>
                        </a:lnSpc>
                        <a:spcBef>
                          <a:spcPts val="0"/>
                        </a:spcBef>
                        <a:spcAft>
                          <a:spcPts val="0"/>
                        </a:spcAft>
                      </a:pPr>
                      <a:r>
                        <a:rPr lang="en-US" sz="1300">
                          <a:effectLst/>
                        </a:rPr>
                        <a:t>How has the current situation affected this type of support?</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2772389261"/>
                  </a:ext>
                </a:extLst>
              </a:tr>
              <a:tr h="1079028">
                <a:tc>
                  <a:txBody>
                    <a:bodyPr/>
                    <a:lstStyle/>
                    <a:p>
                      <a:pPr marL="0" marR="0">
                        <a:lnSpc>
                          <a:spcPct val="107000"/>
                        </a:lnSpc>
                        <a:spcBef>
                          <a:spcPts val="0"/>
                        </a:spcBef>
                        <a:spcAft>
                          <a:spcPts val="0"/>
                        </a:spcAft>
                      </a:pPr>
                      <a:r>
                        <a:rPr lang="en-US" sz="1300">
                          <a:effectLst/>
                        </a:rPr>
                        <a:t>Social media </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Building connections with friends and entertainment which helps them psychologically </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Be aware of services and projects available (organizations posts)</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Posting to ask for help </a:t>
                      </a:r>
                    </a:p>
                  </a:txBody>
                  <a:tcPr marL="63736" marR="63736" marT="0" marB="0"/>
                </a:tc>
                <a:tc>
                  <a:txBody>
                    <a:bodyPr/>
                    <a:lstStyle/>
                    <a:p>
                      <a:pPr marL="0" marR="0">
                        <a:lnSpc>
                          <a:spcPct val="107000"/>
                        </a:lnSpc>
                        <a:spcBef>
                          <a:spcPts val="0"/>
                        </a:spcBef>
                        <a:spcAft>
                          <a:spcPts val="0"/>
                        </a:spcAft>
                      </a:pPr>
                      <a:r>
                        <a:rPr lang="en-US" sz="1300" dirty="0">
                          <a:effectLst/>
                        </a:rPr>
                        <a:t> N/A</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3822569811"/>
                  </a:ext>
                </a:extLst>
              </a:tr>
              <a:tr h="703555">
                <a:tc>
                  <a:txBody>
                    <a:bodyPr/>
                    <a:lstStyle/>
                    <a:p>
                      <a:pPr marL="0" marR="0">
                        <a:lnSpc>
                          <a:spcPct val="107000"/>
                        </a:lnSpc>
                        <a:spcBef>
                          <a:spcPts val="0"/>
                        </a:spcBef>
                        <a:spcAft>
                          <a:spcPts val="0"/>
                        </a:spcAft>
                      </a:pPr>
                      <a:r>
                        <a:rPr lang="en-US" sz="1300">
                          <a:effectLst/>
                        </a:rPr>
                        <a:t>Employers</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Supportive by adapting work shifts at times to accommodate with our schedule</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Provide food</a:t>
                      </a:r>
                    </a:p>
                  </a:txBody>
                  <a:tcPr marL="63736" marR="63736" marT="0" marB="0"/>
                </a:tc>
                <a:tc>
                  <a:txBody>
                    <a:bodyPr/>
                    <a:lstStyle/>
                    <a:p>
                      <a:pPr marL="0" marR="0">
                        <a:lnSpc>
                          <a:spcPct val="107000"/>
                        </a:lnSpc>
                        <a:spcBef>
                          <a:spcPts val="0"/>
                        </a:spcBef>
                        <a:spcAft>
                          <a:spcPts val="0"/>
                        </a:spcAft>
                      </a:pPr>
                      <a:r>
                        <a:rPr lang="en-US" sz="1300" b="1" dirty="0">
                          <a:effectLst/>
                        </a:rPr>
                        <a:t>Two opinions. </a:t>
                      </a:r>
                      <a:r>
                        <a:rPr lang="en-US" sz="1300" dirty="0">
                          <a:effectLst/>
                        </a:rPr>
                        <a:t>Some mentioned that the in some cases employers are exploiting refugees by making them work for long hours with low wages.  </a:t>
                      </a:r>
                      <a:endParaRPr lang="en-US" sz="1300"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2602853336"/>
                  </a:ext>
                </a:extLst>
              </a:tr>
              <a:tr h="1079028">
                <a:tc>
                  <a:txBody>
                    <a:bodyPr/>
                    <a:lstStyle/>
                    <a:p>
                      <a:pPr marL="0" marR="0">
                        <a:lnSpc>
                          <a:spcPct val="107000"/>
                        </a:lnSpc>
                        <a:spcBef>
                          <a:spcPts val="0"/>
                        </a:spcBef>
                        <a:spcAft>
                          <a:spcPts val="0"/>
                        </a:spcAft>
                      </a:pPr>
                      <a:r>
                        <a:rPr lang="en-US" sz="1300">
                          <a:effectLst/>
                        </a:rPr>
                        <a:t>Religious leaders</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Church providing financial support </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Food assistance</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Support for widows </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Religious lectures which makes them more hopeful </a:t>
                      </a:r>
                    </a:p>
                  </a:txBody>
                  <a:tcPr marL="63736" marR="63736" marT="0" marB="0"/>
                </a:tc>
                <a:tc>
                  <a:txBody>
                    <a:bodyPr/>
                    <a:lstStyle/>
                    <a:p>
                      <a:pPr marL="0" marR="0">
                        <a:lnSpc>
                          <a:spcPct val="107000"/>
                        </a:lnSpc>
                        <a:spcBef>
                          <a:spcPts val="0"/>
                        </a:spcBef>
                        <a:spcAft>
                          <a:spcPts val="0"/>
                        </a:spcAft>
                      </a:pPr>
                      <a:r>
                        <a:rPr lang="en-US" sz="1300" b="1">
                          <a:effectLst/>
                        </a:rPr>
                        <a:t>More support </a:t>
                      </a:r>
                      <a:r>
                        <a:rPr lang="en-US" sz="1300">
                          <a:effectLst/>
                        </a:rPr>
                        <a:t>is provided this season (holidays); however, the food assistance stopped </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351158936"/>
                  </a:ext>
                </a:extLst>
              </a:tr>
              <a:tr h="425819">
                <a:tc>
                  <a:txBody>
                    <a:bodyPr/>
                    <a:lstStyle/>
                    <a:p>
                      <a:pPr marL="0" marR="0">
                        <a:lnSpc>
                          <a:spcPct val="107000"/>
                        </a:lnSpc>
                        <a:spcBef>
                          <a:spcPts val="0"/>
                        </a:spcBef>
                        <a:spcAft>
                          <a:spcPts val="0"/>
                        </a:spcAft>
                      </a:pPr>
                      <a:r>
                        <a:rPr lang="en-US" sz="1300">
                          <a:effectLst/>
                        </a:rPr>
                        <a:t>Shawish</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Lending money</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Support in referring persons to service providers </a:t>
                      </a:r>
                    </a:p>
                  </a:txBody>
                  <a:tcPr marL="63736" marR="63736" marT="0" marB="0"/>
                </a:tc>
                <a:tc>
                  <a:txBody>
                    <a:bodyPr/>
                    <a:lstStyle/>
                    <a:p>
                      <a:pPr marL="0" marR="0">
                        <a:lnSpc>
                          <a:spcPct val="107000"/>
                        </a:lnSpc>
                        <a:spcBef>
                          <a:spcPts val="0"/>
                        </a:spcBef>
                        <a:spcAft>
                          <a:spcPts val="0"/>
                        </a:spcAft>
                      </a:pPr>
                      <a:r>
                        <a:rPr lang="en-US" sz="1300">
                          <a:effectLst/>
                        </a:rPr>
                        <a:t>The support remained the </a:t>
                      </a:r>
                      <a:r>
                        <a:rPr lang="en-US" sz="1300" b="1">
                          <a:effectLst/>
                        </a:rPr>
                        <a:t>same </a:t>
                      </a:r>
                      <a:endParaRPr lang="en-US" sz="1300" b="1">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3136841747"/>
                  </a:ext>
                </a:extLst>
              </a:tr>
              <a:tr h="1514501">
                <a:tc>
                  <a:txBody>
                    <a:bodyPr/>
                    <a:lstStyle/>
                    <a:p>
                      <a:pPr marL="0" marR="0">
                        <a:lnSpc>
                          <a:spcPct val="107000"/>
                        </a:lnSpc>
                        <a:spcBef>
                          <a:spcPts val="0"/>
                        </a:spcBef>
                        <a:spcAft>
                          <a:spcPts val="0"/>
                        </a:spcAft>
                      </a:pPr>
                      <a:r>
                        <a:rPr lang="en-US" sz="1300">
                          <a:effectLst/>
                        </a:rPr>
                        <a:t>Lebanese Neighbors</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Sharing food </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Provide guidance to refugees to reach some services/assistance that they know of</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Psychological support </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Negotiating with landlords </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Support in learning materials </a:t>
                      </a:r>
                    </a:p>
                  </a:txBody>
                  <a:tcPr marL="63736" marR="63736" marT="0" marB="0"/>
                </a:tc>
                <a:tc>
                  <a:txBody>
                    <a:bodyPr/>
                    <a:lstStyle/>
                    <a:p>
                      <a:pPr marL="0" marR="0">
                        <a:lnSpc>
                          <a:spcPct val="107000"/>
                        </a:lnSpc>
                        <a:spcBef>
                          <a:spcPts val="0"/>
                        </a:spcBef>
                        <a:spcAft>
                          <a:spcPts val="0"/>
                        </a:spcAft>
                      </a:pPr>
                      <a:r>
                        <a:rPr lang="en-US" sz="1300">
                          <a:effectLst/>
                        </a:rPr>
                        <a:t>Some confirmed that the support </a:t>
                      </a:r>
                      <a:r>
                        <a:rPr lang="en-US" sz="1300" b="1">
                          <a:effectLst/>
                        </a:rPr>
                        <a:t>remained the same</a:t>
                      </a:r>
                      <a:r>
                        <a:rPr lang="en-US" sz="1300">
                          <a:effectLst/>
                        </a:rPr>
                        <a:t>. On the contrary some persons mentioned that the jealousy increased from neighbors if someone is receiving financial support. </a:t>
                      </a:r>
                    </a:p>
                    <a:p>
                      <a:pPr marL="0" marR="0">
                        <a:lnSpc>
                          <a:spcPct val="107000"/>
                        </a:lnSpc>
                        <a:spcBef>
                          <a:spcPts val="0"/>
                        </a:spcBef>
                        <a:spcAft>
                          <a:spcPts val="0"/>
                        </a:spcAft>
                      </a:pPr>
                      <a:r>
                        <a:rPr lang="en-US" sz="1300">
                          <a:effectLst/>
                        </a:rPr>
                        <a:t>Also, some groups noted that neighbors are trying as much as possible to support each other given that the situation is affecting everyone.</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232597397"/>
                  </a:ext>
                </a:extLst>
              </a:tr>
              <a:tr h="671030">
                <a:tc>
                  <a:txBody>
                    <a:bodyPr/>
                    <a:lstStyle/>
                    <a:p>
                      <a:pPr marL="0" marR="0">
                        <a:lnSpc>
                          <a:spcPct val="107000"/>
                        </a:lnSpc>
                        <a:spcBef>
                          <a:spcPts val="0"/>
                        </a:spcBef>
                        <a:spcAft>
                          <a:spcPts val="0"/>
                        </a:spcAft>
                      </a:pPr>
                      <a:r>
                        <a:rPr lang="en-US" sz="1300">
                          <a:effectLst/>
                        </a:rPr>
                        <a:t>NGOs and UNHCR</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Provide aid in the form of cash for rent, monetary assistance, hygiene item distribution, and mental health counseling.</a:t>
                      </a:r>
                    </a:p>
                  </a:txBody>
                  <a:tcPr marL="63736" marR="63736" marT="0" marB="0"/>
                </a:tc>
                <a:tc>
                  <a:txBody>
                    <a:bodyPr/>
                    <a:lstStyle/>
                    <a:p>
                      <a:pPr marL="0" marR="0">
                        <a:lnSpc>
                          <a:spcPct val="107000"/>
                        </a:lnSpc>
                        <a:spcBef>
                          <a:spcPts val="0"/>
                        </a:spcBef>
                        <a:spcAft>
                          <a:spcPts val="0"/>
                        </a:spcAft>
                      </a:pPr>
                      <a:r>
                        <a:rPr lang="en-US" sz="1300">
                          <a:effectLst/>
                        </a:rPr>
                        <a:t>Some mentioned that the </a:t>
                      </a:r>
                      <a:r>
                        <a:rPr lang="en-US" sz="1300" b="1">
                          <a:effectLst/>
                        </a:rPr>
                        <a:t>support increased </a:t>
                      </a:r>
                      <a:r>
                        <a:rPr lang="en-US" sz="1300">
                          <a:effectLst/>
                        </a:rPr>
                        <a:t>due to the current economic situation. Others said it remained the same.</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2211366374"/>
                  </a:ext>
                </a:extLst>
              </a:tr>
              <a:tr h="425819">
                <a:tc>
                  <a:txBody>
                    <a:bodyPr/>
                    <a:lstStyle/>
                    <a:p>
                      <a:pPr marL="0" marR="0">
                        <a:lnSpc>
                          <a:spcPct val="107000"/>
                        </a:lnSpc>
                        <a:spcBef>
                          <a:spcPts val="0"/>
                        </a:spcBef>
                        <a:spcAft>
                          <a:spcPts val="0"/>
                        </a:spcAft>
                      </a:pPr>
                      <a:r>
                        <a:rPr lang="en-US" sz="1300">
                          <a:effectLst/>
                        </a:rPr>
                        <a:t>Charity associations</a:t>
                      </a:r>
                      <a:endParaRPr lang="en-US" sz="130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tc>
                  <a:txBody>
                    <a:bodyPr/>
                    <a:lstStyle/>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Provision of food and cloth or medications</a:t>
                      </a:r>
                    </a:p>
                    <a:p>
                      <a:pPr marL="171450" marR="0" lvl="0" indent="-171450" algn="l" defTabSz="914377" rtl="0" eaLnBrk="1" latinLnBrk="0" hangingPunct="1">
                        <a:lnSpc>
                          <a:spcPct val="107000"/>
                        </a:lnSpc>
                        <a:spcBef>
                          <a:spcPts val="0"/>
                        </a:spcBef>
                        <a:spcAft>
                          <a:spcPts val="0"/>
                        </a:spcAft>
                        <a:buFont typeface="Arial" panose="020B0604020202020204" pitchFamily="34" charset="0"/>
                        <a:buChar char="•"/>
                      </a:pPr>
                      <a:r>
                        <a:rPr lang="en-US" sz="1400" kern="1200" dirty="0">
                          <a:solidFill>
                            <a:schemeClr val="dk1"/>
                          </a:solidFill>
                          <a:effectLst/>
                          <a:latin typeface="+mn-lt"/>
                          <a:ea typeface="+mn-ea"/>
                          <a:cs typeface="+mn-cs"/>
                        </a:rPr>
                        <a:t>Trainings and educational activities  </a:t>
                      </a:r>
                    </a:p>
                  </a:txBody>
                  <a:tcPr marL="63736" marR="63736" marT="0" marB="0"/>
                </a:tc>
                <a:tc>
                  <a:txBody>
                    <a:bodyPr/>
                    <a:lstStyle/>
                    <a:p>
                      <a:pPr marL="0" marR="0">
                        <a:lnSpc>
                          <a:spcPct val="107000"/>
                        </a:lnSpc>
                        <a:spcBef>
                          <a:spcPts val="0"/>
                        </a:spcBef>
                        <a:spcAft>
                          <a:spcPts val="0"/>
                        </a:spcAft>
                      </a:pPr>
                      <a:r>
                        <a:rPr lang="en-US" sz="1300" dirty="0">
                          <a:effectLst/>
                        </a:rPr>
                        <a:t>Support provided remained the </a:t>
                      </a:r>
                      <a:r>
                        <a:rPr lang="en-US" sz="1300" b="1" dirty="0">
                          <a:effectLst/>
                        </a:rPr>
                        <a:t>same</a:t>
                      </a:r>
                      <a:endParaRPr lang="en-US" sz="1300" b="1" dirty="0">
                        <a:effectLst/>
                        <a:latin typeface="Calibri" panose="020F0502020204030204" pitchFamily="34" charset="0"/>
                        <a:ea typeface="Calibri" panose="020F0502020204030204" pitchFamily="34" charset="0"/>
                        <a:cs typeface="Arial" panose="020B0604020202020204" pitchFamily="34" charset="0"/>
                      </a:endParaRPr>
                    </a:p>
                  </a:txBody>
                  <a:tcPr marL="63736" marR="63736" marT="0" marB="0"/>
                </a:tc>
                <a:extLst>
                  <a:ext uri="{0D108BD9-81ED-4DB2-BD59-A6C34878D82A}">
                    <a16:rowId xmlns:a16="http://schemas.microsoft.com/office/drawing/2014/main" val="278230589"/>
                  </a:ext>
                </a:extLst>
              </a:tr>
            </a:tbl>
          </a:graphicData>
        </a:graphic>
      </p:graphicFrame>
    </p:spTree>
    <p:extLst>
      <p:ext uri="{BB962C8B-B14F-4D97-AF65-F5344CB8AC3E}">
        <p14:creationId xmlns:p14="http://schemas.microsoft.com/office/powerpoint/2010/main" val="3148114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E2EBA41-1375-43CB-8348-E9AA446F1233}"/>
              </a:ext>
            </a:extLst>
          </p:cNvPr>
          <p:cNvSpPr>
            <a:spLocks noGrp="1"/>
          </p:cNvSpPr>
          <p:nvPr>
            <p:ph type="body" sz="quarter" idx="11"/>
          </p:nvPr>
        </p:nvSpPr>
        <p:spPr>
          <a:xfrm>
            <a:off x="79190" y="667621"/>
            <a:ext cx="6536608" cy="452487"/>
          </a:xfrm>
        </p:spPr>
        <p:txBody>
          <a:bodyPr vert="horz" lIns="0" tIns="0" rIns="0" bIns="0" rtlCol="0" anchor="t">
            <a:normAutofit/>
          </a:bodyPr>
          <a:lstStyle/>
          <a:p>
            <a:r>
              <a:rPr lang="en-US" b="1"/>
              <a:t>Lebanon Crisis Response Plan in 2021</a:t>
            </a:r>
          </a:p>
        </p:txBody>
      </p:sp>
      <p:pic>
        <p:nvPicPr>
          <p:cNvPr id="6" name="Picture 6">
            <a:extLst>
              <a:ext uri="{FF2B5EF4-FFF2-40B4-BE49-F238E27FC236}">
                <a16:creationId xmlns:a16="http://schemas.microsoft.com/office/drawing/2014/main" id="{60326228-8F1A-4FC1-AA27-9BBBD184EB56}"/>
              </a:ext>
            </a:extLst>
          </p:cNvPr>
          <p:cNvPicPr>
            <a:picLocks noChangeAspect="1"/>
          </p:cNvPicPr>
          <p:nvPr/>
        </p:nvPicPr>
        <p:blipFill>
          <a:blip r:embed="rId2"/>
          <a:stretch>
            <a:fillRect/>
          </a:stretch>
        </p:blipFill>
        <p:spPr>
          <a:xfrm>
            <a:off x="47159" y="905998"/>
            <a:ext cx="5377703" cy="2205879"/>
          </a:xfrm>
          <a:prstGeom prst="rect">
            <a:avLst/>
          </a:prstGeom>
        </p:spPr>
      </p:pic>
      <p:pic>
        <p:nvPicPr>
          <p:cNvPr id="8" name="Picture 8">
            <a:extLst>
              <a:ext uri="{FF2B5EF4-FFF2-40B4-BE49-F238E27FC236}">
                <a16:creationId xmlns:a16="http://schemas.microsoft.com/office/drawing/2014/main" id="{21B06323-D966-482C-A4EB-D85E950D3D01}"/>
              </a:ext>
            </a:extLst>
          </p:cNvPr>
          <p:cNvPicPr>
            <a:picLocks noChangeAspect="1"/>
          </p:cNvPicPr>
          <p:nvPr/>
        </p:nvPicPr>
        <p:blipFill>
          <a:blip r:embed="rId3"/>
          <a:stretch>
            <a:fillRect/>
          </a:stretch>
        </p:blipFill>
        <p:spPr>
          <a:xfrm>
            <a:off x="5392831" y="574301"/>
            <a:ext cx="3667685" cy="6268569"/>
          </a:xfrm>
          <a:prstGeom prst="rect">
            <a:avLst/>
          </a:prstGeom>
        </p:spPr>
      </p:pic>
      <p:pic>
        <p:nvPicPr>
          <p:cNvPr id="4" name="Picture 3" descr="Chart&#10;&#10;Description automatically generated">
            <a:extLst>
              <a:ext uri="{FF2B5EF4-FFF2-40B4-BE49-F238E27FC236}">
                <a16:creationId xmlns:a16="http://schemas.microsoft.com/office/drawing/2014/main" id="{5819B87E-EB85-4194-B17F-C50735AB68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84" y="3111877"/>
            <a:ext cx="5219272" cy="3730992"/>
          </a:xfrm>
          <a:prstGeom prst="rect">
            <a:avLst/>
          </a:prstGeom>
        </p:spPr>
      </p:pic>
    </p:spTree>
    <p:extLst>
      <p:ext uri="{BB962C8B-B14F-4D97-AF65-F5344CB8AC3E}">
        <p14:creationId xmlns:p14="http://schemas.microsoft.com/office/powerpoint/2010/main" val="42309128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Placeholder 2">
            <a:extLst>
              <a:ext uri="{FF2B5EF4-FFF2-40B4-BE49-F238E27FC236}">
                <a16:creationId xmlns:a16="http://schemas.microsoft.com/office/drawing/2014/main" id="{66BE4803-7670-47FE-8379-B434982B4339}"/>
              </a:ext>
            </a:extLst>
          </p:cNvPr>
          <p:cNvSpPr>
            <a:spLocks noGrp="1"/>
          </p:cNvSpPr>
          <p:nvPr>
            <p:ph type="body" sz="quarter" idx="11"/>
          </p:nvPr>
        </p:nvSpPr>
        <p:spPr>
          <a:xfrm>
            <a:off x="1076326" y="1242062"/>
            <a:ext cx="6369051" cy="350839"/>
          </a:xfrm>
        </p:spPr>
        <p:txBody>
          <a:bodyPr/>
          <a:lstStyle/>
          <a:p>
            <a:r>
              <a:rPr lang="en-US" altLang="en-US" sz="2400">
                <a:latin typeface="+mn-lt"/>
                <a:cs typeface="Arial" panose="020B0604020202020204" pitchFamily="34" charset="0"/>
              </a:rPr>
              <a:t>Mental Health</a:t>
            </a:r>
          </a:p>
        </p:txBody>
      </p:sp>
      <p:graphicFrame>
        <p:nvGraphicFramePr>
          <p:cNvPr id="4" name="Chart 3">
            <a:extLst>
              <a:ext uri="{FF2B5EF4-FFF2-40B4-BE49-F238E27FC236}">
                <a16:creationId xmlns:a16="http://schemas.microsoft.com/office/drawing/2014/main" id="{18E28D1C-4313-488F-9A48-4EF24AF6DA7D}"/>
              </a:ext>
            </a:extLst>
          </p:cNvPr>
          <p:cNvGraphicFramePr>
            <a:graphicFrameLocks/>
          </p:cNvGraphicFramePr>
          <p:nvPr/>
        </p:nvGraphicFramePr>
        <p:xfrm>
          <a:off x="1076326" y="1905000"/>
          <a:ext cx="7524751"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AF9DD74-48BA-4523-AACE-D80AF7EE54CD}"/>
              </a:ext>
            </a:extLst>
          </p:cNvPr>
          <p:cNvSpPr txBox="1"/>
          <p:nvPr/>
        </p:nvSpPr>
        <p:spPr>
          <a:xfrm>
            <a:off x="4067897" y="571345"/>
            <a:ext cx="4140485" cy="1021556"/>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pitchFamily="34" charset="0"/>
                <a:ea typeface="Times New Roman" panose="02020603050405020304" pitchFamily="18" charset="0"/>
                <a:cs typeface="Arial" panose="020B0604020202020204" pitchFamily="34" charset="0"/>
              </a:rPr>
              <a:t>“Why do you bring us to life when you can’t meet our needs?” – statements raised by children of married men</a:t>
            </a:r>
            <a:endParaRPr kumimoji="0" lang="en-GB" sz="1800" b="0" i="1"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Placeholder 2">
            <a:extLst>
              <a:ext uri="{FF2B5EF4-FFF2-40B4-BE49-F238E27FC236}">
                <a16:creationId xmlns:a16="http://schemas.microsoft.com/office/drawing/2014/main" id="{66BE4803-7670-47FE-8379-B434982B4339}"/>
              </a:ext>
            </a:extLst>
          </p:cNvPr>
          <p:cNvSpPr>
            <a:spLocks noGrp="1"/>
          </p:cNvSpPr>
          <p:nvPr>
            <p:ph type="body" sz="quarter" idx="11"/>
          </p:nvPr>
        </p:nvSpPr>
        <p:spPr>
          <a:xfrm>
            <a:off x="1076326" y="1242062"/>
            <a:ext cx="6369051" cy="350839"/>
          </a:xfrm>
        </p:spPr>
        <p:txBody>
          <a:bodyPr/>
          <a:lstStyle/>
          <a:p>
            <a:pPr marL="685800" algn="just">
              <a:spcBef>
                <a:spcPts val="0"/>
              </a:spcBef>
              <a:spcAft>
                <a:spcPts val="0"/>
              </a:spcAft>
              <a:defRPr/>
            </a:pPr>
            <a:r>
              <a:rPr lang="en-US" sz="2000" dirty="0">
                <a:latin typeface="+mn-lt"/>
                <a:ea typeface="Calibri" panose="020F0502020204030204" pitchFamily="34" charset="0"/>
                <a:cs typeface="Arial" panose="020B0604020202020204" pitchFamily="34" charset="0"/>
              </a:rPr>
              <a:t>Impact of the current situation on mental health</a:t>
            </a:r>
          </a:p>
        </p:txBody>
      </p:sp>
      <p:graphicFrame>
        <p:nvGraphicFramePr>
          <p:cNvPr id="7" name="Diagram 6">
            <a:extLst>
              <a:ext uri="{FF2B5EF4-FFF2-40B4-BE49-F238E27FC236}">
                <a16:creationId xmlns:a16="http://schemas.microsoft.com/office/drawing/2014/main" id="{94699266-7673-40FB-B253-16B94F01ED60}"/>
              </a:ext>
            </a:extLst>
          </p:cNvPr>
          <p:cNvGraphicFramePr/>
          <p:nvPr/>
        </p:nvGraphicFramePr>
        <p:xfrm>
          <a:off x="1076326" y="1864572"/>
          <a:ext cx="6663690" cy="45605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2AF9DD74-48BA-4523-AACE-D80AF7EE54CD}"/>
              </a:ext>
            </a:extLst>
          </p:cNvPr>
          <p:cNvSpPr txBox="1"/>
          <p:nvPr/>
        </p:nvSpPr>
        <p:spPr>
          <a:xfrm>
            <a:off x="5003515" y="-27146"/>
            <a:ext cx="4140485" cy="1021556"/>
          </a:xfrm>
          <a:prstGeom prst="wedgeRoundRectCallou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Arial" panose="020B0604020202020204" pitchFamily="34" charset="0"/>
              </a:rPr>
              <a:t>“Why do you bring us to life when you can’t meet our needs?” – statements raised by children of married men</a:t>
            </a:r>
            <a:endParaRPr kumimoji="0" lang="en-GB" sz="1800" b="0" i="1"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Placeholder 2">
            <a:extLst>
              <a:ext uri="{FF2B5EF4-FFF2-40B4-BE49-F238E27FC236}">
                <a16:creationId xmlns:a16="http://schemas.microsoft.com/office/drawing/2014/main" id="{66BE4803-7670-47FE-8379-B434982B4339}"/>
              </a:ext>
            </a:extLst>
          </p:cNvPr>
          <p:cNvSpPr>
            <a:spLocks noGrp="1"/>
          </p:cNvSpPr>
          <p:nvPr>
            <p:ph type="body" sz="quarter" idx="11"/>
          </p:nvPr>
        </p:nvSpPr>
        <p:spPr>
          <a:xfrm>
            <a:off x="1076326" y="1242062"/>
            <a:ext cx="6369051" cy="350839"/>
          </a:xfrm>
        </p:spPr>
        <p:txBody>
          <a:bodyPr/>
          <a:lstStyle/>
          <a:p>
            <a:r>
              <a:rPr lang="en-US" altLang="en-US" sz="2400">
                <a:latin typeface="+mn-lt"/>
                <a:cs typeface="Arial" panose="020B0604020202020204" pitchFamily="34" charset="0"/>
              </a:rPr>
              <a:t>Mental Health</a:t>
            </a:r>
          </a:p>
        </p:txBody>
      </p:sp>
      <p:graphicFrame>
        <p:nvGraphicFramePr>
          <p:cNvPr id="6" name="Chart 5">
            <a:extLst>
              <a:ext uri="{FF2B5EF4-FFF2-40B4-BE49-F238E27FC236}">
                <a16:creationId xmlns:a16="http://schemas.microsoft.com/office/drawing/2014/main" id="{C5970749-F6A6-48A9-B925-6C260D5C5991}"/>
              </a:ext>
            </a:extLst>
          </p:cNvPr>
          <p:cNvGraphicFramePr>
            <a:graphicFrameLocks/>
          </p:cNvGraphicFramePr>
          <p:nvPr/>
        </p:nvGraphicFramePr>
        <p:xfrm>
          <a:off x="1076326" y="1862058"/>
          <a:ext cx="7521264" cy="43603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6032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Placeholder 2">
            <a:extLst>
              <a:ext uri="{FF2B5EF4-FFF2-40B4-BE49-F238E27FC236}">
                <a16:creationId xmlns:a16="http://schemas.microsoft.com/office/drawing/2014/main" id="{66BE4803-7670-47FE-8379-B434982B4339}"/>
              </a:ext>
            </a:extLst>
          </p:cNvPr>
          <p:cNvSpPr>
            <a:spLocks noGrp="1"/>
          </p:cNvSpPr>
          <p:nvPr>
            <p:ph type="body" sz="quarter" idx="11"/>
          </p:nvPr>
        </p:nvSpPr>
        <p:spPr>
          <a:xfrm>
            <a:off x="1076326" y="1287782"/>
            <a:ext cx="6369051" cy="350839"/>
          </a:xfrm>
        </p:spPr>
        <p:txBody>
          <a:bodyPr/>
          <a:lstStyle/>
          <a:p>
            <a:r>
              <a:rPr lang="en-US" altLang="en-US" sz="2400" dirty="0">
                <a:latin typeface="+mn-lt"/>
                <a:cs typeface="Arial" panose="020B0604020202020204" pitchFamily="34" charset="0"/>
              </a:rPr>
              <a:t>Challenges to accessing mental health services </a:t>
            </a:r>
          </a:p>
        </p:txBody>
      </p:sp>
      <p:graphicFrame>
        <p:nvGraphicFramePr>
          <p:cNvPr id="5" name="Diagram 4">
            <a:extLst>
              <a:ext uri="{FF2B5EF4-FFF2-40B4-BE49-F238E27FC236}">
                <a16:creationId xmlns:a16="http://schemas.microsoft.com/office/drawing/2014/main" id="{5ABF2C97-B806-4480-AB5B-8D893708BA5C}"/>
              </a:ext>
            </a:extLst>
          </p:cNvPr>
          <p:cNvGraphicFramePr/>
          <p:nvPr/>
        </p:nvGraphicFramePr>
        <p:xfrm>
          <a:off x="1076326" y="1902798"/>
          <a:ext cx="762190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7688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89500F-16FC-40D7-BD16-1F35A6D5ED8C}"/>
              </a:ext>
            </a:extLst>
          </p:cNvPr>
          <p:cNvSpPr>
            <a:spLocks noGrp="1"/>
          </p:cNvSpPr>
          <p:nvPr>
            <p:ph type="body" sz="quarter" idx="14"/>
          </p:nvPr>
        </p:nvSpPr>
        <p:spPr>
          <a:xfrm>
            <a:off x="937432" y="1840578"/>
            <a:ext cx="8079247" cy="4425951"/>
          </a:xfrm>
        </p:spPr>
        <p:txBody>
          <a:bodyPr/>
          <a:lstStyle/>
          <a:p>
            <a:pPr indent="0">
              <a:spcAft>
                <a:spcPts val="0"/>
              </a:spcAft>
              <a:defRPr/>
            </a:pPr>
            <a:r>
              <a:rPr lang="en-US">
                <a:latin typeface="+mn-lt"/>
                <a:ea typeface="Times New Roman" panose="02020603050405020304" pitchFamily="18" charset="0"/>
                <a:cs typeface="Arial" panose="020B0604020202020204" pitchFamily="34" charset="0"/>
              </a:rPr>
              <a:t>Only Married women in </a:t>
            </a:r>
            <a:r>
              <a:rPr lang="en-US" err="1">
                <a:latin typeface="+mn-lt"/>
                <a:ea typeface="Times New Roman" panose="02020603050405020304" pitchFamily="18" charset="0"/>
                <a:cs typeface="Arial" panose="020B0604020202020204" pitchFamily="34" charset="0"/>
              </a:rPr>
              <a:t>Bekaa</a:t>
            </a:r>
            <a:r>
              <a:rPr lang="en-US">
                <a:latin typeface="+mn-lt"/>
                <a:ea typeface="Times New Roman" panose="02020603050405020304" pitchFamily="18" charset="0"/>
                <a:cs typeface="Arial" panose="020B0604020202020204" pitchFamily="34" charset="0"/>
              </a:rPr>
              <a:t> considered legal residency as 1</a:t>
            </a:r>
            <a:r>
              <a:rPr lang="en-US" baseline="30000">
                <a:latin typeface="+mn-lt"/>
                <a:ea typeface="Times New Roman" panose="02020603050405020304" pitchFamily="18" charset="0"/>
                <a:cs typeface="Arial" panose="020B0604020202020204" pitchFamily="34" charset="0"/>
              </a:rPr>
              <a:t>st</a:t>
            </a:r>
            <a:r>
              <a:rPr lang="en-US">
                <a:latin typeface="+mn-lt"/>
                <a:ea typeface="Times New Roman" panose="02020603050405020304" pitchFamily="18" charset="0"/>
                <a:cs typeface="Arial" panose="020B0604020202020204" pitchFamily="34" charset="0"/>
              </a:rPr>
              <a:t> priority.  They </a:t>
            </a:r>
            <a:r>
              <a:rPr lang="en-US">
                <a:solidFill>
                  <a:schemeClr val="tx1"/>
                </a:solidFill>
                <a:latin typeface="+mn-lt"/>
                <a:ea typeface="Times New Roman" panose="02020603050405020304" pitchFamily="18" charset="0"/>
                <a:cs typeface="Arial" panose="020B0604020202020204" pitchFamily="34" charset="0"/>
              </a:rPr>
              <a:t>elaborated on the: </a:t>
            </a:r>
            <a:endParaRPr lang="en-US">
              <a:solidFill>
                <a:schemeClr val="tx1"/>
              </a:solidFill>
              <a:latin typeface="+mn-lt"/>
              <a:ea typeface="Calibri" panose="020F0502020204030204" pitchFamily="34" charset="0"/>
              <a:cs typeface="Arial" panose="020B0604020202020204" pitchFamily="34" charset="0"/>
            </a:endParaRPr>
          </a:p>
          <a:p>
            <a:pPr marL="681022" lvl="1" indent="-223833">
              <a:spcAft>
                <a:spcPts val="0"/>
              </a:spcAft>
              <a:buFont typeface="Courier New" panose="02070309020205020404" pitchFamily="49" charset="0"/>
              <a:buChar char="o"/>
              <a:defRPr/>
            </a:pPr>
            <a:r>
              <a:rPr lang="en-US" sz="1800" b="1">
                <a:solidFill>
                  <a:schemeClr val="tx1"/>
                </a:solidFill>
                <a:latin typeface="+mn-lt"/>
                <a:ea typeface="Times New Roman" panose="02020603050405020304" pitchFamily="18" charset="0"/>
                <a:cs typeface="Arial" panose="020B0604020202020204" pitchFamily="34" charset="0"/>
              </a:rPr>
              <a:t>Challenges associated with this issue and with reaching the relevant service: </a:t>
            </a:r>
          </a:p>
          <a:p>
            <a:pPr marL="1200121" lvl="3" indent="-285744">
              <a:spcBef>
                <a:spcPts val="0"/>
              </a:spcBef>
              <a:spcAft>
                <a:spcPts val="0"/>
              </a:spcAft>
              <a:buFont typeface="Wingdings" panose="05000000000000000000" pitchFamily="2" charset="2"/>
              <a:buChar char="ü"/>
              <a:defRPr/>
            </a:pPr>
            <a:r>
              <a:rPr lang="en-US" sz="1800">
                <a:ea typeface="Times New Roman" panose="02020603050405020304" pitchFamily="18" charset="0"/>
                <a:cs typeface="Arial" panose="020B0604020202020204" pitchFamily="34" charset="0"/>
              </a:rPr>
              <a:t>Lack of personal documents (entered illegally) and challenges in issuing an identification document from the Syrian embassy as it requires a valid legal residency</a:t>
            </a:r>
          </a:p>
          <a:p>
            <a:pPr marL="1200121" lvl="3" indent="-285744">
              <a:spcBef>
                <a:spcPts val="0"/>
              </a:spcBef>
              <a:spcAft>
                <a:spcPts val="0"/>
              </a:spcAft>
              <a:buFont typeface="Wingdings" panose="05000000000000000000" pitchFamily="2" charset="2"/>
              <a:buChar char="ü"/>
              <a:defRPr/>
            </a:pPr>
            <a:r>
              <a:rPr lang="en-US" sz="1800">
                <a:ea typeface="Times New Roman" panose="02020603050405020304" pitchFamily="18" charset="0"/>
                <a:cs typeface="Arial" panose="020B0604020202020204" pitchFamily="34" charset="0"/>
              </a:rPr>
              <a:t>Inability to pay the costs of issuing documents and transportation. </a:t>
            </a:r>
          </a:p>
          <a:p>
            <a:pPr marL="1200121" lvl="3" indent="-285744">
              <a:spcBef>
                <a:spcPts val="0"/>
              </a:spcBef>
              <a:spcAft>
                <a:spcPts val="0"/>
              </a:spcAft>
              <a:buFont typeface="Wingdings" panose="05000000000000000000" pitchFamily="2" charset="2"/>
              <a:buChar char="ü"/>
              <a:defRPr/>
            </a:pPr>
            <a:r>
              <a:rPr lang="en-US" sz="1800">
                <a:ea typeface="Times New Roman" panose="02020603050405020304" pitchFamily="18" charset="0"/>
                <a:cs typeface="Arial" panose="020B0604020202020204" pitchFamily="34" charset="0"/>
              </a:rPr>
              <a:t>Delays in appointments at GSO and fear of movement due to lack of legal residency.</a:t>
            </a:r>
          </a:p>
          <a:p>
            <a:pPr marL="742932" lvl="1">
              <a:spcAft>
                <a:spcPts val="0"/>
              </a:spcAft>
              <a:buFont typeface="Courier New" panose="02070309020205020404" pitchFamily="49" charset="0"/>
              <a:buChar char="o"/>
              <a:defRPr/>
            </a:pPr>
            <a:endParaRPr lang="en-US" sz="1800">
              <a:solidFill>
                <a:schemeClr val="tx1"/>
              </a:solidFill>
              <a:latin typeface="+mn-lt"/>
              <a:ea typeface="Calibri" panose="020F0502020204030204" pitchFamily="34" charset="0"/>
              <a:cs typeface="Arial" panose="020B0604020202020204" pitchFamily="34" charset="0"/>
            </a:endParaRPr>
          </a:p>
          <a:p>
            <a:pPr marL="742932" lvl="1">
              <a:spcAft>
                <a:spcPts val="0"/>
              </a:spcAft>
              <a:buFont typeface="Courier New" panose="02070309020205020404" pitchFamily="49" charset="0"/>
              <a:buChar char="o"/>
              <a:defRPr/>
            </a:pPr>
            <a:r>
              <a:rPr lang="en-US" sz="1800" b="1">
                <a:solidFill>
                  <a:schemeClr val="tx1"/>
                </a:solidFill>
                <a:latin typeface="+mn-lt"/>
                <a:ea typeface="Times New Roman" panose="02020603050405020304" pitchFamily="18" charset="0"/>
                <a:cs typeface="Arial" panose="020B0604020202020204" pitchFamily="34" charset="0"/>
              </a:rPr>
              <a:t>Coping mechanisms: </a:t>
            </a:r>
            <a:r>
              <a:rPr lang="en-US" sz="1800">
                <a:solidFill>
                  <a:schemeClr val="tx1"/>
                </a:solidFill>
                <a:latin typeface="+mn-lt"/>
                <a:ea typeface="Times New Roman" panose="02020603050405020304" pitchFamily="18" charset="0"/>
                <a:cs typeface="Arial" panose="020B0604020202020204" pitchFamily="34" charset="0"/>
              </a:rPr>
              <a:t>Accumulating debts to pay the related costs of issuing the documents, not legalizing their stay, avoiding checkpoints, going back to Syria to issue ID, etc. </a:t>
            </a:r>
          </a:p>
          <a:p>
            <a:pPr marL="457189" lvl="1" indent="0">
              <a:spcAft>
                <a:spcPts val="0"/>
              </a:spcAft>
              <a:defRPr/>
            </a:pPr>
            <a:endParaRPr lang="en-US" sz="1800">
              <a:solidFill>
                <a:schemeClr val="tx1"/>
              </a:solidFill>
              <a:latin typeface="+mn-lt"/>
              <a:ea typeface="Calibri" panose="020F0502020204030204" pitchFamily="34" charset="0"/>
              <a:cs typeface="Arial" panose="020B0604020202020204" pitchFamily="34" charset="0"/>
            </a:endParaRPr>
          </a:p>
          <a:p>
            <a:pPr marL="742932" lvl="1">
              <a:spcAft>
                <a:spcPts val="0"/>
              </a:spcAft>
              <a:buFont typeface="Courier New" panose="02070309020205020404" pitchFamily="49" charset="0"/>
              <a:buChar char="o"/>
              <a:defRPr/>
            </a:pPr>
            <a:r>
              <a:rPr lang="en-US" sz="1800" b="1">
                <a:solidFill>
                  <a:schemeClr val="tx1"/>
                </a:solidFill>
                <a:latin typeface="+mn-lt"/>
                <a:ea typeface="Times New Roman" panose="02020603050405020304" pitchFamily="18" charset="0"/>
                <a:cs typeface="Arial" panose="020B0604020202020204" pitchFamily="34" charset="0"/>
              </a:rPr>
              <a:t>Community support: </a:t>
            </a:r>
            <a:r>
              <a:rPr lang="en-US" sz="1800">
                <a:solidFill>
                  <a:schemeClr val="tx1"/>
                </a:solidFill>
                <a:latin typeface="+mn-lt"/>
                <a:ea typeface="Times New Roman" panose="02020603050405020304" pitchFamily="18" charset="0"/>
                <a:cs typeface="Arial" panose="020B0604020202020204" pitchFamily="34" charset="0"/>
              </a:rPr>
              <a:t>Seeking support from friends, family, refugee neighbors; by sharing experience and knowledge. The support received from the mentioned groups remained the same and was not affected by the current situation. </a:t>
            </a:r>
          </a:p>
          <a:p>
            <a:pPr indent="0">
              <a:defRPr/>
            </a:pPr>
            <a:endParaRPr lang="en-US">
              <a:latin typeface="+mn-lt"/>
            </a:endParaRPr>
          </a:p>
        </p:txBody>
      </p:sp>
      <p:sp>
        <p:nvSpPr>
          <p:cNvPr id="49155" name="Text Placeholder 2">
            <a:extLst>
              <a:ext uri="{FF2B5EF4-FFF2-40B4-BE49-F238E27FC236}">
                <a16:creationId xmlns:a16="http://schemas.microsoft.com/office/drawing/2014/main" id="{4744CD53-4408-4229-A2F6-B0F3E4457596}"/>
              </a:ext>
            </a:extLst>
          </p:cNvPr>
          <p:cNvSpPr>
            <a:spLocks noGrp="1"/>
          </p:cNvSpPr>
          <p:nvPr>
            <p:ph type="body" sz="quarter" idx="11"/>
          </p:nvPr>
        </p:nvSpPr>
        <p:spPr>
          <a:xfrm>
            <a:off x="1076326" y="1104902"/>
            <a:ext cx="6369051" cy="350839"/>
          </a:xfrm>
        </p:spPr>
        <p:txBody>
          <a:bodyPr/>
          <a:lstStyle/>
          <a:p>
            <a:r>
              <a:rPr lang="en-US" altLang="en-US" sz="2400" dirty="0">
                <a:latin typeface="+mn-lt"/>
                <a:cs typeface="Arial" panose="020B0604020202020204" pitchFamily="34" charset="0"/>
              </a:rPr>
              <a:t>Legal Residency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Placeholder 2">
            <a:extLst>
              <a:ext uri="{FF2B5EF4-FFF2-40B4-BE49-F238E27FC236}">
                <a16:creationId xmlns:a16="http://schemas.microsoft.com/office/drawing/2014/main" id="{FDE00279-E642-4A0F-9C84-BADD8D42DA8E}"/>
              </a:ext>
            </a:extLst>
          </p:cNvPr>
          <p:cNvSpPr>
            <a:spLocks noGrp="1"/>
          </p:cNvSpPr>
          <p:nvPr>
            <p:ph type="body" sz="quarter" idx="11"/>
          </p:nvPr>
        </p:nvSpPr>
        <p:spPr>
          <a:xfrm>
            <a:off x="1076326" y="1104902"/>
            <a:ext cx="6369051" cy="350839"/>
          </a:xfrm>
        </p:spPr>
        <p:txBody>
          <a:bodyPr/>
          <a:lstStyle/>
          <a:p>
            <a:r>
              <a:rPr lang="en-US" altLang="en-US">
                <a:latin typeface="Arial" panose="020B0604020202020204" pitchFamily="34" charset="0"/>
                <a:cs typeface="Arial" panose="020B0604020202020204" pitchFamily="34" charset="0"/>
              </a:rPr>
              <a:t>Communication </a:t>
            </a:r>
          </a:p>
        </p:txBody>
      </p:sp>
      <p:graphicFrame>
        <p:nvGraphicFramePr>
          <p:cNvPr id="5" name="Chart 4">
            <a:extLst>
              <a:ext uri="{FF2B5EF4-FFF2-40B4-BE49-F238E27FC236}">
                <a16:creationId xmlns:a16="http://schemas.microsoft.com/office/drawing/2014/main" id="{07EB8700-BEA7-46A9-8278-154C79968EF9}"/>
              </a:ext>
            </a:extLst>
          </p:cNvPr>
          <p:cNvGraphicFramePr>
            <a:graphicFrameLocks/>
          </p:cNvGraphicFramePr>
          <p:nvPr/>
        </p:nvGraphicFramePr>
        <p:xfrm>
          <a:off x="766765" y="1905000"/>
          <a:ext cx="7610475" cy="4267200"/>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a:extLst>
              <a:ext uri="{FF2B5EF4-FFF2-40B4-BE49-F238E27FC236}">
                <a16:creationId xmlns:a16="http://schemas.microsoft.com/office/drawing/2014/main" id="{CBF6996C-18C3-4D91-9FBF-2B346EDF3AC4}"/>
              </a:ext>
            </a:extLst>
          </p:cNvPr>
          <p:cNvSpPr/>
          <p:nvPr/>
        </p:nvSpPr>
        <p:spPr>
          <a:xfrm>
            <a:off x="-3696038" y="1455742"/>
            <a:ext cx="3506852" cy="49994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Calibri"/>
                <a:ea typeface="+mn-ea"/>
                <a:cs typeface="+mn-cs"/>
              </a:rPr>
              <a:t>Top 3 preferred channels among: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mn-cs"/>
              </a:rPr>
              <a:t>Children’s groups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(71% of children’s group)</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(64%)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(57%)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Calibri"/>
              </a:rPr>
              <a:t>Female and male youth aged 18-25:</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(57% of boys and girls groups aged 18-25)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(50%)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Household visit (36%)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mn-cs"/>
              </a:rPr>
              <a:t>Adults (FHH, married men and women)</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(87% of adults groups)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(65%)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(35%)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Calibri"/>
              </a:rPr>
              <a:t>Older women and men:</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(90% of older women and men groups)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(80%)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(60%)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mn-cs"/>
              </a:rPr>
              <a:t>Persons with disability </a:t>
            </a:r>
            <a:endParaRPr kumimoji="0" lang="en-US" sz="1100" b="1" i="0" u="sng"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(100% of PWD group)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(40%)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FGD (40%)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(40%)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Placeholder 2">
            <a:extLst>
              <a:ext uri="{FF2B5EF4-FFF2-40B4-BE49-F238E27FC236}">
                <a16:creationId xmlns:a16="http://schemas.microsoft.com/office/drawing/2014/main" id="{FDE00279-E642-4A0F-9C84-BADD8D42DA8E}"/>
              </a:ext>
            </a:extLst>
          </p:cNvPr>
          <p:cNvSpPr>
            <a:spLocks noGrp="1"/>
          </p:cNvSpPr>
          <p:nvPr>
            <p:ph type="body" sz="quarter" idx="11"/>
          </p:nvPr>
        </p:nvSpPr>
        <p:spPr>
          <a:xfrm>
            <a:off x="1076326" y="1104902"/>
            <a:ext cx="6369051" cy="350839"/>
          </a:xfrm>
        </p:spPr>
        <p:txBody>
          <a:bodyPr/>
          <a:lstStyle/>
          <a:p>
            <a:r>
              <a:rPr lang="en-US" altLang="en-US" dirty="0">
                <a:latin typeface="Arial" panose="020B0604020202020204" pitchFamily="34" charset="0"/>
                <a:cs typeface="Arial" panose="020B0604020202020204" pitchFamily="34" charset="0"/>
              </a:rPr>
              <a:t>Communication: preferred channels per profile</a:t>
            </a:r>
          </a:p>
        </p:txBody>
      </p:sp>
      <p:sp>
        <p:nvSpPr>
          <p:cNvPr id="2" name="Rectangle 1">
            <a:extLst>
              <a:ext uri="{FF2B5EF4-FFF2-40B4-BE49-F238E27FC236}">
                <a16:creationId xmlns:a16="http://schemas.microsoft.com/office/drawing/2014/main" id="{CBF6996C-18C3-4D91-9FBF-2B346EDF3AC4}"/>
              </a:ext>
            </a:extLst>
          </p:cNvPr>
          <p:cNvSpPr/>
          <p:nvPr/>
        </p:nvSpPr>
        <p:spPr>
          <a:xfrm>
            <a:off x="-3696038" y="1455742"/>
            <a:ext cx="3506852" cy="49994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Calibri"/>
                <a:ea typeface="+mn-ea"/>
                <a:cs typeface="+mn-cs"/>
              </a:rPr>
              <a:t>Top 3 preferred channels among: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mn-cs"/>
              </a:rPr>
              <a:t>Children’s groups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(71% of children’s group)</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(64%)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(57%)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Calibri"/>
              </a:rPr>
              <a:t>Female and male youth aged 18-25:</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(57% of boys and girls groups aged 18-25)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(50%)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Household visit (36%)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mn-cs"/>
              </a:rPr>
              <a:t>Adults (FHH, married men and women)</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(87% of adults groups)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(65%)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(35%)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Calibri"/>
              </a:rPr>
              <a:t>Older women and men:</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(90% of older women and men groups)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(80%)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(60%)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dirty="0">
                <a:ln>
                  <a:noFill/>
                </a:ln>
                <a:solidFill>
                  <a:prstClr val="white"/>
                </a:solidFill>
                <a:effectLst/>
                <a:uLnTx/>
                <a:uFillTx/>
                <a:latin typeface="Calibri"/>
                <a:ea typeface="+mn-ea"/>
                <a:cs typeface="+mn-cs"/>
              </a:rPr>
              <a:t>Persons with disability </a:t>
            </a:r>
            <a:endParaRPr kumimoji="0" lang="en-US" sz="1100" b="1" i="0" u="sng"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SMS (100% of PWD group)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WhatsApp (40%)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FGD (40%)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Phone call (40%)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p:txBody>
      </p:sp>
      <p:sp>
        <p:nvSpPr>
          <p:cNvPr id="6" name="TextBox 5">
            <a:extLst>
              <a:ext uri="{FF2B5EF4-FFF2-40B4-BE49-F238E27FC236}">
                <a16:creationId xmlns:a16="http://schemas.microsoft.com/office/drawing/2014/main" id="{6B6D6D09-1E2D-41FE-80B5-47308AEDC448}"/>
              </a:ext>
            </a:extLst>
          </p:cNvPr>
          <p:cNvSpPr txBox="1"/>
          <p:nvPr/>
        </p:nvSpPr>
        <p:spPr>
          <a:xfrm>
            <a:off x="1076326" y="1791222"/>
            <a:ext cx="3395466" cy="480131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Children’s groups (13-17)</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SMS (71% of children’s group)</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WhatsApp (64%) </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Phone call (57%)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Face to face (42%)</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rPr>
              <a:t>Female and male youth (18-25)</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WhatsApp (57%)</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SMS (50%) </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Household visit (36%)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Adults (FHH, married men and women)</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SMS (87% of adult groups)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WhatsApp (65%)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Phone call (35%)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p:txBody>
      </p:sp>
      <p:sp>
        <p:nvSpPr>
          <p:cNvPr id="8" name="TextBox 7">
            <a:extLst>
              <a:ext uri="{FF2B5EF4-FFF2-40B4-BE49-F238E27FC236}">
                <a16:creationId xmlns:a16="http://schemas.microsoft.com/office/drawing/2014/main" id="{81ABB2FF-55A2-4B64-97D0-88AF85778651}"/>
              </a:ext>
            </a:extLst>
          </p:cNvPr>
          <p:cNvSpPr txBox="1"/>
          <p:nvPr/>
        </p:nvSpPr>
        <p:spPr>
          <a:xfrm>
            <a:off x="5110621" y="1883555"/>
            <a:ext cx="2636729" cy="286232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rPr>
              <a:t>Older women and men:</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SMS (90%) </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Phone call (80%) </a:t>
            </a:r>
            <a:endPar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WhatsApp (60%)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Persons with disability </a:t>
            </a:r>
            <a:endPar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SMS (100%) </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WhatsApp (40%) </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FGD (40%) </a:t>
            </a:r>
            <a:endPar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Phone call (40%) </a:t>
            </a:r>
            <a:endPar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endParaRPr>
          </a:p>
        </p:txBody>
      </p:sp>
    </p:spTree>
    <p:extLst>
      <p:ext uri="{BB962C8B-B14F-4D97-AF65-F5344CB8AC3E}">
        <p14:creationId xmlns:p14="http://schemas.microsoft.com/office/powerpoint/2010/main" val="39601494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Placeholder 2">
            <a:extLst>
              <a:ext uri="{FF2B5EF4-FFF2-40B4-BE49-F238E27FC236}">
                <a16:creationId xmlns:a16="http://schemas.microsoft.com/office/drawing/2014/main" id="{FDE00279-E642-4A0F-9C84-BADD8D42DA8E}"/>
              </a:ext>
            </a:extLst>
          </p:cNvPr>
          <p:cNvSpPr>
            <a:spLocks noGrp="1"/>
          </p:cNvSpPr>
          <p:nvPr>
            <p:ph type="body" sz="quarter" idx="11"/>
          </p:nvPr>
        </p:nvSpPr>
        <p:spPr>
          <a:xfrm>
            <a:off x="1076326" y="1104902"/>
            <a:ext cx="6369051" cy="350839"/>
          </a:xfrm>
        </p:spPr>
        <p:txBody>
          <a:bodyPr/>
          <a:lstStyle/>
          <a:p>
            <a:r>
              <a:rPr lang="en-US" altLang="en-US">
                <a:latin typeface="Arial" panose="020B0604020202020204" pitchFamily="34" charset="0"/>
                <a:cs typeface="Arial" panose="020B0604020202020204" pitchFamily="34" charset="0"/>
              </a:rPr>
              <a:t>Complaints </a:t>
            </a:r>
          </a:p>
        </p:txBody>
      </p:sp>
      <p:sp>
        <p:nvSpPr>
          <p:cNvPr id="20" name="Rectangle 19">
            <a:extLst>
              <a:ext uri="{FF2B5EF4-FFF2-40B4-BE49-F238E27FC236}">
                <a16:creationId xmlns:a16="http://schemas.microsoft.com/office/drawing/2014/main" id="{19FC3805-5F07-48FC-A847-258AB17FD4C2}"/>
              </a:ext>
            </a:extLst>
          </p:cNvPr>
          <p:cNvSpPr/>
          <p:nvPr/>
        </p:nvSpPr>
        <p:spPr>
          <a:xfrm>
            <a:off x="-3642141" y="1104903"/>
            <a:ext cx="3307797" cy="5250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Calibri"/>
                <a:ea typeface="+mn-ea"/>
                <a:cs typeface="+mn-cs"/>
              </a:rPr>
              <a:t>Top 3 preferred channels among: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mn-cs"/>
              </a:rPr>
              <a:t>Children’s groups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Phone call/hotline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Complaint box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Face to face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Group discussions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Calibri"/>
              </a:rPr>
              <a:t>Boys and girls aged 18-25:</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Face to face</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Phone calls/ hotline </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WhatsApp</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Reception center</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FGDs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Calibri"/>
              </a:rPr>
              <a:t>Adults (FHH, married men and married women</a:t>
            </a:r>
            <a:r>
              <a:rPr kumimoji="0" lang="en-US" sz="1100" b="0" i="0" u="none" strike="noStrike" kern="1200" cap="none" spc="0" normalizeH="0" baseline="0" noProof="0">
                <a:ln>
                  <a:noFill/>
                </a:ln>
                <a:solidFill>
                  <a:prstClr val="white"/>
                </a:solidFill>
                <a:effectLst/>
                <a:uLnTx/>
                <a:uFillTx/>
                <a:latin typeface="Calibri"/>
                <a:ea typeface="+mn-ea"/>
                <a:cs typeface="Calibri"/>
              </a:rPr>
              <a:t>:</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Face to Face</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Phone call</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WhatsApp</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Volunteers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FGDs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Calibri"/>
              </a:rPr>
              <a:t>Older women and men:</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Phone call/hotline</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Complaint box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Website/email (only in </a:t>
            </a:r>
            <a:r>
              <a:rPr kumimoji="0" lang="en-US" sz="1100" b="0" i="0" u="none" strike="noStrike" kern="1200" cap="none" spc="0" normalizeH="0" baseline="0" noProof="0" err="1">
                <a:ln>
                  <a:noFill/>
                </a:ln>
                <a:solidFill>
                  <a:prstClr val="white"/>
                </a:solidFill>
                <a:effectLst/>
                <a:uLnTx/>
                <a:uFillTx/>
                <a:latin typeface="Calibri"/>
                <a:ea typeface="+mn-ea"/>
                <a:cs typeface="+mn-cs"/>
              </a:rPr>
              <a:t>Bekaa</a:t>
            </a:r>
            <a:r>
              <a:rPr kumimoji="0" lang="en-US" sz="1100" b="0" i="0" u="none" strike="noStrike" kern="1200" cap="none" spc="0" normalizeH="0" baseline="0" noProof="0">
                <a:ln>
                  <a:noFill/>
                </a:ln>
                <a:solidFill>
                  <a:prstClr val="white"/>
                </a:solidFill>
                <a:effectLst/>
                <a:uLnTx/>
                <a:uFillTx/>
                <a:latin typeface="Calibri"/>
                <a:ea typeface="+mn-ea"/>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mn-cs"/>
              </a:rPr>
              <a:t>Persons with disability </a:t>
            </a:r>
            <a:endParaRPr kumimoji="0" lang="en-US" sz="1100" b="1" i="0" u="sng" strike="noStrike" kern="1200" cap="none" spc="0" normalizeH="0" baseline="0" noProof="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Hotlines</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Home visits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Centers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p:txBody>
      </p:sp>
      <p:graphicFrame>
        <p:nvGraphicFramePr>
          <p:cNvPr id="5" name="Chart 4">
            <a:extLst>
              <a:ext uri="{FF2B5EF4-FFF2-40B4-BE49-F238E27FC236}">
                <a16:creationId xmlns:a16="http://schemas.microsoft.com/office/drawing/2014/main" id="{77C2DFB4-A3F2-41DE-99E4-75F471950C85}"/>
              </a:ext>
            </a:extLst>
          </p:cNvPr>
          <p:cNvGraphicFramePr>
            <a:graphicFrameLocks/>
          </p:cNvGraphicFramePr>
          <p:nvPr/>
        </p:nvGraphicFramePr>
        <p:xfrm>
          <a:off x="1297172" y="1871331"/>
          <a:ext cx="6602819" cy="448456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218705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Placeholder 2">
            <a:extLst>
              <a:ext uri="{FF2B5EF4-FFF2-40B4-BE49-F238E27FC236}">
                <a16:creationId xmlns:a16="http://schemas.microsoft.com/office/drawing/2014/main" id="{FDE00279-E642-4A0F-9C84-BADD8D42DA8E}"/>
              </a:ext>
            </a:extLst>
          </p:cNvPr>
          <p:cNvSpPr>
            <a:spLocks noGrp="1"/>
          </p:cNvSpPr>
          <p:nvPr>
            <p:ph type="body" sz="quarter" idx="11"/>
          </p:nvPr>
        </p:nvSpPr>
        <p:spPr>
          <a:xfrm>
            <a:off x="1076326" y="1104902"/>
            <a:ext cx="6369051" cy="350839"/>
          </a:xfrm>
        </p:spPr>
        <p:txBody>
          <a:bodyPr/>
          <a:lstStyle/>
          <a:p>
            <a:r>
              <a:rPr lang="en-US" altLang="en-US" dirty="0">
                <a:latin typeface="Arial" panose="020B0604020202020204" pitchFamily="34" charset="0"/>
                <a:cs typeface="Arial" panose="020B0604020202020204" pitchFamily="34" charset="0"/>
              </a:rPr>
              <a:t>Complaints: Preferred channel by profile </a:t>
            </a:r>
          </a:p>
        </p:txBody>
      </p:sp>
      <p:sp>
        <p:nvSpPr>
          <p:cNvPr id="20" name="Rectangle 19">
            <a:extLst>
              <a:ext uri="{FF2B5EF4-FFF2-40B4-BE49-F238E27FC236}">
                <a16:creationId xmlns:a16="http://schemas.microsoft.com/office/drawing/2014/main" id="{19FC3805-5F07-48FC-A847-258AB17FD4C2}"/>
              </a:ext>
            </a:extLst>
          </p:cNvPr>
          <p:cNvSpPr/>
          <p:nvPr/>
        </p:nvSpPr>
        <p:spPr>
          <a:xfrm>
            <a:off x="-3642141" y="1104903"/>
            <a:ext cx="3307797" cy="5250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Calibri"/>
                <a:ea typeface="+mn-ea"/>
                <a:cs typeface="+mn-cs"/>
              </a:rPr>
              <a:t>Top 3 preferred channels among: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mn-cs"/>
              </a:rPr>
              <a:t>Children’s groups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Phone call/hotline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Complaint box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Face to face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Group discussions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Calibri"/>
              </a:rPr>
              <a:t>Boys and girls aged 18-25:</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Face to face</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Phone calls/ hotline </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WhatsApp</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Reception center</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FGDs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Calibri"/>
              </a:rPr>
              <a:t>Adults (FHH, married men and married women)</a:t>
            </a:r>
            <a:r>
              <a:rPr kumimoji="0" lang="en-US" sz="1100" b="0" i="0" u="none" strike="noStrike" kern="1200" cap="none" spc="0" normalizeH="0" baseline="0" noProof="0">
                <a:ln>
                  <a:noFill/>
                </a:ln>
                <a:solidFill>
                  <a:prstClr val="white"/>
                </a:solidFill>
                <a:effectLst/>
                <a:uLnTx/>
                <a:uFillTx/>
                <a:latin typeface="Calibri"/>
                <a:ea typeface="+mn-ea"/>
                <a:cs typeface="Calibri"/>
              </a:rPr>
              <a:t>:</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Face to Face</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Phone call</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WhatsApp</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Volunteers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FGDs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Calibri"/>
              </a:rPr>
              <a:t>Older women and men:</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Phone call/hotline</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Complaint box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Website/email (only in Bekaa)</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1" i="0" u="sng" strike="noStrike" kern="1200" cap="none" spc="0" normalizeH="0" baseline="0" noProof="0">
                <a:ln>
                  <a:noFill/>
                </a:ln>
                <a:solidFill>
                  <a:prstClr val="white"/>
                </a:solidFill>
                <a:effectLst/>
                <a:uLnTx/>
                <a:uFillTx/>
                <a:latin typeface="Calibri"/>
                <a:ea typeface="+mn-ea"/>
                <a:cs typeface="+mn-cs"/>
              </a:rPr>
              <a:t>Persons with disability </a:t>
            </a:r>
            <a:endParaRPr kumimoji="0" lang="en-US" sz="1100" b="1" i="0" u="sng" strike="noStrike" kern="1200" cap="none" spc="0" normalizeH="0" baseline="0" noProof="0">
              <a:ln>
                <a:noFill/>
              </a:ln>
              <a:solidFill>
                <a:prstClr val="white"/>
              </a:solidFill>
              <a:effectLst/>
              <a:uLnTx/>
              <a:uFillTx/>
              <a:latin typeface="Calibri"/>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Hotlines</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Home visits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100" b="0" i="0" u="none" strike="noStrike" kern="1200" cap="none" spc="0" normalizeH="0" baseline="0" noProof="0">
                <a:ln>
                  <a:noFill/>
                </a:ln>
                <a:solidFill>
                  <a:prstClr val="white"/>
                </a:solidFill>
                <a:effectLst/>
                <a:uLnTx/>
                <a:uFillTx/>
                <a:latin typeface="Calibri"/>
                <a:ea typeface="+mn-ea"/>
                <a:cs typeface="Calibri"/>
              </a:rPr>
              <a:t>Centers </a:t>
            </a:r>
            <a:endParaRPr kumimoji="0" lang="en-US" sz="1100" b="0" i="0" u="none" strike="noStrike" kern="1200" cap="none" spc="0" normalizeH="0" baseline="0" noProof="0" dirty="0">
              <a:ln>
                <a:noFill/>
              </a:ln>
              <a:solidFill>
                <a:prstClr val="white"/>
              </a:solidFill>
              <a:effectLst/>
              <a:uLnTx/>
              <a:uFillTx/>
              <a:latin typeface="Calibri"/>
              <a:ea typeface="+mn-ea"/>
              <a:cs typeface="Calibri"/>
            </a:endParaRPr>
          </a:p>
        </p:txBody>
      </p:sp>
      <p:sp>
        <p:nvSpPr>
          <p:cNvPr id="6" name="TextBox 5">
            <a:extLst>
              <a:ext uri="{FF2B5EF4-FFF2-40B4-BE49-F238E27FC236}">
                <a16:creationId xmlns:a16="http://schemas.microsoft.com/office/drawing/2014/main" id="{BCE26795-EE25-4DD8-B044-C9013B6A4CD7}"/>
              </a:ext>
            </a:extLst>
          </p:cNvPr>
          <p:cNvSpPr txBox="1"/>
          <p:nvPr/>
        </p:nvSpPr>
        <p:spPr>
          <a:xfrm>
            <a:off x="970768" y="1787004"/>
            <a:ext cx="4139852" cy="563231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Boys and girls (13-17)</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Phone call/hotline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rPr>
              <a:t>Complaint box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Face to face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Group discussions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rPr>
              <a:t>Male and female youth (18-25)</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Face to face</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Phone calls/ hotline </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rPr>
              <a:t>WhatsApp</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Reception center</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FGDs</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rPr>
              <a:t>Older women and men:</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Phone call/hotline</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Complaint box </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Website/email (only in </a:t>
            </a:r>
            <a:r>
              <a:rPr kumimoji="0" lang="en-US" sz="1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Bekaa</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a:t>
            </a:r>
          </a:p>
          <a:p>
            <a:pPr marL="0" marR="0" lvl="0" indent="-285750" algn="l" defTabSz="914400" rtl="0" eaLnBrk="0" fontAlgn="base" latinLnBrk="0" hangingPunct="0">
              <a:lnSpc>
                <a:spcPct val="100000"/>
              </a:lnSpc>
              <a:spcBef>
                <a:spcPct val="0"/>
              </a:spcBef>
              <a:spcAft>
                <a:spcPct val="0"/>
              </a:spcAft>
              <a:buClrTx/>
              <a:buSzTx/>
              <a:buFont typeface="Arial"/>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p:txBody>
      </p:sp>
      <p:sp>
        <p:nvSpPr>
          <p:cNvPr id="8" name="TextBox 7">
            <a:extLst>
              <a:ext uri="{FF2B5EF4-FFF2-40B4-BE49-F238E27FC236}">
                <a16:creationId xmlns:a16="http://schemas.microsoft.com/office/drawing/2014/main" id="{B2EB6269-C649-4984-A0A0-491D06CD1DF4}"/>
              </a:ext>
            </a:extLst>
          </p:cNvPr>
          <p:cNvSpPr txBox="1"/>
          <p:nvPr/>
        </p:nvSpPr>
        <p:spPr>
          <a:xfrm>
            <a:off x="5705606" y="1787004"/>
            <a:ext cx="2799567" cy="34163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rPr>
              <a:t>Adults (FHH, married men and married women)</a:t>
            </a: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Face to Face</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Phone call</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rPr>
              <a:t>WhatsApp</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Volunteers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FGDs </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Centers</a:t>
            </a:r>
            <a:endParaRPr kumimoji="0" lang="en-US" sz="1800" b="1" i="0" u="sng"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Persons with disability </a:t>
            </a:r>
            <a:endParaRPr kumimoji="0" lang="en-US" sz="1800" b="1" i="0" u="sng" strike="noStrike" kern="1200" cap="none" spc="0" normalizeH="0" baseline="0" noProof="0" dirty="0">
              <a:ln>
                <a:noFill/>
              </a:ln>
              <a:solidFill>
                <a:prstClr val="black"/>
              </a:solidFill>
              <a:effectLst/>
              <a:uLnTx/>
              <a:uFillTx/>
              <a:latin typeface="Calibri" panose="020F0502020204030204" pitchFamily="34" charset="0"/>
              <a:ea typeface="+mn-ea"/>
              <a:cs typeface="Calibri"/>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Arial" panose="020B0604020202020204" pitchFamily="34" charset="0"/>
              </a:rPr>
              <a:t>Hotlines</a:t>
            </a:r>
          </a:p>
          <a:p>
            <a:pPr marL="285750" marR="0" lvl="0" indent="-285750" algn="l" defTabSz="914400" rtl="0" eaLnBrk="0" fontAlgn="base" latinLnBrk="0" hangingPunct="0">
              <a:lnSpc>
                <a:spcPct val="100000"/>
              </a:lnSpc>
              <a:spcBef>
                <a:spcPct val="0"/>
              </a:spcBef>
              <a:spcAft>
                <a:spcPct val="0"/>
              </a:spcAft>
              <a:buClrTx/>
              <a:buSzTx/>
              <a:buFont typeface="Arial"/>
              <a:buChar char="•"/>
              <a:tabLst/>
              <a:defRPr/>
            </a:pPr>
            <a:r>
              <a:rPr kumimoji="0" lang="en-US" sz="18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a:rPr>
              <a:t>Home visits </a:t>
            </a:r>
          </a:p>
        </p:txBody>
      </p:sp>
    </p:spTree>
    <p:extLst>
      <p:ext uri="{BB962C8B-B14F-4D97-AF65-F5344CB8AC3E}">
        <p14:creationId xmlns:p14="http://schemas.microsoft.com/office/powerpoint/2010/main" val="32759443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Placeholder 1">
            <a:extLst>
              <a:ext uri="{FF2B5EF4-FFF2-40B4-BE49-F238E27FC236}">
                <a16:creationId xmlns:a16="http://schemas.microsoft.com/office/drawing/2014/main" id="{7FFDA63F-C6F5-4B54-8A81-219DA4589309}"/>
              </a:ext>
            </a:extLst>
          </p:cNvPr>
          <p:cNvSpPr>
            <a:spLocks noGrp="1"/>
          </p:cNvSpPr>
          <p:nvPr>
            <p:ph type="body" sz="quarter" idx="14"/>
          </p:nvPr>
        </p:nvSpPr>
        <p:spPr>
          <a:xfrm>
            <a:off x="1076326" y="1808881"/>
            <a:ext cx="7842204" cy="4730751"/>
          </a:xfrm>
        </p:spPr>
        <p:txBody>
          <a:bodyPr/>
          <a:lstStyle/>
          <a:p>
            <a:pPr indent="0">
              <a:spcBef>
                <a:spcPct val="0"/>
              </a:spcBef>
            </a:pPr>
            <a:r>
              <a:rPr lang="en-US" altLang="en-US" sz="1625" b="1" i="1" dirty="0">
                <a:latin typeface="Arial" panose="020B0604020202020204" pitchFamily="34" charset="0"/>
                <a:cs typeface="Arial" panose="020B0604020202020204" pitchFamily="34" charset="0"/>
              </a:rPr>
              <a:t>Education, skills-building and self-reliance </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Enhance access to formal education (transport, quality, stationary), including through advocacy </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Expand skills training for women and youth at CDCs and through networking </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Advocate for job counseling services </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Developed targeted education and livelihoods </a:t>
            </a:r>
            <a:r>
              <a:rPr lang="en-US" altLang="en-US" sz="1625" dirty="0" err="1">
                <a:latin typeface="Arial" panose="020B0604020202020204" pitchFamily="34" charset="0"/>
                <a:cs typeface="Arial" panose="020B0604020202020204" pitchFamily="34" charset="0"/>
              </a:rPr>
              <a:t>programmes</a:t>
            </a:r>
            <a:r>
              <a:rPr lang="en-US" altLang="en-US" sz="1625" dirty="0">
                <a:latin typeface="Arial" panose="020B0604020202020204" pitchFamily="34" charset="0"/>
                <a:cs typeface="Arial" panose="020B0604020202020204" pitchFamily="34" charset="0"/>
              </a:rPr>
              <a:t> for persons with disabilities, as well as promote inclusion</a:t>
            </a:r>
          </a:p>
          <a:p>
            <a:pPr indent="0">
              <a:spcBef>
                <a:spcPct val="0"/>
              </a:spcBef>
            </a:pPr>
            <a:endParaRPr lang="en-US" altLang="en-US" sz="1625" dirty="0">
              <a:latin typeface="Arial" panose="020B0604020202020204" pitchFamily="34" charset="0"/>
              <a:cs typeface="Arial" panose="020B0604020202020204" pitchFamily="34" charset="0"/>
            </a:endParaRPr>
          </a:p>
          <a:p>
            <a:pPr indent="0">
              <a:spcBef>
                <a:spcPct val="0"/>
              </a:spcBef>
            </a:pPr>
            <a:r>
              <a:rPr lang="en-US" altLang="en-US" sz="1625" b="1" i="1" dirty="0">
                <a:latin typeface="Arial" panose="020B0604020202020204" pitchFamily="34" charset="0"/>
                <a:cs typeface="Arial" panose="020B0604020202020204" pitchFamily="34" charset="0"/>
              </a:rPr>
              <a:t>Communication and community engagement </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Address misinformation </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Share more information on available services through the preferred communication channels (diversify), especially for at risk groups and specific profiles</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Develop behaviorally informed communication and community engagement strategies, info and awareness raising on legal residency, mental health, education, child labor, positive parenting with focus on groups such as women and youth</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Strengthen MHPSS, especially community-based PSS, MHPSS campaign</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Build on positive coping mechanisms including community support, provide grants</a:t>
            </a:r>
          </a:p>
          <a:p>
            <a:pPr marL="285744" indent="-285744">
              <a:spcBef>
                <a:spcPct val="0"/>
              </a:spcBef>
              <a:buFont typeface="Wingdings" panose="05000000000000000000" pitchFamily="2" charset="2"/>
              <a:buChar char="§"/>
            </a:pPr>
            <a:r>
              <a:rPr lang="en-US" altLang="en-US" sz="1625" dirty="0">
                <a:latin typeface="Arial" panose="020B0604020202020204" pitchFamily="34" charset="0"/>
                <a:cs typeface="Arial" panose="020B0604020202020204" pitchFamily="34" charset="0"/>
              </a:rPr>
              <a:t>Reduce isolation through greater community level activities </a:t>
            </a:r>
          </a:p>
          <a:p>
            <a:pPr indent="0">
              <a:spcBef>
                <a:spcPct val="0"/>
              </a:spcBef>
            </a:pPr>
            <a:endParaRPr lang="en-US" altLang="en-US" sz="1625" dirty="0">
              <a:latin typeface="Arial" panose="020B0604020202020204" pitchFamily="34" charset="0"/>
              <a:cs typeface="Arial" panose="020B0604020202020204" pitchFamily="34" charset="0"/>
            </a:endParaRPr>
          </a:p>
          <a:p>
            <a:pPr indent="0">
              <a:spcBef>
                <a:spcPct val="0"/>
              </a:spcBef>
            </a:pPr>
            <a:endParaRPr lang="en-US" altLang="en-US" sz="1625" b="1" i="1" dirty="0">
              <a:latin typeface="Arial" panose="020B0604020202020204" pitchFamily="34" charset="0"/>
              <a:cs typeface="Arial" panose="020B0604020202020204" pitchFamily="34" charset="0"/>
            </a:endParaRPr>
          </a:p>
          <a:p>
            <a:pPr indent="0">
              <a:spcBef>
                <a:spcPct val="0"/>
              </a:spcBef>
            </a:pPr>
            <a:endParaRPr lang="en-US" altLang="en-US" sz="1625" dirty="0">
              <a:latin typeface="Arial" panose="020B0604020202020204" pitchFamily="34" charset="0"/>
              <a:cs typeface="Arial" panose="020B0604020202020204" pitchFamily="34" charset="0"/>
            </a:endParaRPr>
          </a:p>
        </p:txBody>
      </p:sp>
      <p:sp>
        <p:nvSpPr>
          <p:cNvPr id="53251" name="Text Placeholder 2">
            <a:extLst>
              <a:ext uri="{FF2B5EF4-FFF2-40B4-BE49-F238E27FC236}">
                <a16:creationId xmlns:a16="http://schemas.microsoft.com/office/drawing/2014/main" id="{A6FE689E-F5F4-4C1F-8EF4-F68A308A97B9}"/>
              </a:ext>
            </a:extLst>
          </p:cNvPr>
          <p:cNvSpPr>
            <a:spLocks noGrp="1"/>
          </p:cNvSpPr>
          <p:nvPr>
            <p:ph type="body" sz="quarter" idx="11"/>
          </p:nvPr>
        </p:nvSpPr>
        <p:spPr>
          <a:xfrm>
            <a:off x="1076326" y="1104902"/>
            <a:ext cx="6369051" cy="350839"/>
          </a:xfrm>
        </p:spPr>
        <p:txBody>
          <a:bodyPr/>
          <a:lstStyle/>
          <a:p>
            <a:r>
              <a:rPr lang="en-US" altLang="en-US" dirty="0">
                <a:latin typeface="Arial" panose="020B0604020202020204" pitchFamily="34" charset="0"/>
                <a:cs typeface="Arial" panose="020B0604020202020204" pitchFamily="34" charset="0"/>
              </a:rPr>
              <a:t>Recommendations (not exhaustive)</a:t>
            </a:r>
          </a:p>
        </p:txBody>
      </p:sp>
    </p:spTree>
    <p:extLst>
      <p:ext uri="{BB962C8B-B14F-4D97-AF65-F5344CB8AC3E}">
        <p14:creationId xmlns:p14="http://schemas.microsoft.com/office/powerpoint/2010/main" val="4289799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 y="1262417"/>
            <a:ext cx="9144001" cy="265594"/>
          </a:xfrm>
          <a:prstGeom prst="rect">
            <a:avLst/>
          </a:prstGeom>
        </p:spPr>
      </p:pic>
      <p:sp>
        <p:nvSpPr>
          <p:cNvPr id="9"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vert="horz" lIns="0" tIns="0" rIns="0" bIns="0" rtlCol="0" anchor="t">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a:t>
            </a:r>
            <a:endParaRPr lang="en-GB" sz="1400" i="1">
              <a:solidFill>
                <a:schemeClr val="bg1"/>
              </a:solidFill>
            </a:endParaRPr>
          </a:p>
        </p:txBody>
      </p:sp>
      <p:sp>
        <p:nvSpPr>
          <p:cNvPr id="10" name="Rectangle 9"/>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20FC2461-2BFA-4099-8BCD-2997A087EC0B}"/>
              </a:ext>
            </a:extLst>
          </p:cNvPr>
          <p:cNvPicPr>
            <a:picLocks noChangeAspect="1"/>
          </p:cNvPicPr>
          <p:nvPr/>
        </p:nvPicPr>
        <p:blipFill>
          <a:blip r:embed="rId4">
            <a:biLevel thresh="75000"/>
          </a:blip>
          <a:stretch>
            <a:fillRect/>
          </a:stretch>
        </p:blipFill>
        <p:spPr>
          <a:xfrm>
            <a:off x="556741" y="1720048"/>
            <a:ext cx="313959" cy="708203"/>
          </a:xfrm>
          <a:prstGeom prst="rect">
            <a:avLst/>
          </a:prstGeom>
        </p:spPr>
      </p:pic>
      <p:pic>
        <p:nvPicPr>
          <p:cNvPr id="19" name="Picture 18">
            <a:extLst>
              <a:ext uri="{FF2B5EF4-FFF2-40B4-BE49-F238E27FC236}">
                <a16:creationId xmlns:a16="http://schemas.microsoft.com/office/drawing/2014/main" id="{4F79DE13-6702-4C38-A521-0CC9D12EBACD}"/>
              </a:ext>
            </a:extLst>
          </p:cNvPr>
          <p:cNvPicPr>
            <a:picLocks noChangeAspect="1"/>
          </p:cNvPicPr>
          <p:nvPr/>
        </p:nvPicPr>
        <p:blipFill>
          <a:blip r:embed="rId5">
            <a:biLevel thresh="75000"/>
          </a:blip>
          <a:stretch>
            <a:fillRect/>
          </a:stretch>
        </p:blipFill>
        <p:spPr>
          <a:xfrm>
            <a:off x="255918" y="1720048"/>
            <a:ext cx="269166" cy="708204"/>
          </a:xfrm>
          <a:prstGeom prst="rect">
            <a:avLst/>
          </a:prstGeom>
        </p:spPr>
      </p:pic>
      <p:sp>
        <p:nvSpPr>
          <p:cNvPr id="20" name="TextBox 19">
            <a:extLst>
              <a:ext uri="{FF2B5EF4-FFF2-40B4-BE49-F238E27FC236}">
                <a16:creationId xmlns:a16="http://schemas.microsoft.com/office/drawing/2014/main" id="{FDE6CE7F-39B1-4BB5-8558-0053B060DDB4}"/>
              </a:ext>
            </a:extLst>
          </p:cNvPr>
          <p:cNvSpPr txBox="1"/>
          <p:nvPr/>
        </p:nvSpPr>
        <p:spPr>
          <a:xfrm>
            <a:off x="945275" y="1720048"/>
            <a:ext cx="7204318" cy="769441"/>
          </a:xfrm>
          <a:prstGeom prst="rect">
            <a:avLst/>
          </a:prstGeom>
          <a:noFill/>
        </p:spPr>
        <p:txBody>
          <a:bodyPr wrap="square">
            <a:spAutoFit/>
          </a:bodyPr>
          <a:lstStyle/>
          <a:p>
            <a:r>
              <a:rPr lang="en-US" sz="2200">
                <a:solidFill>
                  <a:srgbClr val="C00000"/>
                </a:solidFill>
                <a:latin typeface="Calibri" panose="020F0502020204030204" pitchFamily="34" charset="0"/>
                <a:ea typeface="Times New Roman" panose="02020603050405020304" pitchFamily="18" charset="0"/>
              </a:rPr>
              <a:t>2,450,222</a:t>
            </a:r>
          </a:p>
          <a:p>
            <a:r>
              <a:rPr lang="en-US" sz="2200">
                <a:solidFill>
                  <a:srgbClr val="C00000"/>
                </a:solidFill>
                <a:latin typeface="Calibri" panose="020F0502020204030204" pitchFamily="34" charset="0"/>
              </a:rPr>
              <a:t>Individuals reached</a:t>
            </a:r>
          </a:p>
        </p:txBody>
      </p:sp>
      <p:cxnSp>
        <p:nvCxnSpPr>
          <p:cNvPr id="21" name="Straight Connector 20">
            <a:extLst>
              <a:ext uri="{FF2B5EF4-FFF2-40B4-BE49-F238E27FC236}">
                <a16:creationId xmlns:a16="http://schemas.microsoft.com/office/drawing/2014/main" id="{1282A5CA-48F2-46E1-B2F6-A29F7F1799CE}"/>
              </a:ext>
            </a:extLst>
          </p:cNvPr>
          <p:cNvCxnSpPr>
            <a:cxnSpLocks/>
          </p:cNvCxnSpPr>
          <p:nvPr/>
        </p:nvCxnSpPr>
        <p:spPr>
          <a:xfrm>
            <a:off x="255918" y="2685370"/>
            <a:ext cx="733716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7" name="Chart 26">
            <a:extLst>
              <a:ext uri="{FF2B5EF4-FFF2-40B4-BE49-F238E27FC236}">
                <a16:creationId xmlns:a16="http://schemas.microsoft.com/office/drawing/2014/main" id="{05512384-C490-481A-9836-3C4058658873}"/>
              </a:ext>
            </a:extLst>
          </p:cNvPr>
          <p:cNvGraphicFramePr/>
          <p:nvPr/>
        </p:nvGraphicFramePr>
        <p:xfrm>
          <a:off x="-615745" y="2699944"/>
          <a:ext cx="3844925" cy="3072216"/>
        </p:xfrm>
        <a:graphic>
          <a:graphicData uri="http://schemas.openxmlformats.org/drawingml/2006/chart">
            <c:chart xmlns:c="http://schemas.openxmlformats.org/drawingml/2006/chart" xmlns:r="http://schemas.openxmlformats.org/officeDocument/2006/relationships" r:id="rId6"/>
          </a:graphicData>
        </a:graphic>
      </p:graphicFrame>
      <p:grpSp>
        <p:nvGrpSpPr>
          <p:cNvPr id="34" name="Group 33">
            <a:extLst>
              <a:ext uri="{FF2B5EF4-FFF2-40B4-BE49-F238E27FC236}">
                <a16:creationId xmlns:a16="http://schemas.microsoft.com/office/drawing/2014/main" id="{C29D8C76-3D11-4A27-858D-E3E62CA8A3DE}"/>
              </a:ext>
            </a:extLst>
          </p:cNvPr>
          <p:cNvGrpSpPr/>
          <p:nvPr/>
        </p:nvGrpSpPr>
        <p:grpSpPr>
          <a:xfrm>
            <a:off x="2461382" y="3053133"/>
            <a:ext cx="3337256" cy="2666573"/>
            <a:chOff x="3176587" y="2894643"/>
            <a:chExt cx="3844925" cy="3072216"/>
          </a:xfrm>
        </p:grpSpPr>
        <p:graphicFrame>
          <p:nvGraphicFramePr>
            <p:cNvPr id="35" name="Chart 34">
              <a:extLst>
                <a:ext uri="{FF2B5EF4-FFF2-40B4-BE49-F238E27FC236}">
                  <a16:creationId xmlns:a16="http://schemas.microsoft.com/office/drawing/2014/main" id="{773B1726-318F-47E5-B3B0-BFBF2911F922}"/>
                </a:ext>
              </a:extLst>
            </p:cNvPr>
            <p:cNvGraphicFramePr/>
            <p:nvPr/>
          </p:nvGraphicFramePr>
          <p:xfrm>
            <a:off x="3176587" y="2894643"/>
            <a:ext cx="3844925" cy="3072216"/>
          </p:xfrm>
          <a:graphic>
            <a:graphicData uri="http://schemas.openxmlformats.org/drawingml/2006/chart">
              <c:chart xmlns:c="http://schemas.openxmlformats.org/drawingml/2006/chart" xmlns:r="http://schemas.openxmlformats.org/officeDocument/2006/relationships" r:id="rId7"/>
            </a:graphicData>
          </a:graphic>
        </p:graphicFrame>
        <p:sp>
          <p:nvSpPr>
            <p:cNvPr id="36" name="TextBox 35">
              <a:extLst>
                <a:ext uri="{FF2B5EF4-FFF2-40B4-BE49-F238E27FC236}">
                  <a16:creationId xmlns:a16="http://schemas.microsoft.com/office/drawing/2014/main" id="{EA71AAC6-09B8-4ED7-8AD0-54233C8E8E5C}"/>
                </a:ext>
              </a:extLst>
            </p:cNvPr>
            <p:cNvSpPr txBox="1"/>
            <p:nvPr/>
          </p:nvSpPr>
          <p:spPr>
            <a:xfrm>
              <a:off x="4514107" y="3882688"/>
              <a:ext cx="1603558" cy="1170167"/>
            </a:xfrm>
            <a:prstGeom prst="rect">
              <a:avLst/>
            </a:prstGeom>
            <a:noFill/>
          </p:spPr>
          <p:txBody>
            <a:bodyPr wrap="square">
              <a:spAutoFit/>
            </a:bodyPr>
            <a:lstStyle/>
            <a:p>
              <a:pPr algn="ctr"/>
              <a:r>
                <a:rPr lang="en-US" sz="2400">
                  <a:solidFill>
                    <a:srgbClr val="C00000"/>
                  </a:solidFill>
                  <a:latin typeface="Calibri" panose="020F0502020204030204" pitchFamily="34" charset="0"/>
                  <a:ea typeface="Times New Roman" panose="02020603050405020304" pitchFamily="18" charset="0"/>
                </a:rPr>
                <a:t>956,363</a:t>
              </a:r>
              <a:r>
                <a:rPr lang="en-US">
                  <a:solidFill>
                    <a:srgbClr val="000000"/>
                  </a:solidFill>
                  <a:latin typeface="Calibri" panose="020F0502020204030204" pitchFamily="34" charset="0"/>
                  <a:ea typeface="Times New Roman" panose="02020603050405020304" pitchFamily="18" charset="0"/>
                </a:rPr>
                <a:t> </a:t>
              </a:r>
            </a:p>
            <a:p>
              <a:pPr algn="ctr"/>
              <a:r>
                <a:rPr lang="en-US">
                  <a:solidFill>
                    <a:srgbClr val="000000"/>
                  </a:solidFill>
                  <a:latin typeface="Calibri" panose="020F0502020204030204" pitchFamily="34" charset="0"/>
                  <a:ea typeface="Times New Roman" panose="02020603050405020304" pitchFamily="18" charset="0"/>
                </a:rPr>
                <a:t>vulnerable Lebanese </a:t>
              </a:r>
              <a:endParaRPr lang="en-US"/>
            </a:p>
          </p:txBody>
        </p:sp>
      </p:grpSp>
      <p:graphicFrame>
        <p:nvGraphicFramePr>
          <p:cNvPr id="37" name="Chart 36">
            <a:extLst>
              <a:ext uri="{FF2B5EF4-FFF2-40B4-BE49-F238E27FC236}">
                <a16:creationId xmlns:a16="http://schemas.microsoft.com/office/drawing/2014/main" id="{129390C3-F66A-48D9-BF28-333B3999633D}"/>
              </a:ext>
            </a:extLst>
          </p:cNvPr>
          <p:cNvGraphicFramePr/>
          <p:nvPr>
            <p:extLst>
              <p:ext uri="{D42A27DB-BD31-4B8C-83A1-F6EECF244321}">
                <p14:modId xmlns:p14="http://schemas.microsoft.com/office/powerpoint/2010/main" val="4017518047"/>
              </p:ext>
            </p:extLst>
          </p:nvPr>
        </p:nvGraphicFramePr>
        <p:xfrm>
          <a:off x="-615745" y="2699944"/>
          <a:ext cx="3844925" cy="3072216"/>
        </p:xfrm>
        <a:graphic>
          <a:graphicData uri="http://schemas.openxmlformats.org/drawingml/2006/chart">
            <c:chart xmlns:c="http://schemas.openxmlformats.org/drawingml/2006/chart" xmlns:r="http://schemas.openxmlformats.org/officeDocument/2006/relationships" r:id="rId8"/>
          </a:graphicData>
        </a:graphic>
      </p:graphicFrame>
      <p:sp>
        <p:nvSpPr>
          <p:cNvPr id="38" name="TextBox 37">
            <a:extLst>
              <a:ext uri="{FF2B5EF4-FFF2-40B4-BE49-F238E27FC236}">
                <a16:creationId xmlns:a16="http://schemas.microsoft.com/office/drawing/2014/main" id="{28FC525D-905E-4D91-AAAE-04F7535D031F}"/>
              </a:ext>
            </a:extLst>
          </p:cNvPr>
          <p:cNvSpPr txBox="1"/>
          <p:nvPr/>
        </p:nvSpPr>
        <p:spPr>
          <a:xfrm>
            <a:off x="769454" y="3802392"/>
            <a:ext cx="1520576" cy="1015663"/>
          </a:xfrm>
          <a:prstGeom prst="rect">
            <a:avLst/>
          </a:prstGeom>
          <a:noFill/>
        </p:spPr>
        <p:txBody>
          <a:bodyPr wrap="square">
            <a:spAutoFit/>
          </a:bodyPr>
          <a:lstStyle/>
          <a:p>
            <a:pPr algn="ctr"/>
            <a:r>
              <a:rPr lang="en-US" sz="2400">
                <a:solidFill>
                  <a:srgbClr val="C00000"/>
                </a:solidFill>
                <a:latin typeface="Calibri" panose="020F0502020204030204" pitchFamily="34" charset="0"/>
                <a:ea typeface="Times New Roman" panose="02020603050405020304" pitchFamily="18" charset="0"/>
              </a:rPr>
              <a:t>1,355,000</a:t>
            </a:r>
            <a:endParaRPr lang="en-US">
              <a:solidFill>
                <a:srgbClr val="000000"/>
              </a:solidFill>
              <a:latin typeface="Calibri" panose="020F0502020204030204" pitchFamily="34" charset="0"/>
              <a:ea typeface="Times New Roman" panose="02020603050405020304" pitchFamily="18" charset="0"/>
            </a:endParaRPr>
          </a:p>
          <a:p>
            <a:pPr algn="ctr"/>
            <a:r>
              <a:rPr lang="en-US">
                <a:solidFill>
                  <a:srgbClr val="000000"/>
                </a:solidFill>
                <a:latin typeface="Calibri" panose="020F0502020204030204" pitchFamily="34" charset="0"/>
                <a:ea typeface="Times New Roman" panose="02020603050405020304" pitchFamily="18" charset="0"/>
              </a:rPr>
              <a:t>Displaced</a:t>
            </a:r>
          </a:p>
          <a:p>
            <a:pPr algn="ctr"/>
            <a:r>
              <a:rPr lang="en-US">
                <a:solidFill>
                  <a:srgbClr val="000000"/>
                </a:solidFill>
                <a:latin typeface="Calibri" panose="020F0502020204030204" pitchFamily="34" charset="0"/>
              </a:rPr>
              <a:t>Syrians</a:t>
            </a:r>
            <a:endParaRPr lang="en-US"/>
          </a:p>
        </p:txBody>
      </p:sp>
      <p:graphicFrame>
        <p:nvGraphicFramePr>
          <p:cNvPr id="39" name="Chart 38">
            <a:extLst>
              <a:ext uri="{FF2B5EF4-FFF2-40B4-BE49-F238E27FC236}">
                <a16:creationId xmlns:a16="http://schemas.microsoft.com/office/drawing/2014/main" id="{3A0427CF-EA1D-4614-9C3A-60A74750A446}"/>
              </a:ext>
            </a:extLst>
          </p:cNvPr>
          <p:cNvGraphicFramePr/>
          <p:nvPr>
            <p:extLst>
              <p:ext uri="{D42A27DB-BD31-4B8C-83A1-F6EECF244321}">
                <p14:modId xmlns:p14="http://schemas.microsoft.com/office/powerpoint/2010/main" val="3236395299"/>
              </p:ext>
            </p:extLst>
          </p:nvPr>
        </p:nvGraphicFramePr>
        <p:xfrm>
          <a:off x="5271198" y="3361631"/>
          <a:ext cx="2496391" cy="2014385"/>
        </p:xfrm>
        <a:graphic>
          <a:graphicData uri="http://schemas.openxmlformats.org/drawingml/2006/chart">
            <c:chart xmlns:c="http://schemas.openxmlformats.org/drawingml/2006/chart" xmlns:r="http://schemas.openxmlformats.org/officeDocument/2006/relationships" r:id="rId9"/>
          </a:graphicData>
        </a:graphic>
      </p:graphicFrame>
      <p:sp>
        <p:nvSpPr>
          <p:cNvPr id="40" name="TextBox 39">
            <a:extLst>
              <a:ext uri="{FF2B5EF4-FFF2-40B4-BE49-F238E27FC236}">
                <a16:creationId xmlns:a16="http://schemas.microsoft.com/office/drawing/2014/main" id="{1683D87C-0EBA-4504-8450-1F11FA61315D}"/>
              </a:ext>
            </a:extLst>
          </p:cNvPr>
          <p:cNvSpPr txBox="1"/>
          <p:nvPr/>
        </p:nvSpPr>
        <p:spPr>
          <a:xfrm>
            <a:off x="6015883" y="4124660"/>
            <a:ext cx="1339848" cy="738664"/>
          </a:xfrm>
          <a:prstGeom prst="rect">
            <a:avLst/>
          </a:prstGeom>
          <a:noFill/>
        </p:spPr>
        <p:txBody>
          <a:bodyPr wrap="square">
            <a:spAutoFit/>
          </a:bodyPr>
          <a:lstStyle/>
          <a:p>
            <a:pPr algn="ctr"/>
            <a:r>
              <a:rPr lang="en-US" sz="2400">
                <a:solidFill>
                  <a:srgbClr val="C00000"/>
                </a:solidFill>
                <a:latin typeface="Calibri" panose="020F0502020204030204" pitchFamily="34" charset="0"/>
                <a:ea typeface="Times New Roman" panose="02020603050405020304" pitchFamily="18" charset="0"/>
              </a:rPr>
              <a:t>111,159</a:t>
            </a:r>
            <a:r>
              <a:rPr lang="en-US">
                <a:solidFill>
                  <a:srgbClr val="000000"/>
                </a:solidFill>
                <a:latin typeface="Calibri" panose="020F0502020204030204" pitchFamily="34" charset="0"/>
                <a:ea typeface="Times New Roman" panose="02020603050405020304" pitchFamily="18" charset="0"/>
              </a:rPr>
              <a:t> </a:t>
            </a:r>
          </a:p>
          <a:p>
            <a:pPr algn="ctr"/>
            <a:r>
              <a:rPr lang="en-US">
                <a:solidFill>
                  <a:srgbClr val="000000"/>
                </a:solidFill>
                <a:latin typeface="Calibri" panose="020F0502020204030204" pitchFamily="34" charset="0"/>
                <a:ea typeface="Times New Roman" panose="02020603050405020304" pitchFamily="18" charset="0"/>
              </a:rPr>
              <a:t>PRL</a:t>
            </a:r>
            <a:endParaRPr lang="en-US"/>
          </a:p>
        </p:txBody>
      </p:sp>
      <p:graphicFrame>
        <p:nvGraphicFramePr>
          <p:cNvPr id="41" name="Chart 40">
            <a:extLst>
              <a:ext uri="{FF2B5EF4-FFF2-40B4-BE49-F238E27FC236}">
                <a16:creationId xmlns:a16="http://schemas.microsoft.com/office/drawing/2014/main" id="{F6E8CA76-9FEC-4E31-A7F8-BF89C22AEB48}"/>
              </a:ext>
            </a:extLst>
          </p:cNvPr>
          <p:cNvGraphicFramePr/>
          <p:nvPr>
            <p:extLst>
              <p:ext uri="{D42A27DB-BD31-4B8C-83A1-F6EECF244321}">
                <p14:modId xmlns:p14="http://schemas.microsoft.com/office/powerpoint/2010/main" val="558792230"/>
              </p:ext>
            </p:extLst>
          </p:nvPr>
        </p:nvGraphicFramePr>
        <p:xfrm>
          <a:off x="7264556" y="3578204"/>
          <a:ext cx="2003219" cy="1616435"/>
        </p:xfrm>
        <a:graphic>
          <a:graphicData uri="http://schemas.openxmlformats.org/drawingml/2006/chart">
            <c:chart xmlns:c="http://schemas.openxmlformats.org/drawingml/2006/chart" xmlns:r="http://schemas.openxmlformats.org/officeDocument/2006/relationships" r:id="rId10"/>
          </a:graphicData>
        </a:graphic>
      </p:graphicFrame>
      <p:sp>
        <p:nvSpPr>
          <p:cNvPr id="42" name="TextBox 41">
            <a:extLst>
              <a:ext uri="{FF2B5EF4-FFF2-40B4-BE49-F238E27FC236}">
                <a16:creationId xmlns:a16="http://schemas.microsoft.com/office/drawing/2014/main" id="{3A54028D-749F-4739-9A2C-951E98D3FC9D}"/>
              </a:ext>
            </a:extLst>
          </p:cNvPr>
          <p:cNvSpPr txBox="1"/>
          <p:nvPr/>
        </p:nvSpPr>
        <p:spPr>
          <a:xfrm>
            <a:off x="7697493" y="4143586"/>
            <a:ext cx="1339848" cy="584775"/>
          </a:xfrm>
          <a:prstGeom prst="rect">
            <a:avLst/>
          </a:prstGeom>
          <a:noFill/>
        </p:spPr>
        <p:txBody>
          <a:bodyPr wrap="square">
            <a:spAutoFit/>
          </a:bodyPr>
          <a:lstStyle/>
          <a:p>
            <a:pPr algn="ctr"/>
            <a:r>
              <a:rPr lang="en-US">
                <a:solidFill>
                  <a:srgbClr val="C00000"/>
                </a:solidFill>
                <a:latin typeface="Calibri" panose="020F0502020204030204" pitchFamily="34" charset="0"/>
                <a:ea typeface="Times New Roman" panose="02020603050405020304" pitchFamily="18" charset="0"/>
              </a:rPr>
              <a:t>27,700</a:t>
            </a:r>
            <a:r>
              <a:rPr lang="en-US" sz="1400">
                <a:solidFill>
                  <a:srgbClr val="000000"/>
                </a:solidFill>
                <a:latin typeface="Calibri" panose="020F0502020204030204" pitchFamily="34" charset="0"/>
                <a:ea typeface="Times New Roman" panose="02020603050405020304" pitchFamily="18" charset="0"/>
              </a:rPr>
              <a:t> </a:t>
            </a:r>
          </a:p>
          <a:p>
            <a:pPr algn="ctr"/>
            <a:r>
              <a:rPr lang="en-US" sz="1400">
                <a:solidFill>
                  <a:srgbClr val="000000"/>
                </a:solidFill>
                <a:latin typeface="Calibri" panose="020F0502020204030204" pitchFamily="34" charset="0"/>
                <a:ea typeface="Times New Roman" panose="02020603050405020304" pitchFamily="18" charset="0"/>
              </a:rPr>
              <a:t>PRS</a:t>
            </a:r>
            <a:endParaRPr lang="en-US" sz="1400"/>
          </a:p>
        </p:txBody>
      </p:sp>
      <p:sp>
        <p:nvSpPr>
          <p:cNvPr id="43" name="TextBox 42">
            <a:extLst>
              <a:ext uri="{FF2B5EF4-FFF2-40B4-BE49-F238E27FC236}">
                <a16:creationId xmlns:a16="http://schemas.microsoft.com/office/drawing/2014/main" id="{02A13B06-2A5F-414F-9339-8101E911A2E2}"/>
              </a:ext>
            </a:extLst>
          </p:cNvPr>
          <p:cNvSpPr txBox="1"/>
          <p:nvPr/>
        </p:nvSpPr>
        <p:spPr>
          <a:xfrm rot="19267917">
            <a:off x="1701989" y="4929105"/>
            <a:ext cx="1073371" cy="369332"/>
          </a:xfrm>
          <a:prstGeom prst="rect">
            <a:avLst/>
          </a:prstGeom>
          <a:noFill/>
        </p:spPr>
        <p:txBody>
          <a:bodyPr wrap="none" rtlCol="0">
            <a:spAutoFit/>
          </a:bodyPr>
          <a:lstStyle/>
          <a:p>
            <a:r>
              <a:rPr lang="en-US">
                <a:solidFill>
                  <a:schemeClr val="bg1"/>
                </a:solidFill>
              </a:rPr>
              <a:t>REACHED</a:t>
            </a:r>
          </a:p>
        </p:txBody>
      </p:sp>
    </p:spTree>
    <p:extLst>
      <p:ext uri="{BB962C8B-B14F-4D97-AF65-F5344CB8AC3E}">
        <p14:creationId xmlns:p14="http://schemas.microsoft.com/office/powerpoint/2010/main" val="36210282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Placeholder 1">
            <a:extLst>
              <a:ext uri="{FF2B5EF4-FFF2-40B4-BE49-F238E27FC236}">
                <a16:creationId xmlns:a16="http://schemas.microsoft.com/office/drawing/2014/main" id="{7FFDA63F-C6F5-4B54-8A81-219DA4589309}"/>
              </a:ext>
            </a:extLst>
          </p:cNvPr>
          <p:cNvSpPr>
            <a:spLocks noGrp="1"/>
          </p:cNvSpPr>
          <p:nvPr>
            <p:ph type="body" sz="quarter" idx="14"/>
          </p:nvPr>
        </p:nvSpPr>
        <p:spPr>
          <a:xfrm>
            <a:off x="1076326" y="1758777"/>
            <a:ext cx="7842204" cy="4730751"/>
          </a:xfrm>
        </p:spPr>
        <p:txBody>
          <a:bodyPr/>
          <a:lstStyle/>
          <a:p>
            <a:pPr indent="0">
              <a:spcBef>
                <a:spcPct val="0"/>
              </a:spcBef>
            </a:pPr>
            <a:r>
              <a:rPr lang="en-US" altLang="en-US" b="1" i="1" dirty="0">
                <a:latin typeface="Arial" panose="020B0604020202020204" pitchFamily="34" charset="0"/>
                <a:cs typeface="Arial" panose="020B0604020202020204" pitchFamily="34" charset="0"/>
              </a:rPr>
              <a:t>Basic services</a:t>
            </a:r>
          </a:p>
          <a:p>
            <a:pPr marL="285744" indent="-285744">
              <a:spcBef>
                <a:spcPct val="0"/>
              </a:spcBef>
              <a:buFont typeface="Wingdings" panose="05000000000000000000" pitchFamily="2" charset="2"/>
              <a:buChar char="§"/>
            </a:pPr>
            <a:r>
              <a:rPr lang="en-US" altLang="en-US" dirty="0">
                <a:latin typeface="Arial" panose="020B0604020202020204" pitchFamily="34" charset="0"/>
                <a:cs typeface="Arial" panose="020B0604020202020204" pitchFamily="34" charset="0"/>
              </a:rPr>
              <a:t>Increase cash assistance in terms of amount and reach, explore assistance in USD and assess its impact on tensions </a:t>
            </a:r>
          </a:p>
          <a:p>
            <a:pPr marL="285744" indent="-285744">
              <a:spcBef>
                <a:spcPct val="0"/>
              </a:spcBef>
              <a:buFont typeface="Wingdings" panose="05000000000000000000" pitchFamily="2" charset="2"/>
              <a:buChar char="§"/>
            </a:pPr>
            <a:r>
              <a:rPr lang="en-US" altLang="en-US" dirty="0">
                <a:latin typeface="Arial" panose="020B0604020202020204" pitchFamily="34" charset="0"/>
                <a:cs typeface="Arial" panose="020B0604020202020204" pitchFamily="34" charset="0"/>
              </a:rPr>
              <a:t>Revisit health care coverage, medication availability, better health care for older persons and PWDs</a:t>
            </a:r>
          </a:p>
          <a:p>
            <a:pPr indent="0">
              <a:spcBef>
                <a:spcPct val="0"/>
              </a:spcBef>
            </a:pPr>
            <a:endParaRPr lang="en-US" altLang="en-US" sz="1800" b="1" dirty="0">
              <a:latin typeface="Arial" panose="020B0604020202020204" pitchFamily="34" charset="0"/>
              <a:cs typeface="Arial" panose="020B0604020202020204" pitchFamily="34" charset="0"/>
            </a:endParaRPr>
          </a:p>
          <a:p>
            <a:pPr indent="0">
              <a:spcBef>
                <a:spcPct val="0"/>
              </a:spcBef>
            </a:pPr>
            <a:r>
              <a:rPr lang="en-US" altLang="en-US" sz="1800" b="1" dirty="0">
                <a:latin typeface="Arial" panose="020B0604020202020204" pitchFamily="34" charset="0"/>
                <a:cs typeface="Arial" panose="020B0604020202020204" pitchFamily="34" charset="0"/>
              </a:rPr>
              <a:t>Complaints and feedback </a:t>
            </a:r>
          </a:p>
          <a:p>
            <a:pPr marL="285744" indent="-285744">
              <a:spcBef>
                <a:spcPct val="0"/>
              </a:spcBef>
              <a:buFont typeface="Wingdings" panose="05000000000000000000" pitchFamily="2" charset="2"/>
              <a:buChar char="§"/>
            </a:pPr>
            <a:r>
              <a:rPr lang="en-US" altLang="en-US" sz="1800" dirty="0">
                <a:latin typeface="Arial" panose="020B0604020202020204" pitchFamily="34" charset="0"/>
                <a:cs typeface="Arial" panose="020B0604020202020204" pitchFamily="34" charset="0"/>
              </a:rPr>
              <a:t>Enhance complaints mechanisms, diversify channels including phone and face to face</a:t>
            </a:r>
            <a:r>
              <a:rPr lang="en-US" altLang="en-US" dirty="0">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track change, share info on diverse channels and provide systematic feedback </a:t>
            </a:r>
          </a:p>
          <a:p>
            <a:pPr marL="285744" indent="-285744">
              <a:spcBef>
                <a:spcPct val="0"/>
              </a:spcBef>
              <a:buFont typeface="Wingdings" panose="05000000000000000000" pitchFamily="2" charset="2"/>
              <a:buChar char="§"/>
            </a:pPr>
            <a:r>
              <a:rPr lang="en-US" altLang="en-US" sz="1800" dirty="0">
                <a:latin typeface="Arial" panose="020B0604020202020204" pitchFamily="34" charset="0"/>
                <a:cs typeface="Arial" panose="020B0604020202020204" pitchFamily="34" charset="0"/>
              </a:rPr>
              <a:t>Continue to enhance Call Center access, reduce load on lines </a:t>
            </a:r>
          </a:p>
          <a:p>
            <a:pPr indent="0">
              <a:spcBef>
                <a:spcPct val="0"/>
              </a:spcBef>
            </a:pPr>
            <a:endParaRPr lang="en-US" altLang="en-US" dirty="0">
              <a:latin typeface="Arial" panose="020B0604020202020204" pitchFamily="34" charset="0"/>
              <a:cs typeface="Arial" panose="020B0604020202020204" pitchFamily="34" charset="0"/>
            </a:endParaRPr>
          </a:p>
          <a:p>
            <a:pPr indent="0">
              <a:spcBef>
                <a:spcPct val="0"/>
              </a:spcBef>
            </a:pPr>
            <a:r>
              <a:rPr lang="en-US" altLang="en-US" b="1" i="1" dirty="0">
                <a:latin typeface="Arial" panose="020B0604020202020204" pitchFamily="34" charset="0"/>
                <a:cs typeface="Arial" panose="020B0604020202020204" pitchFamily="34" charset="0"/>
              </a:rPr>
              <a:t>Other</a:t>
            </a:r>
            <a:r>
              <a:rPr lang="en-US" altLang="en-US" dirty="0">
                <a:latin typeface="Arial" panose="020B0604020202020204" pitchFamily="34" charset="0"/>
                <a:cs typeface="Arial" panose="020B0604020202020204" pitchFamily="34" charset="0"/>
              </a:rPr>
              <a:t> </a:t>
            </a:r>
          </a:p>
          <a:p>
            <a:pPr marL="285744" indent="-285744">
              <a:spcBef>
                <a:spcPct val="0"/>
              </a:spcBef>
              <a:buFont typeface="Wingdings" panose="05000000000000000000" pitchFamily="2" charset="2"/>
              <a:buChar char="§"/>
            </a:pPr>
            <a:r>
              <a:rPr lang="en-US" altLang="en-US" dirty="0">
                <a:latin typeface="Arial" panose="020B0604020202020204" pitchFamily="34" charset="0"/>
                <a:cs typeface="Arial" panose="020B0604020202020204" pitchFamily="34" charset="0"/>
              </a:rPr>
              <a:t>Increase resettlement slots</a:t>
            </a:r>
          </a:p>
          <a:p>
            <a:pPr indent="0">
              <a:spcBef>
                <a:spcPct val="0"/>
              </a:spcBef>
            </a:pPr>
            <a:endParaRPr lang="en-US" altLang="en-US" b="1" i="1" dirty="0">
              <a:latin typeface="Arial" panose="020B0604020202020204" pitchFamily="34" charset="0"/>
              <a:cs typeface="Arial" panose="020B0604020202020204" pitchFamily="34" charset="0"/>
            </a:endParaRPr>
          </a:p>
          <a:p>
            <a:pPr indent="0">
              <a:spcBef>
                <a:spcPct val="0"/>
              </a:spcBef>
            </a:pPr>
            <a:endParaRPr lang="en-US" altLang="en-US" dirty="0">
              <a:latin typeface="Arial" panose="020B0604020202020204" pitchFamily="34" charset="0"/>
              <a:cs typeface="Arial" panose="020B0604020202020204" pitchFamily="34" charset="0"/>
            </a:endParaRPr>
          </a:p>
        </p:txBody>
      </p:sp>
      <p:sp>
        <p:nvSpPr>
          <p:cNvPr id="53251" name="Text Placeholder 2">
            <a:extLst>
              <a:ext uri="{FF2B5EF4-FFF2-40B4-BE49-F238E27FC236}">
                <a16:creationId xmlns:a16="http://schemas.microsoft.com/office/drawing/2014/main" id="{A6FE689E-F5F4-4C1F-8EF4-F68A308A97B9}"/>
              </a:ext>
            </a:extLst>
          </p:cNvPr>
          <p:cNvSpPr>
            <a:spLocks noGrp="1"/>
          </p:cNvSpPr>
          <p:nvPr>
            <p:ph type="body" sz="quarter" idx="11"/>
          </p:nvPr>
        </p:nvSpPr>
        <p:spPr>
          <a:xfrm>
            <a:off x="1076326" y="1104902"/>
            <a:ext cx="6369051" cy="350839"/>
          </a:xfrm>
        </p:spPr>
        <p:txBody>
          <a:bodyPr/>
          <a:lstStyle/>
          <a:p>
            <a:r>
              <a:rPr lang="en-US" altLang="en-US" dirty="0">
                <a:latin typeface="Arial" panose="020B0604020202020204" pitchFamily="34" charset="0"/>
                <a:cs typeface="Arial" panose="020B0604020202020204" pitchFamily="34" charset="0"/>
              </a:rPr>
              <a:t>Recommendations (not exhaustive)</a:t>
            </a:r>
          </a:p>
        </p:txBody>
      </p:sp>
    </p:spTree>
    <p:extLst>
      <p:ext uri="{BB962C8B-B14F-4D97-AF65-F5344CB8AC3E}">
        <p14:creationId xmlns:p14="http://schemas.microsoft.com/office/powerpoint/2010/main" val="42854939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02A83-EF7F-4882-BE8B-8CF016AC1A73}"/>
              </a:ext>
            </a:extLst>
          </p:cNvPr>
          <p:cNvSpPr>
            <a:spLocks noGrp="1"/>
          </p:cNvSpPr>
          <p:nvPr>
            <p:ph type="title"/>
          </p:nvPr>
        </p:nvSpPr>
        <p:spPr>
          <a:xfrm>
            <a:off x="5598459" y="1539433"/>
            <a:ext cx="3065480" cy="4654213"/>
          </a:xfrm>
        </p:spPr>
        <p:txBody>
          <a:bodyPr vert="horz" lIns="91440" tIns="45720" rIns="91440" bIns="45720" rtlCol="0" anchor="b">
            <a:normAutofit/>
          </a:bodyPr>
          <a:lstStyle/>
          <a:p>
            <a:r>
              <a:rPr lang="en-US" sz="3600" b="1" dirty="0">
                <a:latin typeface="+mn-lt"/>
              </a:rPr>
              <a:t>Nutrition Response &amp;  strategic direction in Lebanon</a:t>
            </a:r>
            <a:br>
              <a:rPr lang="en-US" sz="3600" b="1" dirty="0">
                <a:latin typeface="+mn-lt"/>
              </a:rPr>
            </a:br>
            <a:br>
              <a:rPr lang="en-US" sz="3600" b="1" dirty="0">
                <a:latin typeface="+mn-lt"/>
              </a:rPr>
            </a:br>
            <a:r>
              <a:rPr lang="en-US" sz="3600" b="1" dirty="0">
                <a:solidFill>
                  <a:srgbClr val="FFC000"/>
                </a:solidFill>
                <a:latin typeface="+mn-lt"/>
              </a:rPr>
              <a:t>2022</a:t>
            </a:r>
            <a:endParaRPr lang="en-US" sz="3300" dirty="0">
              <a:solidFill>
                <a:srgbClr val="FFC000"/>
              </a:solidFill>
            </a:endParaRPr>
          </a:p>
        </p:txBody>
      </p:sp>
      <p:sp>
        <p:nvSpPr>
          <p:cNvPr id="71" name="Freeform: Shape 70">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5391039"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410" name="Picture 2" descr="Take Action | UNICEF Lebanon">
            <a:extLst>
              <a:ext uri="{FF2B5EF4-FFF2-40B4-BE49-F238E27FC236}">
                <a16:creationId xmlns:a16="http://schemas.microsoft.com/office/drawing/2014/main" id="{2995AA57-5C60-4004-9B77-568C95D17A5E}"/>
              </a:ext>
            </a:extLst>
          </p:cNvPr>
          <p:cNvPicPr>
            <a:picLocks noChangeAspect="1" noChangeArrowheads="1"/>
          </p:cNvPicPr>
          <p:nvPr/>
        </p:nvPicPr>
        <p:blipFill rotWithShape="1">
          <a:blip>
            <a:extLst>
              <a:ext uri="{28A0092B-C50C-407E-A947-70E740481C1C}">
                <a14:useLocalDpi xmlns:a14="http://schemas.microsoft.com/office/drawing/2010/main" val="0"/>
              </a:ext>
            </a:extLst>
          </a:blip>
          <a:srcRect l="30597" r="18095" b="-1"/>
          <a:stretch/>
        </p:blipFill>
        <p:spPr bwMode="auto">
          <a:xfrm>
            <a:off x="-207420" y="-208334"/>
            <a:ext cx="5271352"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693984"/>
      </p:ext>
    </p:extLst>
  </p:cSld>
  <p:clrMapOvr>
    <a:overrideClrMapping bg1="dk1" tx1="lt1" bg2="dk2" tx2="lt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B1E727FD-70A6-434B-8477-684C00CCE4F3}"/>
              </a:ext>
            </a:extLst>
          </p:cNvPr>
          <p:cNvSpPr txBox="1">
            <a:spLocks/>
          </p:cNvSpPr>
          <p:nvPr/>
        </p:nvSpPr>
        <p:spPr>
          <a:xfrm>
            <a:off x="257907" y="824407"/>
            <a:ext cx="4900630" cy="426219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To estimate the prevenance of all forms of malnutrition and their major drivers among children and women</a:t>
            </a: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t>9 partners worked together </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SMART survey in 8 governates and 2 sub-samples in Palestinian Camp and ITS</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3558 children &amp; 9214 WRA surveyed,</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With extensive QA and plausibility checks</a:t>
            </a:r>
          </a:p>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As evidence for policy and programming</a:t>
            </a:r>
          </a:p>
        </p:txBody>
      </p:sp>
      <p:grpSp>
        <p:nvGrpSpPr>
          <p:cNvPr id="2" name="Group 1">
            <a:extLst>
              <a:ext uri="{FF2B5EF4-FFF2-40B4-BE49-F238E27FC236}">
                <a16:creationId xmlns:a16="http://schemas.microsoft.com/office/drawing/2014/main" id="{7DECE4F5-69CA-4665-860A-0D09C115AA1F}"/>
              </a:ext>
            </a:extLst>
          </p:cNvPr>
          <p:cNvGrpSpPr/>
          <p:nvPr/>
        </p:nvGrpSpPr>
        <p:grpSpPr>
          <a:xfrm>
            <a:off x="0" y="4824366"/>
            <a:ext cx="7746715" cy="1807780"/>
            <a:chOff x="0" y="4372303"/>
            <a:chExt cx="7629169" cy="1807780"/>
          </a:xfrm>
        </p:grpSpPr>
        <p:sp>
          <p:nvSpPr>
            <p:cNvPr id="3" name="Text Box 2"/>
            <p:cNvSpPr txBox="1"/>
            <p:nvPr/>
          </p:nvSpPr>
          <p:spPr>
            <a:xfrm>
              <a:off x="0" y="4372303"/>
              <a:ext cx="6810703" cy="1807780"/>
            </a:xfrm>
            <a:prstGeom prst="rect">
              <a:avLst/>
            </a:prstGeom>
            <a:solidFill>
              <a:sysClr val="window" lastClr="FFFFFF"/>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US" sz="1800" b="1" i="0" u="none" strike="noStrike" kern="0" cap="none" spc="0" normalizeH="0" baseline="0" noProof="0">
                  <a:ln>
                    <a:noFill/>
                  </a:ln>
                  <a:solidFill>
                    <a:sysClr val="windowText" lastClr="000000"/>
                  </a:solidFill>
                  <a:effectLst/>
                  <a:uLnTx/>
                  <a:uFillTx/>
                  <a:latin typeface="Arial" panose="020B0604020202020204" pitchFamily="34" charset="0"/>
                  <a:ea typeface="Arial" panose="020B0604020202020204" pitchFamily="34" charset="0"/>
                  <a:cs typeface="+mn-cs"/>
                </a:rPr>
                <a:t>    </a:t>
              </a:r>
              <a:r>
                <a:rPr kumimoji="0" lang="en-GB" sz="1800" b="1" i="0" u="none" strike="noStrike" kern="0" cap="none" spc="0" normalizeH="0" baseline="0" noProof="0">
                  <a:ln>
                    <a:noFill/>
                  </a:ln>
                  <a:solidFill>
                    <a:sysClr val="windowText" lastClr="000000"/>
                  </a:solidFill>
                  <a:effectLst/>
                  <a:uLnTx/>
                  <a:uFillTx/>
                  <a:latin typeface="Arial" panose="020B0604020202020204" pitchFamily="34" charset="0"/>
                  <a:ea typeface="Arial" panose="020B0604020202020204" pitchFamily="34" charset="0"/>
                  <a:cs typeface="+mn-cs"/>
                </a:rPr>
                <a:t> </a:t>
              </a:r>
              <a:endPar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6000"/>
                </a:lnSpc>
                <a:spcBef>
                  <a:spcPts val="0"/>
                </a:spcBef>
                <a:spcAft>
                  <a:spcPts val="800"/>
                </a:spcAft>
                <a:buClrTx/>
                <a:buSzTx/>
                <a:buFontTx/>
                <a:buNone/>
                <a:tabLst/>
                <a:defRPr/>
              </a:pPr>
              <a:r>
                <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r>
                <a:rPr kumimoji="0" lang="en-GB"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mn-cs"/>
                </a:rPr>
                <a:t> </a:t>
              </a:r>
            </a:p>
          </p:txBody>
        </p:sp>
        <p:pic>
          <p:nvPicPr>
            <p:cNvPr id="4" name="Picture 3" descr="See the source image"/>
            <p:cNvPicPr/>
            <p:nvPr/>
          </p:nvPicPr>
          <p:blipFill>
            <a:blip>
              <a:extLst>
                <a:ext uri="{28A0092B-C50C-407E-A947-70E740481C1C}">
                  <a14:useLocalDpi xmlns:a14="http://schemas.microsoft.com/office/drawing/2010/main" val="0"/>
                </a:ext>
              </a:extLst>
            </a:blip>
            <a:srcRect/>
            <a:stretch>
              <a:fillRect/>
            </a:stretch>
          </p:blipFill>
          <p:spPr bwMode="auto">
            <a:xfrm>
              <a:off x="2652397" y="4632062"/>
              <a:ext cx="834390" cy="556260"/>
            </a:xfrm>
            <a:prstGeom prst="rect">
              <a:avLst/>
            </a:prstGeom>
            <a:noFill/>
            <a:ln>
              <a:noFill/>
            </a:ln>
          </p:spPr>
        </p:pic>
        <p:pic>
          <p:nvPicPr>
            <p:cNvPr id="5" name="Picture 4" descr="See the source image"/>
            <p:cNvPicPr/>
            <p:nvPr/>
          </p:nvPicPr>
          <p:blipFill>
            <a:blip>
              <a:extLst>
                <a:ext uri="{28A0092B-C50C-407E-A947-70E740481C1C}">
                  <a14:useLocalDpi xmlns:a14="http://schemas.microsoft.com/office/drawing/2010/main" val="0"/>
                </a:ext>
              </a:extLst>
            </a:blip>
            <a:srcRect/>
            <a:stretch>
              <a:fillRect/>
            </a:stretch>
          </p:blipFill>
          <p:spPr bwMode="auto">
            <a:xfrm>
              <a:off x="1674652" y="5447716"/>
              <a:ext cx="603885" cy="610870"/>
            </a:xfrm>
            <a:prstGeom prst="rect">
              <a:avLst/>
            </a:prstGeom>
            <a:noFill/>
            <a:ln>
              <a:noFill/>
            </a:ln>
          </p:spPr>
        </p:pic>
        <p:pic>
          <p:nvPicPr>
            <p:cNvPr id="6" name="Picture 5" descr="United Nations High Commissioner For Refugees (UNHCR) | Page 7 | ALNAP"/>
            <p:cNvPicPr/>
            <p:nvPr/>
          </p:nvPicPr>
          <p:blipFill>
            <a:blip>
              <a:extLst>
                <a:ext uri="{28A0092B-C50C-407E-A947-70E740481C1C}">
                  <a14:useLocalDpi xmlns:a14="http://schemas.microsoft.com/office/drawing/2010/main" val="0"/>
                </a:ext>
              </a:extLst>
            </a:blip>
            <a:srcRect/>
            <a:stretch>
              <a:fillRect/>
            </a:stretch>
          </p:blipFill>
          <p:spPr bwMode="auto">
            <a:xfrm>
              <a:off x="135441" y="5425174"/>
              <a:ext cx="1150620" cy="655955"/>
            </a:xfrm>
            <a:prstGeom prst="rect">
              <a:avLst/>
            </a:prstGeom>
            <a:noFill/>
            <a:ln>
              <a:noFill/>
            </a:ln>
          </p:spPr>
        </p:pic>
        <p:pic>
          <p:nvPicPr>
            <p:cNvPr id="7" name="Picture 6"/>
            <p:cNvPicPr/>
            <p:nvPr/>
          </p:nvPicPr>
          <p:blipFill rotWithShape="1">
            <a:blip>
              <a:extLst>
                <a:ext uri="{28A0092B-C50C-407E-A947-70E740481C1C}">
                  <a14:useLocalDpi xmlns:a14="http://schemas.microsoft.com/office/drawing/2010/main" val="0"/>
                </a:ext>
              </a:extLst>
            </a:blip>
            <a:srcRect l="25252" r="29565"/>
            <a:stretch/>
          </p:blipFill>
          <p:spPr bwMode="auto">
            <a:xfrm>
              <a:off x="3703673" y="4537447"/>
              <a:ext cx="738505" cy="650875"/>
            </a:xfrm>
            <a:prstGeom prst="rect">
              <a:avLst/>
            </a:prstGeom>
            <a:noFill/>
            <a:ln>
              <a:noFill/>
            </a:ln>
            <a:extLst>
              <a:ext uri="{53640926-AAD7-44D8-BBD7-CCE9431645EC}">
                <a14:shadowObscured xmlns:a14="http://schemas.microsoft.com/office/drawing/2010/main"/>
              </a:ext>
            </a:extLst>
          </p:spPr>
        </p:pic>
        <p:pic>
          <p:nvPicPr>
            <p:cNvPr id="8" name="Picture 7" descr="C:\Users\user\Downloads\FAO_logo_Blue_3lines_en.jpg"/>
            <p:cNvPicPr/>
            <p:nvPr/>
          </p:nvPicPr>
          <p:blipFill rotWithShape="1">
            <a:blip>
              <a:extLst>
                <a:ext uri="{28A0092B-C50C-407E-A947-70E740481C1C}">
                  <a14:useLocalDpi xmlns:a14="http://schemas.microsoft.com/office/drawing/2010/main" val="0"/>
                </a:ext>
              </a:extLst>
            </a:blip>
            <a:srcRect l="7100" r="6149"/>
            <a:stretch/>
          </p:blipFill>
          <p:spPr bwMode="auto">
            <a:xfrm>
              <a:off x="4774893" y="4515919"/>
              <a:ext cx="1359535" cy="635000"/>
            </a:xfrm>
            <a:prstGeom prst="rect">
              <a:avLst/>
            </a:prstGeom>
            <a:noFill/>
            <a:ln>
              <a:noFill/>
            </a:ln>
            <a:extLst>
              <a:ext uri="{53640926-AAD7-44D8-BBD7-CCE9431645EC}">
                <a14:shadowObscured xmlns:a14="http://schemas.microsoft.com/office/drawing/2010/main"/>
              </a:ext>
            </a:extLst>
          </p:spPr>
        </p:pic>
        <p:pic>
          <p:nvPicPr>
            <p:cNvPr id="9" name="Picture 8" descr="C:\Users\user\Desktop\Lebanon\LNS.png"/>
            <p:cNvPicPr/>
            <p:nvPr/>
          </p:nvPicPr>
          <p:blipFill>
            <a:blip>
              <a:extLst>
                <a:ext uri="{28A0092B-C50C-407E-A947-70E740481C1C}">
                  <a14:useLocalDpi xmlns:a14="http://schemas.microsoft.com/office/drawing/2010/main" val="0"/>
                </a:ext>
              </a:extLst>
            </a:blip>
            <a:srcRect/>
            <a:stretch>
              <a:fillRect/>
            </a:stretch>
          </p:blipFill>
          <p:spPr bwMode="auto">
            <a:xfrm>
              <a:off x="1472140" y="4625318"/>
              <a:ext cx="1098584" cy="650875"/>
            </a:xfrm>
            <a:prstGeom prst="rect">
              <a:avLst/>
            </a:prstGeom>
            <a:noFill/>
            <a:ln>
              <a:noFill/>
            </a:ln>
          </p:spPr>
        </p:pic>
        <p:pic>
          <p:nvPicPr>
            <p:cNvPr id="11" name="Picture 10"/>
            <p:cNvPicPr/>
            <p:nvPr/>
          </p:nvPicPr>
          <p:blipFill>
            <a:blip>
              <a:extLst>
                <a:ext uri="{28A0092B-C50C-407E-A947-70E740481C1C}">
                  <a14:useLocalDpi xmlns:a14="http://schemas.microsoft.com/office/drawing/2010/main" val="0"/>
                </a:ext>
              </a:extLst>
            </a:blip>
            <a:srcRect/>
            <a:stretch>
              <a:fillRect/>
            </a:stretch>
          </p:blipFill>
          <p:spPr bwMode="auto">
            <a:xfrm>
              <a:off x="2667128" y="5396813"/>
              <a:ext cx="937895" cy="637540"/>
            </a:xfrm>
            <a:prstGeom prst="rect">
              <a:avLst/>
            </a:prstGeom>
            <a:noFill/>
            <a:ln>
              <a:noFill/>
            </a:ln>
          </p:spPr>
        </p:pic>
        <p:pic>
          <p:nvPicPr>
            <p:cNvPr id="12" name="Picture 11" descr="See the source image"/>
            <p:cNvPicPr/>
            <p:nvPr/>
          </p:nvPicPr>
          <p:blipFill>
            <a:blip>
              <a:extLst>
                <a:ext uri="{28A0092B-C50C-407E-A947-70E740481C1C}">
                  <a14:useLocalDpi xmlns:a14="http://schemas.microsoft.com/office/drawing/2010/main" val="0"/>
                </a:ext>
              </a:extLst>
            </a:blip>
            <a:srcRect/>
            <a:stretch>
              <a:fillRect/>
            </a:stretch>
          </p:blipFill>
          <p:spPr bwMode="auto">
            <a:xfrm>
              <a:off x="3915344" y="5368829"/>
              <a:ext cx="647700" cy="647700"/>
            </a:xfrm>
            <a:prstGeom prst="rect">
              <a:avLst/>
            </a:prstGeom>
            <a:noFill/>
            <a:ln>
              <a:noFill/>
            </a:ln>
          </p:spPr>
        </p:pic>
        <p:pic>
          <p:nvPicPr>
            <p:cNvPr id="13" name="Picture 12" descr="C:\Users\user\Desktop\Lebanon\IOCC.png"/>
            <p:cNvPicPr/>
            <p:nvPr/>
          </p:nvPicPr>
          <p:blipFill>
            <a:blip>
              <a:extLst>
                <a:ext uri="{28A0092B-C50C-407E-A947-70E740481C1C}">
                  <a14:useLocalDpi xmlns:a14="http://schemas.microsoft.com/office/drawing/2010/main" val="0"/>
                </a:ext>
              </a:extLst>
            </a:blip>
            <a:srcRect/>
            <a:stretch>
              <a:fillRect/>
            </a:stretch>
          </p:blipFill>
          <p:spPr bwMode="auto">
            <a:xfrm>
              <a:off x="4763951" y="5692679"/>
              <a:ext cx="1134745" cy="298450"/>
            </a:xfrm>
            <a:prstGeom prst="rect">
              <a:avLst/>
            </a:prstGeom>
            <a:noFill/>
            <a:ln>
              <a:noFill/>
            </a:ln>
          </p:spPr>
        </p:pic>
        <p:pic>
          <p:nvPicPr>
            <p:cNvPr id="14" name="Picture 13"/>
            <p:cNvPicPr>
              <a:picLocks noChangeAspect="1"/>
            </p:cNvPicPr>
            <p:nvPr/>
          </p:nvPicPr>
          <p:blipFill>
            <a:blip>
              <a:extLst>
                <a:ext uri="{28A0092B-C50C-407E-A947-70E740481C1C}">
                  <a14:useLocalDpi xmlns:a14="http://schemas.microsoft.com/office/drawing/2010/main" val="0"/>
                </a:ext>
              </a:extLst>
            </a:blip>
            <a:stretch>
              <a:fillRect/>
            </a:stretch>
          </p:blipFill>
          <p:spPr>
            <a:xfrm>
              <a:off x="6134428" y="5441802"/>
              <a:ext cx="1494741" cy="465575"/>
            </a:xfrm>
            <a:prstGeom prst="rect">
              <a:avLst/>
            </a:prstGeom>
          </p:spPr>
        </p:pic>
        <p:pic>
          <p:nvPicPr>
            <p:cNvPr id="15" name="Picture 14" descr="Home Page">
              <a:extLst>
                <a:ext uri="{FF2B5EF4-FFF2-40B4-BE49-F238E27FC236}">
                  <a16:creationId xmlns:a16="http://schemas.microsoft.com/office/drawing/2014/main" id="{0B69D7C4-0BC9-4F61-B078-34A9425527E0}"/>
                </a:ext>
              </a:extLst>
            </p:cNvPr>
            <p:cNvPicPr/>
            <p:nvPr/>
          </p:nvPicPr>
          <p:blipFill>
            <a:blip cstate="print">
              <a:extLst>
                <a:ext uri="{28A0092B-C50C-407E-A947-70E740481C1C}">
                  <a14:useLocalDpi xmlns:a14="http://schemas.microsoft.com/office/drawing/2010/main" val="0"/>
                </a:ext>
              </a:extLst>
            </a:blip>
            <a:srcRect/>
            <a:stretch>
              <a:fillRect/>
            </a:stretch>
          </p:blipFill>
          <p:spPr bwMode="auto">
            <a:xfrm>
              <a:off x="131512" y="4604439"/>
              <a:ext cx="1397319" cy="611505"/>
            </a:xfrm>
            <a:prstGeom prst="rect">
              <a:avLst/>
            </a:prstGeom>
            <a:noFill/>
            <a:ln>
              <a:noFill/>
            </a:ln>
          </p:spPr>
        </p:pic>
      </p:grpSp>
    </p:spTree>
    <p:extLst>
      <p:ext uri="{BB962C8B-B14F-4D97-AF65-F5344CB8AC3E}">
        <p14:creationId xmlns:p14="http://schemas.microsoft.com/office/powerpoint/2010/main" val="39211878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3626" y="276026"/>
            <a:ext cx="8646287" cy="857250"/>
          </a:xfrm>
        </p:spPr>
        <p:txBody>
          <a:bodyPr>
            <a:normAutofit fontScale="90000"/>
          </a:bodyPr>
          <a:lstStyle/>
          <a:p>
            <a:r>
              <a:rPr lang="en-US" b="1" dirty="0">
                <a:effectLst>
                  <a:outerShdw blurRad="38100" dist="38100" dir="2700000" algn="tl">
                    <a:srgbClr val="000000">
                      <a:alpha val="43137"/>
                    </a:srgbClr>
                  </a:outerShdw>
                </a:effectLst>
              </a:rPr>
              <a:t>Effects of stunting on brain development </a:t>
            </a:r>
          </a:p>
        </p:txBody>
      </p:sp>
      <p:sp>
        <p:nvSpPr>
          <p:cNvPr id="5" name="Text Placeholder 4"/>
          <p:cNvSpPr>
            <a:spLocks noGrp="1"/>
          </p:cNvSpPr>
          <p:nvPr>
            <p:ph type="body" idx="1"/>
          </p:nvPr>
        </p:nvSpPr>
        <p:spPr>
          <a:xfrm>
            <a:off x="1024468" y="1828800"/>
            <a:ext cx="3433233" cy="479822"/>
          </a:xfr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r>
              <a:rPr lang="en-US" dirty="0"/>
              <a:t>Normal</a:t>
            </a:r>
          </a:p>
        </p:txBody>
      </p:sp>
      <p:sp>
        <p:nvSpPr>
          <p:cNvPr id="7" name="Text Placeholder 6"/>
          <p:cNvSpPr>
            <a:spLocks noGrp="1"/>
          </p:cNvSpPr>
          <p:nvPr>
            <p:ph type="body" sz="quarter" idx="3"/>
          </p:nvPr>
        </p:nvSpPr>
        <p:spPr>
          <a:xfrm>
            <a:off x="4626770" y="1828800"/>
            <a:ext cx="3704431" cy="479822"/>
          </a:xfr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en-US" dirty="0"/>
              <a:t>Stunting</a:t>
            </a:r>
          </a:p>
        </p:txBody>
      </p:sp>
      <p:pic>
        <p:nvPicPr>
          <p:cNvPr id="10" name="Picture 3"/>
          <p:cNvPicPr>
            <a:picLocks noGrp="1" noChangeAspect="1" noChangeArrowheads="1"/>
          </p:cNvPicPr>
          <p:nvPr>
            <p:ph sz="quarter" idx="4"/>
          </p:nvPr>
        </p:nvPicPr>
        <p:blipFill>
          <a:blip>
            <a:extLst>
              <a:ext uri="{28A0092B-C50C-407E-A947-70E740481C1C}">
                <a14:useLocalDpi xmlns:a14="http://schemas.microsoft.com/office/drawing/2010/main" val="0"/>
              </a:ext>
            </a:extLst>
          </a:blip>
          <a:srcRect/>
          <a:stretch>
            <a:fillRect/>
          </a:stretch>
        </p:blipFill>
        <p:spPr bwMode="auto">
          <a:xfrm>
            <a:off x="4629150" y="2553753"/>
            <a:ext cx="3702051" cy="254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Grp="1" noChangeAspect="1" noChangeArrowheads="1"/>
          </p:cNvPicPr>
          <p:nvPr>
            <p:ph sz="half" idx="2"/>
          </p:nvPr>
        </p:nvPicPr>
        <p:blipFill>
          <a:blip>
            <a:extLst>
              <a:ext uri="{28A0092B-C50C-407E-A947-70E740481C1C}">
                <a14:useLocalDpi xmlns:a14="http://schemas.microsoft.com/office/drawing/2010/main" val="0"/>
              </a:ext>
            </a:extLst>
          </a:blip>
          <a:srcRect/>
          <a:stretch>
            <a:fillRect/>
          </a:stretch>
        </p:blipFill>
        <p:spPr bwMode="auto">
          <a:xfrm>
            <a:off x="965201" y="2514601"/>
            <a:ext cx="3492501" cy="2580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543050" y="5094856"/>
            <a:ext cx="2914650"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A5A5A5">
                    <a:lumMod val="75000"/>
                  </a:srgbClr>
                </a:solidFill>
                <a:effectLst/>
                <a:uLnTx/>
                <a:uFillTx/>
                <a:latin typeface="Calibri" panose="020F0502020204030204"/>
                <a:ea typeface="+mn-ea"/>
                <a:cs typeface="+mn-cs"/>
              </a:rPr>
              <a:t>Typical brain cells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A5A5A5">
                    <a:lumMod val="75000"/>
                  </a:srgbClr>
                </a:solidFill>
                <a:effectLst/>
                <a:uLnTx/>
                <a:uFillTx/>
                <a:latin typeface="Calibri" panose="020F0502020204030204"/>
                <a:ea typeface="+mn-ea"/>
                <a:cs typeface="+mn-cs"/>
              </a:rPr>
              <a:t>Extensive branching</a:t>
            </a:r>
          </a:p>
        </p:txBody>
      </p:sp>
      <p:sp>
        <p:nvSpPr>
          <p:cNvPr id="14" name="TextBox 13"/>
          <p:cNvSpPr txBox="1"/>
          <p:nvPr/>
        </p:nvSpPr>
        <p:spPr>
          <a:xfrm>
            <a:off x="4629150" y="5123588"/>
            <a:ext cx="3028951" cy="83099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Impaired brain cells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Limited branching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Abnormal, shorter branches</a:t>
            </a:r>
          </a:p>
        </p:txBody>
      </p:sp>
      <p:sp>
        <p:nvSpPr>
          <p:cNvPr id="15" name="TextBox 14"/>
          <p:cNvSpPr txBox="1"/>
          <p:nvPr/>
        </p:nvSpPr>
        <p:spPr>
          <a:xfrm>
            <a:off x="1128712" y="5816086"/>
            <a:ext cx="3328988" cy="20774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black"/>
                </a:solidFill>
                <a:effectLst/>
                <a:uLnTx/>
                <a:uFillTx/>
                <a:latin typeface="Calibri" panose="020F0502020204030204"/>
                <a:ea typeface="+mn-ea"/>
                <a:cs typeface="+mn-cs"/>
              </a:rPr>
              <a:t>Source: Cordero E et al, 1985 (Adapted from Figure 4) </a:t>
            </a:r>
          </a:p>
        </p:txBody>
      </p:sp>
    </p:spTree>
    <p:extLst>
      <p:ext uri="{BB962C8B-B14F-4D97-AF65-F5344CB8AC3E}">
        <p14:creationId xmlns:p14="http://schemas.microsoft.com/office/powerpoint/2010/main" val="349529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bg/>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bg/>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animBg="1"/>
      <p:bldP spid="7" grpId="0" build="p" animBg="1"/>
      <p:bldP spid="13" grpId="0"/>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958313"/>
          </a:xfrm>
        </p:spPr>
        <p:txBody>
          <a:bodyPr/>
          <a:lstStyle/>
          <a:p>
            <a:pPr algn="ctr"/>
            <a:r>
              <a:rPr lang="en-US" b="1" dirty="0">
                <a:effectLst>
                  <a:outerShdw blurRad="38100" dist="38100" dir="2700000" algn="tl">
                    <a:srgbClr val="000000">
                      <a:alpha val="43137"/>
                    </a:srgbClr>
                  </a:outerShdw>
                </a:effectLst>
              </a:rPr>
              <a:t>Nutrition Cost Vs Benefit</a:t>
            </a:r>
          </a:p>
        </p:txBody>
      </p:sp>
      <p:pic>
        <p:nvPicPr>
          <p:cNvPr id="5" name="Content Placeholder 4"/>
          <p:cNvPicPr>
            <a:picLocks noGrp="1" noChangeAspect="1"/>
          </p:cNvPicPr>
          <p:nvPr>
            <p:ph idx="1"/>
          </p:nvPr>
        </p:nvPicPr>
        <p:blipFill>
          <a:blip/>
          <a:stretch>
            <a:fillRect/>
          </a:stretch>
        </p:blipFill>
        <p:spPr>
          <a:xfrm>
            <a:off x="0" y="1323439"/>
            <a:ext cx="9144000" cy="5169435"/>
          </a:xfrm>
        </p:spPr>
      </p:pic>
    </p:spTree>
    <p:extLst>
      <p:ext uri="{BB962C8B-B14F-4D97-AF65-F5344CB8AC3E}">
        <p14:creationId xmlns:p14="http://schemas.microsoft.com/office/powerpoint/2010/main" val="40616643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247" y="177415"/>
            <a:ext cx="7886700" cy="356351"/>
          </a:xfrm>
        </p:spPr>
        <p:txBody>
          <a:bodyPr>
            <a:noAutofit/>
          </a:bodyPr>
          <a:lstStyle/>
          <a:p>
            <a:r>
              <a:rPr lang="en-US" sz="3600" b="1" dirty="0">
                <a:effectLst>
                  <a:outerShdw blurRad="38100" dist="38100" dir="2700000" algn="tl">
                    <a:srgbClr val="000000">
                      <a:alpha val="43137"/>
                    </a:srgbClr>
                  </a:outerShdw>
                </a:effectLst>
              </a:rPr>
              <a:t>Economical loss due to malnutrition </a:t>
            </a:r>
          </a:p>
        </p:txBody>
      </p:sp>
      <p:graphicFrame>
        <p:nvGraphicFramePr>
          <p:cNvPr id="5" name="Content Placeholder 4"/>
          <p:cNvGraphicFramePr>
            <a:graphicFrameLocks noGrp="1"/>
          </p:cNvGraphicFramePr>
          <p:nvPr>
            <p:ph idx="1"/>
          </p:nvPr>
        </p:nvGraphicFramePr>
        <p:xfrm>
          <a:off x="64872" y="668211"/>
          <a:ext cx="9014255" cy="5521578"/>
        </p:xfrm>
        <a:graphic>
          <a:graphicData uri="http://schemas.openxmlformats.org/drawingml/2006/table">
            <a:tbl>
              <a:tblPr firstRow="1" bandRow="1">
                <a:tableStyleId>{5C22544A-7EE6-4342-B048-85BDC9FD1C3A}</a:tableStyleId>
              </a:tblPr>
              <a:tblGrid>
                <a:gridCol w="1886180">
                  <a:extLst>
                    <a:ext uri="{9D8B030D-6E8A-4147-A177-3AD203B41FA5}">
                      <a16:colId xmlns:a16="http://schemas.microsoft.com/office/drawing/2014/main" val="3932500876"/>
                    </a:ext>
                  </a:extLst>
                </a:gridCol>
                <a:gridCol w="7128075">
                  <a:extLst>
                    <a:ext uri="{9D8B030D-6E8A-4147-A177-3AD203B41FA5}">
                      <a16:colId xmlns:a16="http://schemas.microsoft.com/office/drawing/2014/main" val="3269375753"/>
                    </a:ext>
                  </a:extLst>
                </a:gridCol>
              </a:tblGrid>
              <a:tr h="388620">
                <a:tc>
                  <a:txBody>
                    <a:bodyPr/>
                    <a:lstStyle/>
                    <a:p>
                      <a:pPr algn="ctr"/>
                      <a:endParaRPr lang="en-US" sz="2100" dirty="0">
                        <a:solidFill>
                          <a:schemeClr val="tx1"/>
                        </a:solidFill>
                      </a:endParaRPr>
                    </a:p>
                  </a:txBody>
                  <a:tcPr marL="68580" marR="68580" marT="34290" marB="34290"/>
                </a:tc>
                <a:tc>
                  <a:txBody>
                    <a:bodyPr/>
                    <a:lstStyle/>
                    <a:p>
                      <a:pPr algn="ctr"/>
                      <a:r>
                        <a:rPr lang="en-US" sz="2100" dirty="0"/>
                        <a:t>Losses/gains</a:t>
                      </a:r>
                    </a:p>
                  </a:txBody>
                  <a:tcPr marL="68580" marR="68580" marT="34290" marB="34290"/>
                </a:tc>
                <a:extLst>
                  <a:ext uri="{0D108BD9-81ED-4DB2-BD59-A6C34878D82A}">
                    <a16:rowId xmlns:a16="http://schemas.microsoft.com/office/drawing/2014/main" val="4208796096"/>
                  </a:ext>
                </a:extLst>
              </a:tr>
              <a:tr h="27813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tx1"/>
                          </a:solidFill>
                        </a:rPr>
                        <a:t>undernutrition</a:t>
                      </a:r>
                      <a:endParaRPr lang="en-US" sz="2000" b="1" dirty="0">
                        <a:solidFill>
                          <a:schemeClr val="tx1"/>
                        </a:solidFill>
                      </a:endParaRPr>
                    </a:p>
                  </a:txBody>
                  <a:tcPr marL="68580" marR="68580" marT="34290" marB="34290"/>
                </a:tc>
                <a:tc hMerge="1">
                  <a:txBody>
                    <a:bodyPr/>
                    <a:lstStyle/>
                    <a:p>
                      <a:endParaRPr lang="en-US" sz="1800" dirty="0"/>
                    </a:p>
                  </a:txBody>
                  <a:tcPr marL="68580" marR="68580" marT="34290" marB="34290"/>
                </a:tc>
                <a:extLst>
                  <a:ext uri="{0D108BD9-81ED-4DB2-BD59-A6C34878D82A}">
                    <a16:rowId xmlns:a16="http://schemas.microsoft.com/office/drawing/2014/main" val="4007111604"/>
                  </a:ext>
                </a:extLst>
              </a:tr>
              <a:tr h="278130">
                <a:tc>
                  <a:txBody>
                    <a:bodyPr/>
                    <a:lstStyle/>
                    <a:p>
                      <a:r>
                        <a:rPr lang="en-US" sz="1800" dirty="0"/>
                        <a:t>Mortality </a:t>
                      </a:r>
                    </a:p>
                  </a:txBody>
                  <a:tcPr marL="68580" marR="68580" marT="34290" marB="34290"/>
                </a:tc>
                <a:tc>
                  <a:txBody>
                    <a:bodyPr/>
                    <a:lstStyle/>
                    <a:p>
                      <a:r>
                        <a:rPr lang="en-US" sz="1800" dirty="0"/>
                        <a:t>45% of</a:t>
                      </a:r>
                      <a:r>
                        <a:rPr lang="en-US" sz="1800" baseline="0" dirty="0"/>
                        <a:t> Under-5 mortality is attributable by malnutrition </a:t>
                      </a:r>
                      <a:endParaRPr lang="en-US" sz="1800" dirty="0"/>
                    </a:p>
                  </a:txBody>
                  <a:tcPr marL="68580" marR="68580" marT="34290" marB="34290"/>
                </a:tc>
                <a:extLst>
                  <a:ext uri="{0D108BD9-81ED-4DB2-BD59-A6C34878D82A}">
                    <a16:rowId xmlns:a16="http://schemas.microsoft.com/office/drawing/2014/main" val="3761028842"/>
                  </a:ext>
                </a:extLst>
              </a:tr>
              <a:tr h="401421">
                <a:tc>
                  <a:txBody>
                    <a:bodyPr/>
                    <a:lstStyle/>
                    <a:p>
                      <a:r>
                        <a:rPr lang="en-US" sz="1800" dirty="0"/>
                        <a:t>Morbidity</a:t>
                      </a:r>
                    </a:p>
                  </a:txBody>
                  <a:tcPr marL="68580" marR="68580" marT="34290" marB="34290"/>
                </a:tc>
                <a:tc>
                  <a:txBody>
                    <a:bodyPr/>
                    <a:lstStyle/>
                    <a:p>
                      <a:r>
                        <a:rPr lang="en-US" sz="1800" dirty="0"/>
                        <a:t>50% </a:t>
                      </a:r>
                      <a:r>
                        <a:rPr lang="en-US" sz="1800" dirty="0" err="1"/>
                        <a:t>og</a:t>
                      </a:r>
                      <a:r>
                        <a:rPr lang="en-US" sz="1800" dirty="0"/>
                        <a:t> years lived with disability  for &lt; 4-year-old</a:t>
                      </a:r>
                    </a:p>
                  </a:txBody>
                  <a:tcPr marL="68580" marR="68580" marT="34290" marB="34290"/>
                </a:tc>
                <a:extLst>
                  <a:ext uri="{0D108BD9-81ED-4DB2-BD59-A6C34878D82A}">
                    <a16:rowId xmlns:a16="http://schemas.microsoft.com/office/drawing/2014/main" val="306420046"/>
                  </a:ext>
                </a:extLst>
              </a:tr>
              <a:tr h="278130">
                <a:tc>
                  <a:txBody>
                    <a:bodyPr/>
                    <a:lstStyle/>
                    <a:p>
                      <a:r>
                        <a:rPr lang="en-US" sz="1800" dirty="0"/>
                        <a:t>School attainment</a:t>
                      </a:r>
                    </a:p>
                  </a:txBody>
                  <a:tcPr marL="68580" marR="68580" marT="34290" marB="34290"/>
                </a:tc>
                <a:tc>
                  <a:txBody>
                    <a:bodyPr/>
                    <a:lstStyle/>
                    <a:p>
                      <a:r>
                        <a:rPr lang="en-US" sz="1800" dirty="0"/>
                        <a:t>1</a:t>
                      </a:r>
                      <a:r>
                        <a:rPr lang="en-US" sz="1800" baseline="0" dirty="0"/>
                        <a:t> SD Linear growth &gt;&gt;&gt;  adds half a grade for school attainment</a:t>
                      </a:r>
                    </a:p>
                    <a:p>
                      <a:r>
                        <a:rPr lang="en-US" b="1" dirty="0"/>
                        <a:t>IDA US$ 2.32 per capita in lost productivity and US$14.46 per capita in lost cognitive function</a:t>
                      </a:r>
                    </a:p>
                    <a:p>
                      <a:r>
                        <a:rPr lang="en-US" b="1" dirty="0"/>
                        <a:t>Reduces IQ by half a standard deviation</a:t>
                      </a:r>
                      <a:endParaRPr lang="en-US" sz="1800" dirty="0"/>
                    </a:p>
                  </a:txBody>
                  <a:tcPr marL="68580" marR="68580" marT="34290" marB="34290"/>
                </a:tc>
                <a:extLst>
                  <a:ext uri="{0D108BD9-81ED-4DB2-BD59-A6C34878D82A}">
                    <a16:rowId xmlns:a16="http://schemas.microsoft.com/office/drawing/2014/main" val="4031901092"/>
                  </a:ext>
                </a:extLst>
              </a:tr>
              <a:tr h="278130">
                <a:tc>
                  <a:txBody>
                    <a:bodyPr/>
                    <a:lstStyle/>
                    <a:p>
                      <a:r>
                        <a:rPr lang="en-US" sz="1800" dirty="0"/>
                        <a:t>Labor</a:t>
                      </a:r>
                      <a:r>
                        <a:rPr lang="en-US" sz="1800" baseline="0" dirty="0"/>
                        <a:t> </a:t>
                      </a:r>
                      <a:r>
                        <a:rPr lang="en-US" sz="1800" dirty="0"/>
                        <a:t>Market</a:t>
                      </a:r>
                    </a:p>
                  </a:txBody>
                  <a:tcPr marL="68580" marR="68580" marT="34290" marB="34290"/>
                </a:tc>
                <a:tc>
                  <a:txBody>
                    <a:bodyPr/>
                    <a:lstStyle/>
                    <a:p>
                      <a:r>
                        <a:rPr lang="en-US" sz="1800" dirty="0"/>
                        <a:t>Prevention of under-nutrition</a:t>
                      </a:r>
                      <a:r>
                        <a:rPr lang="en-US" sz="1800" baseline="0" dirty="0"/>
                        <a:t> &gt;&gt;&gt; 48% higher wages</a:t>
                      </a:r>
                      <a:endParaRPr lang="en-US" sz="1800" dirty="0"/>
                    </a:p>
                  </a:txBody>
                  <a:tcPr marL="68580" marR="68580" marT="34290" marB="34290"/>
                </a:tc>
                <a:extLst>
                  <a:ext uri="{0D108BD9-81ED-4DB2-BD59-A6C34878D82A}">
                    <a16:rowId xmlns:a16="http://schemas.microsoft.com/office/drawing/2014/main" val="2959713346"/>
                  </a:ext>
                </a:extLst>
              </a:tr>
              <a:tr h="388137">
                <a:tc>
                  <a:txBody>
                    <a:bodyPr/>
                    <a:lstStyle/>
                    <a:p>
                      <a:r>
                        <a:rPr lang="en-US" sz="1800" dirty="0"/>
                        <a:t>National Income</a:t>
                      </a:r>
                    </a:p>
                  </a:txBody>
                  <a:tcPr marL="68580" marR="68580" marT="34290" marB="34290"/>
                </a:tc>
                <a:tc>
                  <a:txBody>
                    <a:bodyPr/>
                    <a:lstStyle/>
                    <a:p>
                      <a:r>
                        <a:rPr lang="en-US" sz="1800" dirty="0"/>
                        <a:t>e.g., Undernutrition lowers GDP by 1.9 % in</a:t>
                      </a:r>
                      <a:r>
                        <a:rPr lang="en-US" sz="1800" baseline="0" dirty="0"/>
                        <a:t> Egypt</a:t>
                      </a:r>
                      <a:endParaRPr lang="en-US" sz="1800" dirty="0"/>
                    </a:p>
                  </a:txBody>
                  <a:tcPr marL="68580" marR="68580" marT="34290" marB="34290"/>
                </a:tc>
                <a:extLst>
                  <a:ext uri="{0D108BD9-81ED-4DB2-BD59-A6C34878D82A}">
                    <a16:rowId xmlns:a16="http://schemas.microsoft.com/office/drawing/2014/main" val="1452524295"/>
                  </a:ext>
                </a:extLst>
              </a:tr>
              <a:tr h="299445">
                <a:tc gridSpan="2">
                  <a:txBody>
                    <a:bodyPr/>
                    <a:lstStyle/>
                    <a:p>
                      <a:pPr algn="ctr"/>
                      <a:r>
                        <a:rPr lang="en-US" sz="1800" b="1" dirty="0"/>
                        <a:t>Obesity</a:t>
                      </a:r>
                    </a:p>
                  </a:txBody>
                  <a:tcPr marL="68580" marR="68580" marT="34290" marB="34290"/>
                </a:tc>
                <a:tc hMerge="1">
                  <a:txBody>
                    <a:bodyPr/>
                    <a:lstStyle/>
                    <a:p>
                      <a:endParaRPr lang="en-US"/>
                    </a:p>
                  </a:txBody>
                  <a:tcPr/>
                </a:tc>
                <a:extLst>
                  <a:ext uri="{0D108BD9-81ED-4DB2-BD59-A6C34878D82A}">
                    <a16:rowId xmlns:a16="http://schemas.microsoft.com/office/drawing/2014/main" val="1571087664"/>
                  </a:ext>
                </a:extLst>
              </a:tr>
              <a:tr h="287121">
                <a:tc>
                  <a:txBody>
                    <a:bodyPr/>
                    <a:lstStyle/>
                    <a:p>
                      <a:r>
                        <a:rPr lang="en-US" sz="1800" dirty="0"/>
                        <a:t>Morbidity</a:t>
                      </a:r>
                    </a:p>
                  </a:txBody>
                  <a:tcPr marL="68580" marR="68580" marT="34290" marB="34290"/>
                </a:tc>
                <a:tc>
                  <a:txBody>
                    <a:bodyPr/>
                    <a:lstStyle/>
                    <a:p>
                      <a:r>
                        <a:rPr lang="en-US" sz="1800" b="0" i="0" u="none" strike="noStrike" kern="1200" baseline="0" dirty="0">
                          <a:solidFill>
                            <a:schemeClr val="dk1"/>
                          </a:solidFill>
                          <a:latin typeface="+mn-lt"/>
                          <a:ea typeface="+mn-ea"/>
                          <a:cs typeface="+mn-cs"/>
                        </a:rPr>
                        <a:t>Every extra units of BMI increases risks of cancers from 24 up to 59%</a:t>
                      </a:r>
                    </a:p>
                  </a:txBody>
                  <a:tcPr marL="68580" marR="68580" marT="34290" marB="34290"/>
                </a:tc>
                <a:extLst>
                  <a:ext uri="{0D108BD9-81ED-4DB2-BD59-A6C34878D82A}">
                    <a16:rowId xmlns:a16="http://schemas.microsoft.com/office/drawing/2014/main" val="56294450"/>
                  </a:ext>
                </a:extLst>
              </a:tr>
              <a:tr h="307168">
                <a:tc>
                  <a:txBody>
                    <a:bodyPr/>
                    <a:lstStyle/>
                    <a:p>
                      <a:r>
                        <a:rPr lang="en-US" sz="1800" dirty="0"/>
                        <a:t>Labor</a:t>
                      </a:r>
                      <a:r>
                        <a:rPr lang="en-US" sz="1800" baseline="0" dirty="0"/>
                        <a:t> </a:t>
                      </a:r>
                      <a:r>
                        <a:rPr lang="en-US" sz="1800" dirty="0"/>
                        <a:t>Market</a:t>
                      </a:r>
                    </a:p>
                  </a:txBody>
                  <a:tcPr marL="68580" marR="68580" marT="34290" marB="34290"/>
                </a:tc>
                <a:tc>
                  <a:txBody>
                    <a:bodyPr/>
                    <a:lstStyle/>
                    <a:p>
                      <a:r>
                        <a:rPr lang="en-US" sz="1800" b="0" i="0" u="none" strike="noStrike" kern="1200" baseline="0" dirty="0">
                          <a:solidFill>
                            <a:schemeClr val="dk1"/>
                          </a:solidFill>
                          <a:latin typeface="+mn-lt"/>
                          <a:ea typeface="+mn-ea"/>
                          <a:cs typeface="+mn-cs"/>
                        </a:rPr>
                        <a:t>Obesity &gt;losses equivalent </a:t>
                      </a:r>
                      <a:r>
                        <a:rPr lang="en-US" sz="1800" b="0" i="0" u="none" strike="noStrike" kern="1200" baseline="0">
                          <a:solidFill>
                            <a:schemeClr val="dk1"/>
                          </a:solidFill>
                          <a:latin typeface="+mn-lt"/>
                          <a:ea typeface="+mn-ea"/>
                          <a:cs typeface="+mn-cs"/>
                        </a:rPr>
                        <a:t>to 668–4,299 USD /</a:t>
                      </a:r>
                      <a:r>
                        <a:rPr lang="en-US" sz="1800" b="0" i="0" u="none" strike="noStrike" kern="1200" baseline="0" dirty="0">
                          <a:solidFill>
                            <a:schemeClr val="dk1"/>
                          </a:solidFill>
                          <a:latin typeface="+mn-lt"/>
                          <a:ea typeface="+mn-ea"/>
                          <a:cs typeface="+mn-cs"/>
                        </a:rPr>
                        <a:t>person/year in the US</a:t>
                      </a:r>
                    </a:p>
                  </a:txBody>
                  <a:tcPr marL="68580" marR="68580" marT="34290" marB="34290"/>
                </a:tc>
                <a:extLst>
                  <a:ext uri="{0D108BD9-81ED-4DB2-BD59-A6C34878D82A}">
                    <a16:rowId xmlns:a16="http://schemas.microsoft.com/office/drawing/2014/main" val="3061956526"/>
                  </a:ext>
                </a:extLst>
              </a:tr>
              <a:tr h="278130">
                <a:tc>
                  <a:txBody>
                    <a:bodyPr/>
                    <a:lstStyle/>
                    <a:p>
                      <a:r>
                        <a:rPr lang="en-US" sz="1800" dirty="0"/>
                        <a:t>National Income</a:t>
                      </a:r>
                    </a:p>
                  </a:txBody>
                  <a:tcPr marL="68580" marR="68580" marT="34290" marB="34290"/>
                </a:tc>
                <a:tc>
                  <a:txBody>
                    <a:bodyPr/>
                    <a:lstStyle/>
                    <a:p>
                      <a:r>
                        <a:rPr lang="en-US" sz="1800" b="0" i="0" u="none" strike="noStrike" kern="1200" baseline="0" dirty="0">
                          <a:solidFill>
                            <a:schemeClr val="dk1"/>
                          </a:solidFill>
                          <a:latin typeface="+mn-lt"/>
                          <a:ea typeface="+mn-ea"/>
                          <a:cs typeface="+mn-cs"/>
                        </a:rPr>
                        <a:t>Obesity lowered China’s GNP by 3.58% in 2000 &amp; 8.73% in 2025 </a:t>
                      </a:r>
                    </a:p>
                  </a:txBody>
                  <a:tcPr marL="68580" marR="68580" marT="34290" marB="34290"/>
                </a:tc>
                <a:extLst>
                  <a:ext uri="{0D108BD9-81ED-4DB2-BD59-A6C34878D82A}">
                    <a16:rowId xmlns:a16="http://schemas.microsoft.com/office/drawing/2014/main" val="453515720"/>
                  </a:ext>
                </a:extLst>
              </a:tr>
              <a:tr h="685800">
                <a:tc>
                  <a:txBody>
                    <a:bodyPr/>
                    <a:lstStyle/>
                    <a:p>
                      <a:r>
                        <a:rPr lang="en-US" sz="1800" dirty="0"/>
                        <a:t>Incremental health care cost</a:t>
                      </a:r>
                    </a:p>
                  </a:txBody>
                  <a:tcPr marL="68580" marR="68580" marT="34290" marB="3429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Obesity costs 475–2,532/person/year in US / £648 million/year in the UK</a:t>
                      </a:r>
                    </a:p>
                    <a:p>
                      <a:r>
                        <a:rPr lang="en-US" sz="1800" b="0" i="0" u="none" strike="noStrike" kern="1200" baseline="0" dirty="0">
                          <a:solidFill>
                            <a:schemeClr val="dk1"/>
                          </a:solidFill>
                          <a:latin typeface="+mn-lt"/>
                          <a:ea typeface="+mn-ea"/>
                          <a:cs typeface="+mn-cs"/>
                        </a:rPr>
                        <a:t>0.48% of GNP in China in 2000 and 0.50% in 2025 </a:t>
                      </a:r>
                    </a:p>
                  </a:txBody>
                  <a:tcPr marL="68580" marR="68580" marT="34290" marB="34290"/>
                </a:tc>
                <a:extLst>
                  <a:ext uri="{0D108BD9-81ED-4DB2-BD59-A6C34878D82A}">
                    <a16:rowId xmlns:a16="http://schemas.microsoft.com/office/drawing/2014/main" val="1715650327"/>
                  </a:ext>
                </a:extLst>
              </a:tr>
            </a:tbl>
          </a:graphicData>
        </a:graphic>
      </p:graphicFrame>
    </p:spTree>
    <p:extLst>
      <p:ext uri="{BB962C8B-B14F-4D97-AF65-F5344CB8AC3E}">
        <p14:creationId xmlns:p14="http://schemas.microsoft.com/office/powerpoint/2010/main" val="40120782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B0606EBD-0113-4273-8300-4932B394C8A6}"/>
              </a:ext>
            </a:extLst>
          </p:cNvPr>
          <p:cNvGraphicFramePr>
            <a:graphicFrameLocks noGrp="1"/>
          </p:cNvGraphicFramePr>
          <p:nvPr/>
        </p:nvGraphicFramePr>
        <p:xfrm>
          <a:off x="282337" y="1271814"/>
          <a:ext cx="8697277" cy="4249988"/>
        </p:xfrm>
        <a:graphic>
          <a:graphicData uri="http://schemas.openxmlformats.org/drawingml/2006/table">
            <a:tbl>
              <a:tblPr firstRow="1" bandRow="1">
                <a:tableStyleId>{5C22544A-7EE6-4342-B048-85BDC9FD1C3A}</a:tableStyleId>
              </a:tblPr>
              <a:tblGrid>
                <a:gridCol w="2584153">
                  <a:extLst>
                    <a:ext uri="{9D8B030D-6E8A-4147-A177-3AD203B41FA5}">
                      <a16:colId xmlns:a16="http://schemas.microsoft.com/office/drawing/2014/main" val="666582626"/>
                    </a:ext>
                  </a:extLst>
                </a:gridCol>
                <a:gridCol w="1768005">
                  <a:extLst>
                    <a:ext uri="{9D8B030D-6E8A-4147-A177-3AD203B41FA5}">
                      <a16:colId xmlns:a16="http://schemas.microsoft.com/office/drawing/2014/main" val="3144844312"/>
                    </a:ext>
                  </a:extLst>
                </a:gridCol>
                <a:gridCol w="1448373">
                  <a:extLst>
                    <a:ext uri="{9D8B030D-6E8A-4147-A177-3AD203B41FA5}">
                      <a16:colId xmlns:a16="http://schemas.microsoft.com/office/drawing/2014/main" val="4274587968"/>
                    </a:ext>
                  </a:extLst>
                </a:gridCol>
                <a:gridCol w="1448373">
                  <a:extLst>
                    <a:ext uri="{9D8B030D-6E8A-4147-A177-3AD203B41FA5}">
                      <a16:colId xmlns:a16="http://schemas.microsoft.com/office/drawing/2014/main" val="3964646209"/>
                    </a:ext>
                  </a:extLst>
                </a:gridCol>
                <a:gridCol w="1448373">
                  <a:extLst>
                    <a:ext uri="{9D8B030D-6E8A-4147-A177-3AD203B41FA5}">
                      <a16:colId xmlns:a16="http://schemas.microsoft.com/office/drawing/2014/main" val="3761688231"/>
                    </a:ext>
                  </a:extLst>
                </a:gridCol>
              </a:tblGrid>
              <a:tr h="402874">
                <a:tc>
                  <a:txBody>
                    <a:bodyPr/>
                    <a:lstStyle/>
                    <a:p>
                      <a:endParaRPr lang="en-US" dirty="0"/>
                    </a:p>
                  </a:txBody>
                  <a:tcPr/>
                </a:tc>
                <a:tc gridSpan="2">
                  <a:txBody>
                    <a:bodyPr/>
                    <a:lstStyle/>
                    <a:p>
                      <a:pPr algn="ctr"/>
                      <a:r>
                        <a:rPr lang="en-US" sz="2000" dirty="0"/>
                        <a:t>National </a:t>
                      </a:r>
                    </a:p>
                  </a:txBody>
                  <a:tcPr/>
                </a:tc>
                <a:tc hMerge="1">
                  <a:txBody>
                    <a:bodyPr/>
                    <a:lstStyle/>
                    <a:p>
                      <a:pPr algn="ctr"/>
                      <a:endParaRPr lang="en-US" sz="2000" dirty="0"/>
                    </a:p>
                  </a:txBody>
                  <a:tcPr/>
                </a:tc>
                <a:tc gridSpan="2">
                  <a:txBody>
                    <a:bodyPr/>
                    <a:lstStyle/>
                    <a:p>
                      <a:pPr algn="ctr"/>
                      <a:r>
                        <a:rPr lang="en-US" sz="2000" dirty="0"/>
                        <a:t>Syrian</a:t>
                      </a:r>
                    </a:p>
                  </a:txBody>
                  <a:tcPr/>
                </a:tc>
                <a:tc hMerge="1">
                  <a:txBody>
                    <a:bodyPr/>
                    <a:lstStyle/>
                    <a:p>
                      <a:pPr algn="ctr"/>
                      <a:endParaRPr lang="en-US" sz="2000" dirty="0"/>
                    </a:p>
                  </a:txBody>
                  <a:tcPr/>
                </a:tc>
                <a:extLst>
                  <a:ext uri="{0D108BD9-81ED-4DB2-BD59-A6C34878D82A}">
                    <a16:rowId xmlns:a16="http://schemas.microsoft.com/office/drawing/2014/main" val="586027510"/>
                  </a:ext>
                </a:extLst>
              </a:tr>
              <a:tr h="402874">
                <a:tc>
                  <a:txBody>
                    <a:bodyPr/>
                    <a:lstStyle/>
                    <a:p>
                      <a:r>
                        <a:rPr lang="en-US" sz="2000" b="1" kern="1200" dirty="0">
                          <a:solidFill>
                            <a:schemeClr val="dk1"/>
                          </a:solidFill>
                          <a:latin typeface="+mn-lt"/>
                          <a:ea typeface="+mn-ea"/>
                          <a:cs typeface="+mn-cs"/>
                        </a:rPr>
                        <a:t>Targets by 2025</a:t>
                      </a:r>
                    </a:p>
                  </a:txBody>
                  <a:tcPr/>
                </a:tc>
                <a:tc>
                  <a:txBody>
                    <a:bodyPr/>
                    <a:lstStyle/>
                    <a:p>
                      <a:pPr algn="ctr"/>
                      <a:r>
                        <a:rPr lang="en-US" sz="2000" b="1" kern="1200" dirty="0">
                          <a:solidFill>
                            <a:schemeClr val="dk1"/>
                          </a:solidFill>
                          <a:latin typeface="+mn-lt"/>
                          <a:ea typeface="+mn-ea"/>
                          <a:cs typeface="+mn-cs"/>
                        </a:rPr>
                        <a:t>Baseline</a:t>
                      </a:r>
                    </a:p>
                  </a:txBody>
                  <a:tcPr/>
                </a:tc>
                <a:tc>
                  <a:txBody>
                    <a:bodyPr/>
                    <a:lstStyle/>
                    <a:p>
                      <a:pPr algn="ctr"/>
                      <a:r>
                        <a:rPr lang="en-US" sz="2000" b="1" dirty="0"/>
                        <a:t>2021</a:t>
                      </a:r>
                    </a:p>
                  </a:txBody>
                  <a:tcPr/>
                </a:tc>
                <a:tc>
                  <a:txBody>
                    <a:bodyPr/>
                    <a:lstStyle/>
                    <a:p>
                      <a:pPr algn="ctr"/>
                      <a:r>
                        <a:rPr lang="en-US" sz="2000" b="1" dirty="0"/>
                        <a:t>Baseline</a:t>
                      </a:r>
                    </a:p>
                  </a:txBody>
                  <a:tcPr/>
                </a:tc>
                <a:tc>
                  <a:txBody>
                    <a:bodyPr/>
                    <a:lstStyle/>
                    <a:p>
                      <a:pPr algn="ctr"/>
                      <a:r>
                        <a:rPr lang="en-US" sz="2000" b="1" dirty="0"/>
                        <a:t>2021</a:t>
                      </a:r>
                    </a:p>
                  </a:txBody>
                  <a:tcPr/>
                </a:tc>
                <a:extLst>
                  <a:ext uri="{0D108BD9-81ED-4DB2-BD59-A6C34878D82A}">
                    <a16:rowId xmlns:a16="http://schemas.microsoft.com/office/drawing/2014/main" val="3685205039"/>
                  </a:ext>
                </a:extLst>
              </a:tr>
              <a:tr h="6503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40% reduction in stunting</a:t>
                      </a:r>
                    </a:p>
                  </a:txBody>
                  <a:tcPr/>
                </a:tc>
                <a:tc>
                  <a:txBody>
                    <a:bodyPr/>
                    <a:lstStyle/>
                    <a:p>
                      <a:pPr algn="ctr"/>
                      <a:r>
                        <a:rPr lang="en-US" sz="1800" b="0" dirty="0"/>
                        <a:t>16.5 (2004)</a:t>
                      </a:r>
                    </a:p>
                  </a:txBody>
                  <a:tcPr/>
                </a:tc>
                <a:tc>
                  <a:txBody>
                    <a:bodyPr/>
                    <a:lstStyle/>
                    <a:p>
                      <a:pPr algn="ctr"/>
                      <a:r>
                        <a:rPr lang="en-US" sz="1800" b="0" dirty="0"/>
                        <a:t>7</a:t>
                      </a:r>
                    </a:p>
                  </a:txBody>
                  <a:tcPr/>
                </a:tc>
                <a:tc>
                  <a:txBody>
                    <a:bodyPr/>
                    <a:lstStyle/>
                    <a:p>
                      <a:pPr algn="ctr"/>
                      <a:r>
                        <a:rPr lang="en-US" sz="2000" b="0" dirty="0"/>
                        <a:t>17</a:t>
                      </a:r>
                    </a:p>
                  </a:txBody>
                  <a:tcPr/>
                </a:tc>
                <a:tc>
                  <a:txBody>
                    <a:bodyPr/>
                    <a:lstStyle/>
                    <a:p>
                      <a:pPr algn="ctr"/>
                      <a:r>
                        <a:rPr lang="en-US" sz="2000" b="0" dirty="0"/>
                        <a:t>25</a:t>
                      </a:r>
                    </a:p>
                  </a:txBody>
                  <a:tcPr/>
                </a:tc>
                <a:extLst>
                  <a:ext uri="{0D108BD9-81ED-4DB2-BD59-A6C34878D82A}">
                    <a16:rowId xmlns:a16="http://schemas.microsoft.com/office/drawing/2014/main" val="391908450"/>
                  </a:ext>
                </a:extLst>
              </a:tr>
              <a:tr h="6735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50% reduction of anemia in WRA</a:t>
                      </a:r>
                    </a:p>
                  </a:txBody>
                  <a:tcPr/>
                </a:tc>
                <a:tc>
                  <a:txBody>
                    <a:bodyPr/>
                    <a:lstStyle/>
                    <a:p>
                      <a:pPr algn="ctr"/>
                      <a:r>
                        <a:rPr lang="en-US" sz="1800" b="0" dirty="0"/>
                        <a:t>28.1  (2012)</a:t>
                      </a:r>
                    </a:p>
                  </a:txBody>
                  <a:tcPr/>
                </a:tc>
                <a:tc>
                  <a:txBody>
                    <a:bodyPr/>
                    <a:lstStyle/>
                    <a:p>
                      <a:pPr algn="ctr"/>
                      <a:r>
                        <a:rPr lang="en-US" sz="1800" b="0" dirty="0"/>
                        <a:t>42 </a:t>
                      </a:r>
                    </a:p>
                  </a:txBody>
                  <a:tcPr/>
                </a:tc>
                <a:tc>
                  <a:txBody>
                    <a:bodyPr/>
                    <a:lstStyle/>
                    <a:p>
                      <a:pPr algn="ctr"/>
                      <a:r>
                        <a:rPr lang="en-US" sz="2000" b="0" dirty="0"/>
                        <a:t>26.1</a:t>
                      </a:r>
                    </a:p>
                  </a:txBody>
                  <a:tcPr/>
                </a:tc>
                <a:tc>
                  <a:txBody>
                    <a:bodyPr/>
                    <a:lstStyle/>
                    <a:p>
                      <a:pPr algn="ctr"/>
                      <a:r>
                        <a:rPr lang="en-US" sz="2000" b="0" dirty="0"/>
                        <a:t>31.4 </a:t>
                      </a:r>
                    </a:p>
                  </a:txBody>
                  <a:tcPr/>
                </a:tc>
                <a:extLst>
                  <a:ext uri="{0D108BD9-81ED-4DB2-BD59-A6C34878D82A}">
                    <a16:rowId xmlns:a16="http://schemas.microsoft.com/office/drawing/2014/main" val="521815116"/>
                  </a:ext>
                </a:extLst>
              </a:tr>
              <a:tr h="4963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30% reduction in LBW</a:t>
                      </a:r>
                    </a:p>
                  </a:txBody>
                  <a:tcPr/>
                </a:tc>
                <a:tc>
                  <a:txBody>
                    <a:bodyPr/>
                    <a:lstStyle/>
                    <a:p>
                      <a:pPr algn="ctr"/>
                      <a:r>
                        <a:rPr lang="en-US" sz="1800" b="0" dirty="0"/>
                        <a:t>9.3 (2012)</a:t>
                      </a:r>
                    </a:p>
                  </a:txBody>
                  <a:tcPr/>
                </a:tc>
                <a:tc>
                  <a:txBody>
                    <a:bodyPr/>
                    <a:lstStyle/>
                    <a:p>
                      <a:pPr algn="ctr"/>
                      <a:r>
                        <a:rPr lang="en-US" sz="1800" b="0" dirty="0"/>
                        <a:t>9 </a:t>
                      </a:r>
                    </a:p>
                    <a:p>
                      <a:pPr algn="ctr"/>
                      <a:r>
                        <a:rPr lang="en-US" sz="1800" b="0" dirty="0"/>
                        <a:t>(2019)</a:t>
                      </a:r>
                    </a:p>
                  </a:txBody>
                  <a:tcPr/>
                </a:tc>
                <a:tc gridSpan="2">
                  <a:txBody>
                    <a:bodyPr/>
                    <a:lstStyle/>
                    <a:p>
                      <a:pPr algn="ctr"/>
                      <a:r>
                        <a:rPr lang="en-US" sz="2000" b="0" dirty="0"/>
                        <a:t>No data</a:t>
                      </a:r>
                    </a:p>
                  </a:txBody>
                  <a:tcPr/>
                </a:tc>
                <a:tc hMerge="1">
                  <a:txBody>
                    <a:bodyPr/>
                    <a:lstStyle/>
                    <a:p>
                      <a:pPr algn="ctr"/>
                      <a:endParaRPr lang="en-US" sz="2000" b="0" dirty="0"/>
                    </a:p>
                  </a:txBody>
                  <a:tcPr/>
                </a:tc>
                <a:extLst>
                  <a:ext uri="{0D108BD9-81ED-4DB2-BD59-A6C34878D82A}">
                    <a16:rowId xmlns:a16="http://schemas.microsoft.com/office/drawing/2014/main" val="1467957253"/>
                  </a:ext>
                </a:extLst>
              </a:tr>
              <a:tr h="6904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EBF at least 50%</a:t>
                      </a:r>
                    </a:p>
                    <a:p>
                      <a:endParaRPr lang="en-US" sz="2000" b="1" dirty="0"/>
                    </a:p>
                  </a:txBody>
                  <a:tcPr/>
                </a:tc>
                <a:tc>
                  <a:txBody>
                    <a:bodyPr/>
                    <a:lstStyle/>
                    <a:p>
                      <a:pPr algn="ctr"/>
                      <a:r>
                        <a:rPr lang="en-US" sz="1800" b="0" dirty="0"/>
                        <a:t>14.8 (2009)</a:t>
                      </a:r>
                    </a:p>
                  </a:txBody>
                  <a:tcPr/>
                </a:tc>
                <a:tc>
                  <a:txBody>
                    <a:bodyPr/>
                    <a:lstStyle/>
                    <a:p>
                      <a:pPr algn="ctr"/>
                      <a:r>
                        <a:rPr lang="en-US" sz="1800" b="0" dirty="0"/>
                        <a:t>32</a:t>
                      </a:r>
                    </a:p>
                  </a:txBody>
                  <a:tcPr/>
                </a:tc>
                <a:tc>
                  <a:txBody>
                    <a:bodyPr/>
                    <a:lstStyle/>
                    <a:p>
                      <a:pPr algn="ctr"/>
                      <a:r>
                        <a:rPr lang="en-US" sz="2000" b="0" dirty="0"/>
                        <a:t>25</a:t>
                      </a:r>
                    </a:p>
                  </a:txBody>
                  <a:tcPr/>
                </a:tc>
                <a:tc>
                  <a:txBody>
                    <a:bodyPr/>
                    <a:lstStyle/>
                    <a:p>
                      <a:pPr algn="ctr"/>
                      <a:r>
                        <a:rPr lang="en-US" sz="2000" b="0" dirty="0"/>
                        <a:t>15 % </a:t>
                      </a:r>
                    </a:p>
                  </a:txBody>
                  <a:tcPr/>
                </a:tc>
                <a:extLst>
                  <a:ext uri="{0D108BD9-81ED-4DB2-BD59-A6C34878D82A}">
                    <a16:rowId xmlns:a16="http://schemas.microsoft.com/office/drawing/2014/main" val="470734235"/>
                  </a:ext>
                </a:extLst>
              </a:tr>
              <a:tr h="6656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Childhood wasting less than 5%</a:t>
                      </a:r>
                    </a:p>
                  </a:txBody>
                  <a:tcPr/>
                </a:tc>
                <a:tc>
                  <a:txBody>
                    <a:bodyPr/>
                    <a:lstStyle/>
                    <a:p>
                      <a:pPr algn="ctr"/>
                      <a:r>
                        <a:rPr lang="en-US" sz="1800" b="0" dirty="0"/>
                        <a:t>6.6  (2004)</a:t>
                      </a:r>
                    </a:p>
                  </a:txBody>
                  <a:tcPr/>
                </a:tc>
                <a:tc>
                  <a:txBody>
                    <a:bodyPr/>
                    <a:lstStyle/>
                    <a:p>
                      <a:pPr algn="ctr"/>
                      <a:r>
                        <a:rPr lang="en-US" sz="1800" b="0" dirty="0"/>
                        <a:t>1.8 </a:t>
                      </a:r>
                    </a:p>
                  </a:txBody>
                  <a:tcPr/>
                </a:tc>
                <a:tc>
                  <a:txBody>
                    <a:bodyPr/>
                    <a:lstStyle/>
                    <a:p>
                      <a:pPr algn="ctr"/>
                      <a:r>
                        <a:rPr lang="en-US" sz="2000" b="0" dirty="0"/>
                        <a:t>6</a:t>
                      </a:r>
                    </a:p>
                  </a:txBody>
                  <a:tcPr/>
                </a:tc>
                <a:tc>
                  <a:txBody>
                    <a:bodyPr/>
                    <a:lstStyle/>
                    <a:p>
                      <a:pPr algn="ctr"/>
                      <a:r>
                        <a:rPr lang="en-US" sz="2000" b="0" dirty="0"/>
                        <a:t>2 </a:t>
                      </a:r>
                    </a:p>
                  </a:txBody>
                  <a:tcPr/>
                </a:tc>
                <a:extLst>
                  <a:ext uri="{0D108BD9-81ED-4DB2-BD59-A6C34878D82A}">
                    <a16:rowId xmlns:a16="http://schemas.microsoft.com/office/drawing/2014/main" val="746741710"/>
                  </a:ext>
                </a:extLst>
              </a:tr>
            </a:tbl>
          </a:graphicData>
        </a:graphic>
      </p:graphicFrame>
      <p:sp>
        <p:nvSpPr>
          <p:cNvPr id="5" name="Oval 4">
            <a:extLst>
              <a:ext uri="{FF2B5EF4-FFF2-40B4-BE49-F238E27FC236}">
                <a16:creationId xmlns:a16="http://schemas.microsoft.com/office/drawing/2014/main" id="{F7721F78-C68B-4700-BCC1-5F77F4CA30F0}"/>
              </a:ext>
            </a:extLst>
          </p:cNvPr>
          <p:cNvSpPr/>
          <p:nvPr/>
        </p:nvSpPr>
        <p:spPr>
          <a:xfrm>
            <a:off x="4305300" y="2186922"/>
            <a:ext cx="533400" cy="390525"/>
          </a:xfrm>
          <a:prstGeom prst="ellipse">
            <a:avLst/>
          </a:prstGeom>
          <a:noFill/>
          <a:ln w="50800">
            <a:solidFill>
              <a:srgbClr val="FFC000"/>
            </a:solid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7900C7BC-C963-4B9E-A852-010913F5BF96}"/>
              </a:ext>
            </a:extLst>
          </p:cNvPr>
          <p:cNvSpPr/>
          <p:nvPr/>
        </p:nvSpPr>
        <p:spPr>
          <a:xfrm>
            <a:off x="4312904" y="2924382"/>
            <a:ext cx="533400" cy="390525"/>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63C8B18C-3CCA-4554-A70A-D84E8DAF3178}"/>
              </a:ext>
            </a:extLst>
          </p:cNvPr>
          <p:cNvSpPr/>
          <p:nvPr/>
        </p:nvSpPr>
        <p:spPr>
          <a:xfrm>
            <a:off x="4337532" y="4256286"/>
            <a:ext cx="533400" cy="390525"/>
          </a:xfrm>
          <a:prstGeom prst="ellipse">
            <a:avLst/>
          </a:prstGeom>
          <a:solidFill>
            <a:srgbClr val="FF0000"/>
          </a:solidFill>
          <a:ln w="38100">
            <a:solidFill>
              <a:srgbClr val="00B050"/>
            </a:solid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DFCF02D-72CE-4B9F-9427-89A05A25628D}"/>
              </a:ext>
            </a:extLst>
          </p:cNvPr>
          <p:cNvSpPr/>
          <p:nvPr/>
        </p:nvSpPr>
        <p:spPr>
          <a:xfrm>
            <a:off x="0" y="-5477"/>
            <a:ext cx="9144000" cy="1082029"/>
          </a:xfrm>
          <a:prstGeom prst="rect">
            <a:avLst/>
          </a:prstGeom>
          <a:solidFill>
            <a:srgbClr val="F36F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GB" sz="3600" b="1" i="0" u="none" strike="noStrike" kern="1200" cap="none" spc="0" normalizeH="0" baseline="0" noProof="0" dirty="0">
                <a:ln>
                  <a:noFill/>
                </a:ln>
                <a:solidFill>
                  <a:prstClr val="white"/>
                </a:solidFill>
                <a:effectLst/>
                <a:uLnTx/>
                <a:uFillTx/>
                <a:latin typeface="Calibri" panose="020F0502020204030204"/>
                <a:ea typeface="+mn-ea"/>
                <a:cs typeface="+mn-cs"/>
              </a:rPr>
              <a:t>Lebanon Vs Global Nutrition Targets</a:t>
            </a:r>
            <a:endParaRPr kumimoji="0" lang="en-US" sz="3200" b="1" i="0" u="none" strike="noStrike" kern="1200" cap="none" spc="0" normalizeH="0" baseline="0" noProof="0" dirty="0">
              <a:ln>
                <a:noFill/>
              </a:ln>
              <a:solidFill>
                <a:srgbClr val="333B5B"/>
              </a:solidFill>
              <a:effectLst/>
              <a:uLnTx/>
              <a:uFillTx/>
              <a:latin typeface="Franklin Gothic Book" panose="020B0503020102020204"/>
              <a:ea typeface="+mn-ea"/>
              <a:cs typeface="+mn-cs"/>
            </a:endParaRPr>
          </a:p>
        </p:txBody>
      </p:sp>
      <p:sp>
        <p:nvSpPr>
          <p:cNvPr id="10" name="Oval 9">
            <a:extLst>
              <a:ext uri="{FF2B5EF4-FFF2-40B4-BE49-F238E27FC236}">
                <a16:creationId xmlns:a16="http://schemas.microsoft.com/office/drawing/2014/main" id="{81994125-A56E-4EEB-A134-1DD022303C78}"/>
              </a:ext>
            </a:extLst>
          </p:cNvPr>
          <p:cNvSpPr/>
          <p:nvPr/>
        </p:nvSpPr>
        <p:spPr>
          <a:xfrm>
            <a:off x="4312904" y="3603454"/>
            <a:ext cx="533400" cy="390525"/>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7E200CFC-C0EF-4E8F-98CC-13887A9A2C8B}"/>
              </a:ext>
            </a:extLst>
          </p:cNvPr>
          <p:cNvSpPr/>
          <p:nvPr/>
        </p:nvSpPr>
        <p:spPr>
          <a:xfrm>
            <a:off x="7216143" y="2182462"/>
            <a:ext cx="533400" cy="390525"/>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2D196190-86DC-4EE3-AD5A-4DAC22BBCBA1}"/>
              </a:ext>
            </a:extLst>
          </p:cNvPr>
          <p:cNvSpPr/>
          <p:nvPr/>
        </p:nvSpPr>
        <p:spPr>
          <a:xfrm>
            <a:off x="7228625" y="2880720"/>
            <a:ext cx="533400" cy="390525"/>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9076198-5858-433B-9C9C-31B18B86C949}"/>
              </a:ext>
            </a:extLst>
          </p:cNvPr>
          <p:cNvSpPr/>
          <p:nvPr/>
        </p:nvSpPr>
        <p:spPr>
          <a:xfrm>
            <a:off x="7205475" y="4227403"/>
            <a:ext cx="533400" cy="390525"/>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C88CDE7D-974A-49C2-9626-55A10E0144C2}"/>
              </a:ext>
            </a:extLst>
          </p:cNvPr>
          <p:cNvSpPr/>
          <p:nvPr/>
        </p:nvSpPr>
        <p:spPr>
          <a:xfrm>
            <a:off x="7228625" y="4935357"/>
            <a:ext cx="533400" cy="390525"/>
          </a:xfrm>
          <a:prstGeom prst="ellipse">
            <a:avLst/>
          </a:prstGeom>
          <a:noFill/>
          <a:ln w="44450">
            <a:solidFill>
              <a:srgbClr val="00B050"/>
            </a:solid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9C332C3A-0766-4AD9-BF4A-F09F37C2D613}"/>
              </a:ext>
            </a:extLst>
          </p:cNvPr>
          <p:cNvSpPr/>
          <p:nvPr/>
        </p:nvSpPr>
        <p:spPr>
          <a:xfrm>
            <a:off x="4351600" y="4909118"/>
            <a:ext cx="533400" cy="390525"/>
          </a:xfrm>
          <a:prstGeom prst="ellipse">
            <a:avLst/>
          </a:prstGeom>
          <a:noFill/>
          <a:ln w="44450">
            <a:solidFill>
              <a:srgbClr val="00B050"/>
            </a:solid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8BA07C3E-E624-4B55-B5D2-7639D587066A}"/>
              </a:ext>
            </a:extLst>
          </p:cNvPr>
          <p:cNvSpPr txBox="1"/>
          <p:nvPr/>
        </p:nvSpPr>
        <p:spPr>
          <a:xfrm>
            <a:off x="844950" y="5469379"/>
            <a:ext cx="8299049" cy="1200329"/>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The comparison is indicative as there has been major context shifts since the 2004, but it still gives an idea of big trends.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37621460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AB1ABB-122F-4A8C-8D3F-09D672F3A9FF}"/>
              </a:ext>
            </a:extLst>
          </p:cNvPr>
          <p:cNvSpPr>
            <a:spLocks noGrp="1"/>
          </p:cNvSpPr>
          <p:nvPr>
            <p:ph type="body" sz="quarter" idx="10"/>
          </p:nvPr>
        </p:nvSpPr>
        <p:spPr>
          <a:xfrm>
            <a:off x="412097" y="711193"/>
            <a:ext cx="3141331" cy="1950983"/>
          </a:xfrm>
          <a:solidFill>
            <a:schemeClr val="bg1"/>
          </a:solidFill>
        </p:spPr>
        <p:txBody>
          <a:bodyPr>
            <a:normAutofit lnSpcReduction="10000"/>
          </a:bodyPr>
          <a:lstStyle/>
          <a:p>
            <a:pPr marL="0" indent="0" algn="l">
              <a:buNone/>
            </a:pPr>
            <a:r>
              <a:rPr lang="en-US" sz="2400" i="0" u="none" strike="noStrike" baseline="0" dirty="0">
                <a:latin typeface="ArialMT"/>
              </a:rPr>
              <a:t>Total People in Need for the Nutrition Sector (including Syrian in settlement, Lebanese and Palestinian in camps)</a:t>
            </a:r>
            <a:endParaRPr lang="en-US" sz="3600" dirty="0"/>
          </a:p>
        </p:txBody>
      </p:sp>
      <p:pic>
        <p:nvPicPr>
          <p:cNvPr id="8" name="Picture 7">
            <a:extLst>
              <a:ext uri="{FF2B5EF4-FFF2-40B4-BE49-F238E27FC236}">
                <a16:creationId xmlns:a16="http://schemas.microsoft.com/office/drawing/2014/main" id="{10489847-EBD4-4307-A990-30227C4E8745}"/>
              </a:ext>
            </a:extLst>
          </p:cNvPr>
          <p:cNvPicPr>
            <a:picLocks noChangeAspect="1"/>
          </p:cNvPicPr>
          <p:nvPr/>
        </p:nvPicPr>
        <p:blipFill>
          <a:blip/>
          <a:stretch>
            <a:fillRect/>
          </a:stretch>
        </p:blipFill>
        <p:spPr>
          <a:xfrm>
            <a:off x="3755223" y="423862"/>
            <a:ext cx="5238750" cy="6010275"/>
          </a:xfrm>
          <a:prstGeom prst="rect">
            <a:avLst/>
          </a:prstGeom>
        </p:spPr>
      </p:pic>
    </p:spTree>
    <p:extLst>
      <p:ext uri="{BB962C8B-B14F-4D97-AF65-F5344CB8AC3E}">
        <p14:creationId xmlns:p14="http://schemas.microsoft.com/office/powerpoint/2010/main" val="37912326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hidden="1">
            <a:extLst>
              <a:ext uri="{FF2B5EF4-FFF2-40B4-BE49-F238E27FC236}">
                <a16:creationId xmlns:a16="http://schemas.microsoft.com/office/drawing/2014/main" id="{F06D8E0F-1BBE-4E11-ACB1-955B12225AC9}"/>
              </a:ext>
            </a:extLst>
          </p:cNvPr>
          <p:cNvPicPr>
            <a:picLocks noChangeAspect="1"/>
          </p:cNvPicPr>
          <p:nvPr/>
        </p:nvPicPr>
        <p:blipFill>
          <a:blip>
            <a:extLst>
              <a:ext uri="{28A0092B-C50C-407E-A947-70E740481C1C}">
                <a14:useLocalDpi xmlns:a14="http://schemas.microsoft.com/office/drawing/2010/main" val="0"/>
              </a:ext>
            </a:extLst>
          </a:blip>
          <a:srcRect/>
          <a:stretch/>
        </p:blipFill>
        <p:spPr>
          <a:xfrm>
            <a:off x="2786138" y="1675285"/>
            <a:ext cx="3571724" cy="3571724"/>
          </a:xfrm>
          <a:prstGeom prst="rect">
            <a:avLst/>
          </a:prstGeom>
        </p:spPr>
      </p:pic>
      <p:grpSp>
        <p:nvGrpSpPr>
          <p:cNvPr id="4" name="Group 3">
            <a:extLst>
              <a:ext uri="{FF2B5EF4-FFF2-40B4-BE49-F238E27FC236}">
                <a16:creationId xmlns:a16="http://schemas.microsoft.com/office/drawing/2014/main" id="{335FD440-461B-489D-BA67-1EF889BC4FE5}"/>
              </a:ext>
            </a:extLst>
          </p:cNvPr>
          <p:cNvGrpSpPr/>
          <p:nvPr/>
        </p:nvGrpSpPr>
        <p:grpSpPr>
          <a:xfrm>
            <a:off x="5031527" y="858550"/>
            <a:ext cx="3528168" cy="3275344"/>
            <a:chOff x="5453063" y="215708"/>
            <a:chExt cx="4762298" cy="4762296"/>
          </a:xfrm>
        </p:grpSpPr>
        <p:pic>
          <p:nvPicPr>
            <p:cNvPr id="729" name="center">
              <a:extLst>
                <a:ext uri="{FF2B5EF4-FFF2-40B4-BE49-F238E27FC236}">
                  <a16:creationId xmlns:a16="http://schemas.microsoft.com/office/drawing/2014/main" id="{E48CBBEE-7B10-461A-A3AA-D1E455CBA673}"/>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7191276" y="1982596"/>
              <a:ext cx="1285875" cy="1285875"/>
            </a:xfrm>
            <a:prstGeom prst="rect">
              <a:avLst/>
            </a:prstGeom>
          </p:spPr>
        </p:pic>
        <p:pic>
          <p:nvPicPr>
            <p:cNvPr id="723" name="food BG">
              <a:extLst>
                <a:ext uri="{FF2B5EF4-FFF2-40B4-BE49-F238E27FC236}">
                  <a16:creationId xmlns:a16="http://schemas.microsoft.com/office/drawing/2014/main" id="{EAF22912-882A-48F4-985C-2E6B78F9114C}"/>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494758" y="1312634"/>
              <a:ext cx="2693194" cy="2652539"/>
            </a:xfrm>
            <a:prstGeom prst="rect">
              <a:avLst/>
            </a:prstGeom>
          </p:spPr>
        </p:pic>
        <p:pic>
          <p:nvPicPr>
            <p:cNvPr id="721" name="edge">
              <a:extLst>
                <a:ext uri="{FF2B5EF4-FFF2-40B4-BE49-F238E27FC236}">
                  <a16:creationId xmlns:a16="http://schemas.microsoft.com/office/drawing/2014/main" id="{77551D77-79EE-4051-A539-7B5BD10BFA2A}"/>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5453063" y="215708"/>
              <a:ext cx="4762298" cy="4762296"/>
            </a:xfrm>
            <a:prstGeom prst="rect">
              <a:avLst/>
            </a:prstGeom>
          </p:spPr>
        </p:pic>
        <p:pic>
          <p:nvPicPr>
            <p:cNvPr id="725" name="circle">
              <a:extLst>
                <a:ext uri="{FF2B5EF4-FFF2-40B4-BE49-F238E27FC236}">
                  <a16:creationId xmlns:a16="http://schemas.microsoft.com/office/drawing/2014/main" id="{91371ED7-0DF7-4401-9176-5422FE59597B}"/>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148289" y="936036"/>
              <a:ext cx="3371849" cy="3371849"/>
            </a:xfrm>
            <a:prstGeom prst="rect">
              <a:avLst/>
            </a:prstGeom>
          </p:spPr>
        </p:pic>
        <p:pic>
          <p:nvPicPr>
            <p:cNvPr id="727" name="inner circle">
              <a:extLst>
                <a:ext uri="{FF2B5EF4-FFF2-40B4-BE49-F238E27FC236}">
                  <a16:creationId xmlns:a16="http://schemas.microsoft.com/office/drawing/2014/main" id="{361BADB2-536E-42AA-92B5-584C85C9D5C6}"/>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321243" y="1100344"/>
              <a:ext cx="3025938" cy="3036093"/>
            </a:xfrm>
            <a:prstGeom prst="rect">
              <a:avLst/>
            </a:prstGeom>
          </p:spPr>
        </p:pic>
        <p:pic>
          <p:nvPicPr>
            <p:cNvPr id="731" name="c1">
              <a:extLst>
                <a:ext uri="{FF2B5EF4-FFF2-40B4-BE49-F238E27FC236}">
                  <a16:creationId xmlns:a16="http://schemas.microsoft.com/office/drawing/2014/main" id="{3C0B1659-1543-4BEB-8A39-C3703CEB84AB}"/>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211985" y="977708"/>
              <a:ext cx="1163837" cy="1163837"/>
            </a:xfrm>
            <a:prstGeom prst="rect">
              <a:avLst/>
            </a:prstGeom>
          </p:spPr>
        </p:pic>
        <p:pic>
          <p:nvPicPr>
            <p:cNvPr id="732" name="c2">
              <a:extLst>
                <a:ext uri="{FF2B5EF4-FFF2-40B4-BE49-F238E27FC236}">
                  <a16:creationId xmlns:a16="http://schemas.microsoft.com/office/drawing/2014/main" id="{93A1E1BF-FEB7-4635-9E09-3A576EFFAF1E}"/>
                </a:ext>
              </a:extLst>
            </p:cNvPr>
            <p:cNvPicPr>
              <a:picLocks noChangeAspect="1"/>
            </p:cNvPicPr>
            <p:nvPr/>
          </p:nvPicPr>
          <p:blipFill>
            <a:blip>
              <a:extLst>
                <a:ext uri="{28A0092B-C50C-407E-A947-70E740481C1C}">
                  <a14:useLocalDpi xmlns:a14="http://schemas.microsoft.com/office/drawing/2010/main" val="0"/>
                </a:ext>
              </a:extLst>
            </a:blip>
            <a:srcRect/>
            <a:stretch/>
          </p:blipFill>
          <p:spPr>
            <a:xfrm>
              <a:off x="8291749" y="985162"/>
              <a:ext cx="1163837" cy="1163837"/>
            </a:xfrm>
            <a:prstGeom prst="rect">
              <a:avLst/>
            </a:prstGeom>
          </p:spPr>
        </p:pic>
        <p:pic>
          <p:nvPicPr>
            <p:cNvPr id="733" name="c3">
              <a:extLst>
                <a:ext uri="{FF2B5EF4-FFF2-40B4-BE49-F238E27FC236}">
                  <a16:creationId xmlns:a16="http://schemas.microsoft.com/office/drawing/2014/main" id="{B2A991C4-D8CA-4016-9D84-DD4CF1F29FAC}"/>
                </a:ext>
              </a:extLst>
            </p:cNvPr>
            <p:cNvPicPr>
              <a:picLocks noChangeAspect="1"/>
            </p:cNvPicPr>
            <p:nvPr/>
          </p:nvPicPr>
          <p:blipFill>
            <a:blip>
              <a:extLst>
                <a:ext uri="{28A0092B-C50C-407E-A947-70E740481C1C}">
                  <a14:useLocalDpi xmlns:a14="http://schemas.microsoft.com/office/drawing/2010/main" val="0"/>
                </a:ext>
              </a:extLst>
            </a:blip>
            <a:srcRect/>
            <a:stretch/>
          </p:blipFill>
          <p:spPr>
            <a:xfrm>
              <a:off x="6211985" y="3132014"/>
              <a:ext cx="1163837" cy="1163837"/>
            </a:xfrm>
            <a:prstGeom prst="rect">
              <a:avLst/>
            </a:prstGeom>
          </p:spPr>
        </p:pic>
        <p:pic>
          <p:nvPicPr>
            <p:cNvPr id="734" name="c4">
              <a:extLst>
                <a:ext uri="{FF2B5EF4-FFF2-40B4-BE49-F238E27FC236}">
                  <a16:creationId xmlns:a16="http://schemas.microsoft.com/office/drawing/2014/main" id="{F730D800-8653-4DCC-BD12-C9F815450C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306657" y="3079834"/>
              <a:ext cx="1163837" cy="1163837"/>
            </a:xfrm>
            <a:prstGeom prst="rect">
              <a:avLst/>
            </a:prstGeom>
          </p:spPr>
        </p:pic>
        <p:pic>
          <p:nvPicPr>
            <p:cNvPr id="736" name="spoon">
              <a:extLst>
                <a:ext uri="{FF2B5EF4-FFF2-40B4-BE49-F238E27FC236}">
                  <a16:creationId xmlns:a16="http://schemas.microsoft.com/office/drawing/2014/main" id="{B8648696-EC39-4898-9558-DE28792B0E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12663" y="1830196"/>
              <a:ext cx="1650224" cy="1609725"/>
            </a:xfrm>
            <a:prstGeom prst="rect">
              <a:avLst/>
            </a:prstGeom>
          </p:spPr>
        </p:pic>
      </p:grpSp>
      <p:pic>
        <p:nvPicPr>
          <p:cNvPr id="14" name="Picture Placeholder 4">
            <a:extLst>
              <a:ext uri="{FF2B5EF4-FFF2-40B4-BE49-F238E27FC236}">
                <a16:creationId xmlns:a16="http://schemas.microsoft.com/office/drawing/2014/main" id="{F7696985-DC7F-43BB-ADB1-C9BCF4B467D7}"/>
              </a:ext>
            </a:extLst>
          </p:cNvPr>
          <p:cNvPicPr>
            <a:picLocks/>
          </p:cNvPicPr>
          <p:nvPr/>
        </p:nvPicPr>
        <p:blipFill rotWithShape="1">
          <a:blip r:embed="rId7"/>
          <a:srcRect t="2416" r="1" b="4036"/>
          <a:stretch/>
        </p:blipFill>
        <p:spPr bwMode="auto">
          <a:xfrm>
            <a:off x="5487497" y="4133894"/>
            <a:ext cx="2616228" cy="2479698"/>
          </a:xfrm>
          <a:prstGeom prst="rect">
            <a:avLst/>
          </a:prstGeom>
          <a:extLst>
            <a:ext uri="{53640926-AAD7-44D8-BBD7-CCE9431645EC}">
              <a14:shadowObscured xmlns:a14="http://schemas.microsoft.com/office/drawing/2010/main"/>
            </a:ext>
          </a:extLst>
        </p:spPr>
      </p:pic>
      <p:sp>
        <p:nvSpPr>
          <p:cNvPr id="16" name="Content Placeholder 1">
            <a:extLst>
              <a:ext uri="{FF2B5EF4-FFF2-40B4-BE49-F238E27FC236}">
                <a16:creationId xmlns:a16="http://schemas.microsoft.com/office/drawing/2014/main" id="{FE9EBCC0-CE01-43D9-8336-7F8170A6CFCB}"/>
              </a:ext>
            </a:extLst>
          </p:cNvPr>
          <p:cNvSpPr txBox="1">
            <a:spLocks/>
          </p:cNvSpPr>
          <p:nvPr/>
        </p:nvSpPr>
        <p:spPr>
          <a:xfrm>
            <a:off x="188077" y="1088340"/>
            <a:ext cx="4822228" cy="5495188"/>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arenR"/>
              <a:tabLst/>
              <a:defRPr/>
            </a:pPr>
            <a:r>
              <a:rPr kumimoji="0" lang="en-CA" sz="2400" b="1" i="0" u="none" strike="noStrike" kern="1200" cap="none" spc="0" normalizeH="0" baseline="0" noProof="0" dirty="0">
                <a:ln>
                  <a:noFill/>
                </a:ln>
                <a:solidFill>
                  <a:prstClr val="black"/>
                </a:solidFill>
                <a:effectLst/>
                <a:uLnTx/>
                <a:uFillTx/>
                <a:latin typeface="Calibri" panose="020F0502020204030204"/>
                <a:ea typeface="+mn-ea"/>
                <a:cs typeface="+mn-cs"/>
              </a:rPr>
              <a:t>Prevention comes first, </a:t>
            </a:r>
            <a:r>
              <a:rPr kumimoji="0" lang="en-CA" sz="2400" b="0" i="0" u="none" strike="noStrike" kern="1200" cap="none" spc="0" normalizeH="0" baseline="0" noProof="0" dirty="0">
                <a:ln>
                  <a:noFill/>
                </a:ln>
                <a:solidFill>
                  <a:prstClr val="black"/>
                </a:solidFill>
                <a:effectLst/>
                <a:uLnTx/>
                <a:uFillTx/>
                <a:latin typeface="Calibri" panose="020F0502020204030204"/>
                <a:ea typeface="+mn-ea"/>
                <a:cs typeface="+mn-cs"/>
              </a:rPr>
              <a:t>if prevention fails, treatment is a must</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arenR"/>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Life cycle approach and child centred  (nurturing care framework)</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aren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Focused on improving </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diets, practices and services</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for children and women </a:t>
            </a:r>
          </a:p>
          <a:p>
            <a:pPr marL="514350" marR="0" lvl="0" indent="-514350" algn="l" defTabSz="914400" rtl="0" eaLnBrk="1" fontAlgn="auto" latinLnBrk="0" hangingPunct="1">
              <a:lnSpc>
                <a:spcPct val="90000"/>
              </a:lnSpc>
              <a:spcBef>
                <a:spcPts val="1000"/>
              </a:spcBef>
              <a:spcAft>
                <a:spcPts val="0"/>
              </a:spcAft>
              <a:buClrTx/>
              <a:buSzTx/>
              <a:buFont typeface="+mj-lt"/>
              <a:buAutoNum type="arabicParenR"/>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Applying </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multi-system approach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to address </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multiple-burden of malnutrition</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00B050"/>
                </a:solidFill>
                <a:effectLst/>
                <a:uLnTx/>
                <a:uFillTx/>
                <a:latin typeface="Calibri" panose="020F0502020204030204"/>
                <a:ea typeface="+mn-ea"/>
                <a:cs typeface="+mn-cs"/>
              </a:rPr>
              <a:t>Health system </a:t>
            </a:r>
          </a:p>
          <a:p>
            <a:pPr marL="6858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rPr>
              <a:t>Food system</a:t>
            </a:r>
            <a:endParaRPr kumimoji="0" lang="en-GB" sz="2800" b="0" i="0" u="none" strike="noStrike" kern="1200" cap="none" spc="0" normalizeH="0" baseline="0" noProof="0" dirty="0">
              <a:ln>
                <a:noFill/>
              </a:ln>
              <a:solidFill>
                <a:srgbClr val="ED7D31">
                  <a:lumMod val="75000"/>
                </a:srgbClr>
              </a:solidFill>
              <a:effectLst/>
              <a:uLnTx/>
              <a:uFillTx/>
              <a:latin typeface="Calibri" panose="020F0502020204030204"/>
              <a:ea typeface="+mn-ea"/>
              <a:cs typeface="+mn-cs"/>
            </a:endParaRPr>
          </a:p>
          <a:p>
            <a:pPr marL="6858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002060"/>
                </a:solidFill>
                <a:effectLst/>
                <a:uLnTx/>
                <a:uFillTx/>
                <a:latin typeface="Calibri" panose="020F0502020204030204"/>
                <a:ea typeface="+mn-ea"/>
                <a:cs typeface="+mn-cs"/>
              </a:rPr>
              <a:t>Social protection </a:t>
            </a:r>
          </a:p>
          <a:p>
            <a:pPr marL="6858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CC0099"/>
                </a:solidFill>
                <a:effectLst/>
                <a:uLnTx/>
                <a:uFillTx/>
                <a:latin typeface="Calibri" panose="020F0502020204030204"/>
                <a:ea typeface="+mn-ea"/>
                <a:cs typeface="+mn-cs"/>
              </a:rPr>
              <a:t>Education</a:t>
            </a:r>
          </a:p>
          <a:p>
            <a:pPr marL="6858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00B0F0"/>
                </a:solidFill>
                <a:effectLst/>
                <a:uLnTx/>
                <a:uFillTx/>
                <a:latin typeface="Calibri" panose="020F0502020204030204"/>
                <a:ea typeface="+mn-ea"/>
                <a:cs typeface="+mn-cs"/>
              </a:rPr>
              <a:t>WASH systems</a:t>
            </a:r>
            <a:endParaRPr kumimoji="0" lang="en-GB" sz="2800" b="0" i="0" u="none" strike="noStrike" kern="1200" cap="none" spc="0" normalizeH="0" baseline="0" noProof="0" dirty="0">
              <a:ln>
                <a:noFill/>
              </a:ln>
              <a:solidFill>
                <a:srgbClr val="00B0F0"/>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EC66C1A8-83A0-4B49-8241-5375B8E1D1E4}"/>
              </a:ext>
            </a:extLst>
          </p:cNvPr>
          <p:cNvSpPr/>
          <p:nvPr/>
        </p:nvSpPr>
        <p:spPr>
          <a:xfrm>
            <a:off x="0" y="-5477"/>
            <a:ext cx="9144000" cy="810695"/>
          </a:xfrm>
          <a:prstGeom prst="rect">
            <a:avLst/>
          </a:prstGeom>
          <a:solidFill>
            <a:srgbClr val="F36F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600"/>
              </a:spcAft>
              <a:buClrTx/>
              <a:buSzTx/>
              <a:buFontTx/>
              <a:buNone/>
              <a:tabLst/>
              <a:defRPr/>
            </a:pPr>
            <a:r>
              <a:rPr kumimoji="0" lang="en-GB" sz="3600" b="1" i="0" u="none" strike="noStrike" kern="1200" cap="none" spc="0" normalizeH="0" baseline="0" noProof="0" dirty="0">
                <a:ln>
                  <a:noFill/>
                </a:ln>
                <a:solidFill>
                  <a:prstClr val="white"/>
                </a:solidFill>
                <a:effectLst/>
                <a:uLnTx/>
                <a:uFillTx/>
                <a:latin typeface="Calibri" panose="020F0502020204030204"/>
                <a:ea typeface="+mn-ea"/>
                <a:cs typeface="+mn-cs"/>
              </a:rPr>
              <a:t>Guiding Principles</a:t>
            </a:r>
            <a:endParaRPr kumimoji="0" lang="en-US" sz="3200" b="1" i="0" u="none" strike="noStrike" kern="1200" cap="none" spc="0" normalizeH="0" baseline="0" noProof="0" dirty="0">
              <a:ln>
                <a:noFill/>
              </a:ln>
              <a:solidFill>
                <a:srgbClr val="333B5B"/>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3415609080"/>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1DDF069-BF88-4FE0-B463-3FD06E64F6D0}"/>
              </a:ext>
            </a:extLst>
          </p:cNvPr>
          <p:cNvGrpSpPr/>
          <p:nvPr/>
        </p:nvGrpSpPr>
        <p:grpSpPr>
          <a:xfrm>
            <a:off x="1146507" y="1880214"/>
            <a:ext cx="7024100" cy="3624546"/>
            <a:chOff x="1226049" y="423345"/>
            <a:chExt cx="7024100" cy="4592549"/>
          </a:xfrm>
        </p:grpSpPr>
        <p:graphicFrame>
          <p:nvGraphicFramePr>
            <p:cNvPr id="3" name="Diagram 2">
              <a:extLst>
                <a:ext uri="{FF2B5EF4-FFF2-40B4-BE49-F238E27FC236}">
                  <a16:creationId xmlns:a16="http://schemas.microsoft.com/office/drawing/2014/main" id="{FA77DD09-641B-4ED2-B5A2-90A06824FA78}"/>
                </a:ext>
              </a:extLst>
            </p:cNvPr>
            <p:cNvGraphicFramePr/>
            <p:nvPr/>
          </p:nvGraphicFramePr>
          <p:xfrm>
            <a:off x="1226049" y="423345"/>
            <a:ext cx="7024100" cy="45925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83B34D18-B2BD-40CD-B41F-FAE0914D5036}"/>
                </a:ext>
              </a:extLst>
            </p:cNvPr>
            <p:cNvSpPr/>
            <p:nvPr/>
          </p:nvSpPr>
          <p:spPr>
            <a:xfrm>
              <a:off x="1739975" y="4315442"/>
              <a:ext cx="6510173" cy="42897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Museo 300"/>
                  <a:ea typeface="+mn-ea"/>
                  <a:cs typeface="+mn-cs"/>
                </a:rPr>
                <a:t>Strategic Area 5</a:t>
              </a:r>
              <a:r>
                <a:rPr kumimoji="0" lang="en-US" sz="1400" b="1" i="0" u="none" strike="noStrike" kern="1200" cap="none" spc="0" normalizeH="0" baseline="0" noProof="0" dirty="0">
                  <a:ln>
                    <a:noFill/>
                  </a:ln>
                  <a:solidFill>
                    <a:prstClr val="black"/>
                  </a:solidFill>
                  <a:effectLst/>
                  <a:uLnTx/>
                  <a:uFillTx/>
                  <a:latin typeface="Museo 300"/>
                  <a:ea typeface="+mn-ea"/>
                  <a:cs typeface="+mn-cs"/>
                </a:rPr>
                <a:t>: Strengthened nutrition governance, accountability, coordination </a:t>
              </a:r>
              <a:endPar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c1">
              <a:extLst>
                <a:ext uri="{FF2B5EF4-FFF2-40B4-BE49-F238E27FC236}">
                  <a16:creationId xmlns:a16="http://schemas.microsoft.com/office/drawing/2014/main" id="{A169A643-A00F-42C5-A222-2DC590871ADC}"/>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1285116" y="608226"/>
              <a:ext cx="1677886" cy="1682072"/>
            </a:xfrm>
            <a:prstGeom prst="rect">
              <a:avLst/>
            </a:prstGeom>
          </p:spPr>
        </p:pic>
        <p:pic>
          <p:nvPicPr>
            <p:cNvPr id="6" name="center">
              <a:extLst>
                <a:ext uri="{FF2B5EF4-FFF2-40B4-BE49-F238E27FC236}">
                  <a16:creationId xmlns:a16="http://schemas.microsoft.com/office/drawing/2014/main" id="{C002756D-5F90-4395-B540-5BF0163D835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093427" y="669530"/>
              <a:ext cx="1552182" cy="1556203"/>
            </a:xfrm>
            <a:prstGeom prst="rect">
              <a:avLst/>
            </a:prstGeom>
          </p:spPr>
        </p:pic>
        <p:pic>
          <p:nvPicPr>
            <p:cNvPr id="7" name="c3">
              <a:extLst>
                <a:ext uri="{FF2B5EF4-FFF2-40B4-BE49-F238E27FC236}">
                  <a16:creationId xmlns:a16="http://schemas.microsoft.com/office/drawing/2014/main" id="{D6C537C5-6BBC-499C-892B-A002C8066B6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6572262" y="608226"/>
              <a:ext cx="1677887" cy="1678812"/>
            </a:xfrm>
            <a:prstGeom prst="rect">
              <a:avLst/>
            </a:prstGeom>
          </p:spPr>
        </p:pic>
        <p:pic>
          <p:nvPicPr>
            <p:cNvPr id="8" name="c4">
              <a:extLst>
                <a:ext uri="{FF2B5EF4-FFF2-40B4-BE49-F238E27FC236}">
                  <a16:creationId xmlns:a16="http://schemas.microsoft.com/office/drawing/2014/main" id="{7562ADFD-F0C6-4317-BEAA-F0487FC8C4F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4932618" y="683674"/>
              <a:ext cx="1080298" cy="1090346"/>
            </a:xfrm>
            <a:prstGeom prst="rect">
              <a:avLst/>
            </a:prstGeom>
          </p:spPr>
        </p:pic>
        <p:pic>
          <p:nvPicPr>
            <p:cNvPr id="9" name="c2">
              <a:extLst>
                <a:ext uri="{FF2B5EF4-FFF2-40B4-BE49-F238E27FC236}">
                  <a16:creationId xmlns:a16="http://schemas.microsoft.com/office/drawing/2014/main" id="{C41CBAC0-9319-4886-960D-7985ED44993E}"/>
                </a:ext>
              </a:extLst>
            </p:cNvPr>
            <p:cNvPicPr>
              <a:picLocks noChangeAspect="1"/>
            </p:cNvPicPr>
            <p:nvPr/>
          </p:nvPicPr>
          <p:blipFill>
            <a:blip>
              <a:extLst>
                <a:ext uri="{28A0092B-C50C-407E-A947-70E740481C1C}">
                  <a14:useLocalDpi xmlns:a14="http://schemas.microsoft.com/office/drawing/2010/main" val="0"/>
                </a:ext>
              </a:extLst>
            </a:blip>
            <a:srcRect/>
            <a:stretch/>
          </p:blipFill>
          <p:spPr>
            <a:xfrm>
              <a:off x="5377097" y="1176235"/>
              <a:ext cx="1080298" cy="947611"/>
            </a:xfrm>
            <a:prstGeom prst="rect">
              <a:avLst/>
            </a:prstGeom>
          </p:spPr>
        </p:pic>
      </p:grpSp>
      <p:graphicFrame>
        <p:nvGraphicFramePr>
          <p:cNvPr id="11" name="Diagram 10">
            <a:extLst>
              <a:ext uri="{FF2B5EF4-FFF2-40B4-BE49-F238E27FC236}">
                <a16:creationId xmlns:a16="http://schemas.microsoft.com/office/drawing/2014/main" id="{9FAFC631-E6DE-4599-A8D3-D6DA127E583D}"/>
              </a:ext>
            </a:extLst>
          </p:cNvPr>
          <p:cNvGraphicFramePr/>
          <p:nvPr/>
        </p:nvGraphicFramePr>
        <p:xfrm>
          <a:off x="292115" y="308310"/>
          <a:ext cx="8770862" cy="1352537"/>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4" name="Table 14">
            <a:extLst>
              <a:ext uri="{FF2B5EF4-FFF2-40B4-BE49-F238E27FC236}">
                <a16:creationId xmlns:a16="http://schemas.microsoft.com/office/drawing/2014/main" id="{6E72573C-36EF-494C-BD73-68E3E9EC916D}"/>
              </a:ext>
            </a:extLst>
          </p:cNvPr>
          <p:cNvGraphicFramePr>
            <a:graphicFrameLocks noGrp="1"/>
          </p:cNvGraphicFramePr>
          <p:nvPr/>
        </p:nvGraphicFramePr>
        <p:xfrm>
          <a:off x="849122" y="5469747"/>
          <a:ext cx="7339381" cy="1267952"/>
        </p:xfrm>
        <a:graphic>
          <a:graphicData uri="http://schemas.openxmlformats.org/drawingml/2006/table">
            <a:tbl>
              <a:tblPr firstRow="1" bandRow="1">
                <a:tableStyleId>{8799B23B-EC83-4686-B30A-512413B5E67A}</a:tableStyleId>
              </a:tblPr>
              <a:tblGrid>
                <a:gridCol w="7339381">
                  <a:extLst>
                    <a:ext uri="{9D8B030D-6E8A-4147-A177-3AD203B41FA5}">
                      <a16:colId xmlns:a16="http://schemas.microsoft.com/office/drawing/2014/main" val="921061922"/>
                    </a:ext>
                  </a:extLst>
                </a:gridCol>
              </a:tblGrid>
              <a:tr h="1267952">
                <a:tc>
                  <a:txBody>
                    <a:bodyPr/>
                    <a:lstStyle/>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u="none" strike="noStrike" kern="1200" cap="none" spc="0" normalizeH="0" baseline="0" noProof="0" dirty="0">
                          <a:ln>
                            <a:noFill/>
                          </a:ln>
                          <a:solidFill>
                            <a:schemeClr val="bg2">
                              <a:lumMod val="50000"/>
                            </a:schemeClr>
                          </a:solidFill>
                          <a:effectLst/>
                          <a:uLnTx/>
                          <a:uFillTx/>
                        </a:rPr>
                        <a:t>Metrics, M and E and knowledge management</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u="none" strike="noStrike" kern="1200" cap="none" spc="0" normalizeH="0" baseline="0" noProof="0" dirty="0">
                          <a:ln>
                            <a:noFill/>
                          </a:ln>
                          <a:solidFill>
                            <a:schemeClr val="bg2">
                              <a:lumMod val="50000"/>
                            </a:schemeClr>
                          </a:solidFill>
                          <a:effectLst/>
                          <a:uLnTx/>
                          <a:uFillTx/>
                        </a:rPr>
                        <a:t>Social Behavior Change Communication</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u="none" strike="noStrike" kern="1200" cap="none" spc="0" normalizeH="0" baseline="0" noProof="0" dirty="0">
                          <a:ln>
                            <a:noFill/>
                          </a:ln>
                          <a:solidFill>
                            <a:schemeClr val="bg2">
                              <a:lumMod val="50000"/>
                            </a:schemeClr>
                          </a:solidFill>
                          <a:effectLst/>
                          <a:uLnTx/>
                          <a:uFillTx/>
                        </a:rPr>
                        <a:t>Preparedness, response &amp; recovery</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u="none" strike="noStrike" kern="1200" cap="none" spc="0" normalizeH="0" baseline="0" noProof="0" dirty="0">
                          <a:ln>
                            <a:noFill/>
                          </a:ln>
                          <a:solidFill>
                            <a:schemeClr val="bg2">
                              <a:lumMod val="50000"/>
                            </a:schemeClr>
                          </a:solidFill>
                          <a:effectLst/>
                          <a:uLnTx/>
                          <a:uFillTx/>
                        </a:rPr>
                        <a:t>Partnerships and advocacy</a:t>
                      </a:r>
                      <a:endParaRPr kumimoji="0" lang="en-US" sz="1600" b="1" i="0" u="none" strike="noStrike" kern="1200" cap="none" spc="0" normalizeH="0" baseline="0" noProof="0" dirty="0">
                        <a:ln>
                          <a:noFill/>
                        </a:ln>
                        <a:solidFill>
                          <a:schemeClr val="bg2">
                            <a:lumMod val="50000"/>
                          </a:schemeClr>
                        </a:solidFill>
                        <a:effectLst/>
                        <a:uLnTx/>
                        <a:uFillTx/>
                        <a:latin typeface="Calibri" panose="020F0502020204030204"/>
                        <a:ea typeface="+mn-ea"/>
                        <a:cs typeface="+mn-cs"/>
                      </a:endParaRPr>
                    </a:p>
                  </a:txBody>
                  <a:tcPr/>
                </a:tc>
                <a:extLst>
                  <a:ext uri="{0D108BD9-81ED-4DB2-BD59-A6C34878D82A}">
                    <a16:rowId xmlns:a16="http://schemas.microsoft.com/office/drawing/2014/main" val="260721759"/>
                  </a:ext>
                </a:extLst>
              </a:tr>
            </a:tbl>
          </a:graphicData>
        </a:graphic>
      </p:graphicFrame>
      <p:graphicFrame>
        <p:nvGraphicFramePr>
          <p:cNvPr id="16" name="Table 16">
            <a:extLst>
              <a:ext uri="{FF2B5EF4-FFF2-40B4-BE49-F238E27FC236}">
                <a16:creationId xmlns:a16="http://schemas.microsoft.com/office/drawing/2014/main" id="{2FAFF5DC-3262-400B-A70F-5F2A6BC8089B}"/>
              </a:ext>
            </a:extLst>
          </p:cNvPr>
          <p:cNvGraphicFramePr>
            <a:graphicFrameLocks noGrp="1"/>
          </p:cNvGraphicFramePr>
          <p:nvPr/>
        </p:nvGraphicFramePr>
        <p:xfrm>
          <a:off x="292115" y="2511705"/>
          <a:ext cx="854392" cy="2361564"/>
        </p:xfrm>
        <a:graphic>
          <a:graphicData uri="http://schemas.openxmlformats.org/drawingml/2006/table">
            <a:tbl>
              <a:tblPr firstRow="1" bandRow="1">
                <a:tableStyleId>{2D5ABB26-0587-4C30-8999-92F81FD0307C}</a:tableStyleId>
              </a:tblPr>
              <a:tblGrid>
                <a:gridCol w="854392">
                  <a:extLst>
                    <a:ext uri="{9D8B030D-6E8A-4147-A177-3AD203B41FA5}">
                      <a16:colId xmlns:a16="http://schemas.microsoft.com/office/drawing/2014/main" val="3621913134"/>
                    </a:ext>
                  </a:extLst>
                </a:gridCol>
              </a:tblGrid>
              <a:tr h="590391">
                <a:tc>
                  <a:txBody>
                    <a:bodyPr/>
                    <a:lstStyle/>
                    <a:p>
                      <a:pPr algn="ctr"/>
                      <a:r>
                        <a:rPr lang="en-US" sz="1600" b="1" cap="none" spc="0" dirty="0">
                          <a:ln/>
                          <a:solidFill>
                            <a:schemeClr val="accent3"/>
                          </a:solidFill>
                          <a:effectLst>
                            <a:outerShdw blurRad="50800" dist="38100" algn="l" rotWithShape="0">
                              <a:prstClr val="black">
                                <a:alpha val="40000"/>
                              </a:prstClr>
                            </a:outerShdw>
                          </a:effectLst>
                        </a:rPr>
                        <a:t>Gender</a:t>
                      </a:r>
                    </a:p>
                  </a:txBody>
                  <a:tcPr/>
                </a:tc>
                <a:extLst>
                  <a:ext uri="{0D108BD9-81ED-4DB2-BD59-A6C34878D82A}">
                    <a16:rowId xmlns:a16="http://schemas.microsoft.com/office/drawing/2014/main" val="1511024509"/>
                  </a:ext>
                </a:extLst>
              </a:tr>
              <a:tr h="590391">
                <a:tc>
                  <a:txBody>
                    <a:bodyPr/>
                    <a:lstStyle/>
                    <a:p>
                      <a:pPr algn="ctr"/>
                      <a:r>
                        <a:rPr lang="en-US" sz="1800" b="1" cap="none" spc="0" dirty="0">
                          <a:ln/>
                          <a:solidFill>
                            <a:schemeClr val="accent3"/>
                          </a:solidFill>
                          <a:effectLst>
                            <a:outerShdw blurRad="50800" dist="38100" algn="l" rotWithShape="0">
                              <a:prstClr val="black">
                                <a:alpha val="40000"/>
                              </a:prstClr>
                            </a:outerShdw>
                          </a:effectLst>
                        </a:rPr>
                        <a:t>DRR</a:t>
                      </a:r>
                    </a:p>
                  </a:txBody>
                  <a:tcPr/>
                </a:tc>
                <a:extLst>
                  <a:ext uri="{0D108BD9-81ED-4DB2-BD59-A6C34878D82A}">
                    <a16:rowId xmlns:a16="http://schemas.microsoft.com/office/drawing/2014/main" val="2356391634"/>
                  </a:ext>
                </a:extLst>
              </a:tr>
              <a:tr h="590391">
                <a:tc>
                  <a:txBody>
                    <a:bodyPr/>
                    <a:lstStyle/>
                    <a:p>
                      <a:pPr algn="ctr"/>
                      <a:r>
                        <a:rPr lang="en-US" sz="1800" b="1" cap="none" spc="0" dirty="0">
                          <a:ln/>
                          <a:solidFill>
                            <a:schemeClr val="accent3"/>
                          </a:solidFill>
                          <a:effectLst>
                            <a:outerShdw blurRad="50800" dist="38100" algn="l" rotWithShape="0">
                              <a:prstClr val="black">
                                <a:alpha val="40000"/>
                              </a:prstClr>
                            </a:outerShdw>
                          </a:effectLst>
                        </a:rPr>
                        <a:t>ECD</a:t>
                      </a:r>
                    </a:p>
                  </a:txBody>
                  <a:tcPr/>
                </a:tc>
                <a:extLst>
                  <a:ext uri="{0D108BD9-81ED-4DB2-BD59-A6C34878D82A}">
                    <a16:rowId xmlns:a16="http://schemas.microsoft.com/office/drawing/2014/main" val="920636537"/>
                  </a:ext>
                </a:extLst>
              </a:tr>
              <a:tr h="590391">
                <a:tc>
                  <a:txBody>
                    <a:bodyPr/>
                    <a:lstStyle/>
                    <a:p>
                      <a:pPr algn="ctr"/>
                      <a:r>
                        <a:rPr lang="en-US" sz="1800" b="1" cap="none" spc="0" dirty="0">
                          <a:ln/>
                          <a:solidFill>
                            <a:schemeClr val="accent3"/>
                          </a:solidFill>
                          <a:effectLst>
                            <a:outerShdw blurRad="50800" dist="38100" algn="l" rotWithShape="0">
                              <a:prstClr val="black">
                                <a:alpha val="40000"/>
                              </a:prstClr>
                            </a:outerShdw>
                          </a:effectLst>
                        </a:rPr>
                        <a:t>ADAP</a:t>
                      </a:r>
                    </a:p>
                  </a:txBody>
                  <a:tcPr/>
                </a:tc>
                <a:extLst>
                  <a:ext uri="{0D108BD9-81ED-4DB2-BD59-A6C34878D82A}">
                    <a16:rowId xmlns:a16="http://schemas.microsoft.com/office/drawing/2014/main" val="3108281764"/>
                  </a:ext>
                </a:extLst>
              </a:tr>
            </a:tbl>
          </a:graphicData>
        </a:graphic>
      </p:graphicFrame>
    </p:spTree>
    <p:extLst>
      <p:ext uri="{BB962C8B-B14F-4D97-AF65-F5344CB8AC3E}">
        <p14:creationId xmlns:p14="http://schemas.microsoft.com/office/powerpoint/2010/main" val="80989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B0FA505-56B0-4CA2-85ED-05174B2CD18F}"/>
              </a:ext>
            </a:extLst>
          </p:cNvPr>
          <p:cNvSpPr txBox="1"/>
          <p:nvPr/>
        </p:nvSpPr>
        <p:spPr>
          <a:xfrm>
            <a:off x="786513" y="2183181"/>
            <a:ext cx="8128887" cy="4612801"/>
          </a:xfrm>
          <a:prstGeom prst="rect">
            <a:avLst/>
          </a:prstGeom>
          <a:noFill/>
        </p:spPr>
        <p:txBody>
          <a:bodyPr wrap="square" lIns="91440" tIns="45720" rIns="91440" bIns="45720" anchor="t">
            <a:spAutoFit/>
          </a:bodyPr>
          <a:lstStyle/>
          <a:p>
            <a:pPr algn="just">
              <a:lnSpc>
                <a:spcPct val="150000"/>
              </a:lnSpc>
              <a:spcBef>
                <a:spcPts val="600"/>
              </a:spcBef>
            </a:pPr>
            <a:r>
              <a:rPr lang="en-US" sz="1550" b="1" u="sng">
                <a:solidFill>
                  <a:srgbClr val="C00000"/>
                </a:solidFill>
                <a:cs typeface="Calibri"/>
              </a:rPr>
              <a:t>Protection </a:t>
            </a:r>
          </a:p>
          <a:p>
            <a:pPr marL="285750" indent="-285750" algn="just">
              <a:buFont typeface="Arial" panose="020B0604020202020204" pitchFamily="34" charset="0"/>
              <a:buChar char="•"/>
            </a:pPr>
            <a:r>
              <a:rPr lang="en-GB" sz="1500">
                <a:ea typeface="+mn-lt"/>
                <a:cs typeface="+mn-lt"/>
              </a:rPr>
              <a:t>Over </a:t>
            </a:r>
            <a:r>
              <a:rPr lang="en-GB" sz="1500" b="1">
                <a:ea typeface="+mn-lt"/>
                <a:cs typeface="+mn-lt"/>
              </a:rPr>
              <a:t>1.51 million tailored protection services </a:t>
            </a:r>
            <a:r>
              <a:rPr lang="en-GB" sz="1500">
                <a:ea typeface="+mn-lt"/>
                <a:cs typeface="+mn-lt"/>
              </a:rPr>
              <a:t>were provided to persons in need, including 146,500 Lebanese and 1,349,700 Syrians, contributing to their safety and wellbeing  </a:t>
            </a:r>
            <a:endParaRPr lang="en-US" sz="1500">
              <a:ea typeface="+mn-lt"/>
              <a:cs typeface="+mn-lt"/>
            </a:endParaRPr>
          </a:p>
          <a:p>
            <a:pPr marL="285750" indent="-285750" algn="just">
              <a:buFont typeface="Arial" panose="020B0604020202020204" pitchFamily="34" charset="0"/>
              <a:buChar char="•"/>
            </a:pPr>
            <a:r>
              <a:rPr lang="en-GB" sz="1500">
                <a:ea typeface="+mn-lt"/>
                <a:cs typeface="+mn-lt"/>
              </a:rPr>
              <a:t>22,537 persons at heightened risk of violence and abuse benefited from</a:t>
            </a:r>
            <a:r>
              <a:rPr lang="en-GB" sz="1500" b="1">
                <a:ea typeface="+mn-lt"/>
                <a:cs typeface="+mn-lt"/>
              </a:rPr>
              <a:t> individual counselling, case management and psychosocial support</a:t>
            </a:r>
            <a:r>
              <a:rPr lang="en-GB" sz="1500">
                <a:ea typeface="+mn-lt"/>
                <a:cs typeface="+mn-lt"/>
              </a:rPr>
              <a:t> (59% women)</a:t>
            </a:r>
            <a:endParaRPr lang="en-GB" sz="1500" u="sng">
              <a:ea typeface="+mn-lt"/>
              <a:cs typeface="+mn-lt"/>
            </a:endParaRPr>
          </a:p>
          <a:p>
            <a:pPr marL="285750" indent="-285750" algn="just">
              <a:buFont typeface="Arial" panose="020B0604020202020204" pitchFamily="34" charset="0"/>
              <a:buChar char="•"/>
            </a:pPr>
            <a:r>
              <a:rPr lang="en-GB" sz="1500">
                <a:ea typeface="+mn-lt"/>
                <a:cs typeface="+mn-lt"/>
              </a:rPr>
              <a:t>More than 26,300</a:t>
            </a:r>
            <a:r>
              <a:rPr lang="en-GB" sz="1500" b="1">
                <a:ea typeface="+mn-lt"/>
                <a:cs typeface="+mn-lt"/>
              </a:rPr>
              <a:t> children at risk</a:t>
            </a:r>
            <a:r>
              <a:rPr lang="en-GB" sz="1500">
                <a:ea typeface="+mn-lt"/>
                <a:cs typeface="+mn-lt"/>
              </a:rPr>
              <a:t> (52% girls) and 10,000 caregivers (85% female) benefited from focused psychosocial support activities</a:t>
            </a:r>
          </a:p>
          <a:p>
            <a:pPr marL="285750" indent="-285750" algn="just">
              <a:buFont typeface="Arial" panose="020B0604020202020204" pitchFamily="34" charset="0"/>
              <a:buChar char="•"/>
            </a:pPr>
            <a:r>
              <a:rPr lang="en-GB" sz="1500">
                <a:ea typeface="+mn-lt"/>
                <a:cs typeface="+mn-lt"/>
              </a:rPr>
              <a:t>Partners working on</a:t>
            </a:r>
            <a:r>
              <a:rPr lang="en-GB" sz="1500" b="1">
                <a:ea typeface="+mn-lt"/>
                <a:cs typeface="+mn-lt"/>
              </a:rPr>
              <a:t> sexual and gender-based violence </a:t>
            </a:r>
            <a:r>
              <a:rPr lang="en-GB" sz="1500">
                <a:ea typeface="+mn-lt"/>
                <a:cs typeface="+mn-lt"/>
              </a:rPr>
              <a:t>(SGBV) reached over 58,600 individuals (93% female; 65% Syrians, 35% Lebanese) with prevention and response services and 99,550 individuals through sensitization activities (62% Syrians, 38% Lebanese; target: 140,000)</a:t>
            </a:r>
            <a:endParaRPr lang="en-GB" sz="1500">
              <a:solidFill>
                <a:srgbClr val="000000"/>
              </a:solidFill>
              <a:cs typeface="Calibri"/>
            </a:endParaRPr>
          </a:p>
          <a:p>
            <a:pPr algn="just"/>
            <a:endParaRPr lang="en-US" sz="1500" b="1" u="sng">
              <a:solidFill>
                <a:srgbClr val="C00000"/>
              </a:solidFill>
              <a:cs typeface="Calibri"/>
            </a:endParaRPr>
          </a:p>
          <a:p>
            <a:pPr algn="just"/>
            <a:r>
              <a:rPr lang="en-US" sz="1550" b="1" u="sng">
                <a:solidFill>
                  <a:srgbClr val="C00000"/>
                </a:solidFill>
                <a:cs typeface="Calibri"/>
              </a:rPr>
              <a:t>Livelihoods </a:t>
            </a:r>
            <a:r>
              <a:rPr lang="en-US" sz="1550">
                <a:ea typeface="+mn-lt"/>
                <a:cs typeface="+mn-lt"/>
              </a:rPr>
              <a:t> </a:t>
            </a:r>
          </a:p>
          <a:p>
            <a:pPr marL="285750" indent="-285750" algn="just">
              <a:buFont typeface="Arial" panose="020B0604020202020204" pitchFamily="34" charset="0"/>
              <a:buChar char="•"/>
            </a:pPr>
            <a:r>
              <a:rPr lang="en-US" sz="1500"/>
              <a:t>By improving </a:t>
            </a:r>
            <a:r>
              <a:rPr lang="en-US" sz="1500" b="1"/>
              <a:t>workforce employability</a:t>
            </a:r>
            <a:r>
              <a:rPr lang="en-US" sz="1500"/>
              <a:t>, vulnerable populations were supported to live in a safer and more protective environment through accessing decent employment opportunities</a:t>
            </a:r>
            <a:endParaRPr lang="en-US" sz="1500">
              <a:ea typeface="MS Mincho"/>
              <a:cs typeface="Arial"/>
            </a:endParaRPr>
          </a:p>
          <a:p>
            <a:pPr marL="742950" lvl="1" indent="-285750" algn="just">
              <a:buFont typeface="Arial" panose="020B0604020202020204" pitchFamily="34" charset="0"/>
              <a:buChar char="•"/>
            </a:pPr>
            <a:r>
              <a:rPr lang="en-US" sz="1500">
                <a:ea typeface="MS Mincho"/>
                <a:cs typeface="Arial"/>
              </a:rPr>
              <a:t>2,680 job seekers supported to </a:t>
            </a:r>
            <a:r>
              <a:rPr lang="en-US" sz="1500" b="1">
                <a:ea typeface="MS Mincho"/>
                <a:cs typeface="Arial"/>
              </a:rPr>
              <a:t>start their own businesses </a:t>
            </a:r>
            <a:r>
              <a:rPr lang="en-US" sz="1500">
                <a:ea typeface="MS Mincho"/>
                <a:cs typeface="Arial"/>
              </a:rPr>
              <a:t>(target 2,000)</a:t>
            </a:r>
          </a:p>
          <a:p>
            <a:pPr marL="742950" lvl="1" indent="-285750" algn="just">
              <a:buFont typeface="Arial" panose="020B0604020202020204" pitchFamily="34" charset="0"/>
              <a:buChar char="•"/>
            </a:pPr>
            <a:r>
              <a:rPr lang="en-US" sz="1500">
                <a:ea typeface="MS Mincho"/>
                <a:cs typeface="Calibri"/>
              </a:rPr>
              <a:t>8,345 individuals supported to</a:t>
            </a:r>
            <a:r>
              <a:rPr lang="en-US" sz="1500" b="1">
                <a:ea typeface="MS Mincho"/>
                <a:cs typeface="Calibri"/>
              </a:rPr>
              <a:t> access employment</a:t>
            </a:r>
            <a:r>
              <a:rPr lang="en-US" sz="1500">
                <a:ea typeface="MS Mincho"/>
                <a:cs typeface="Calibri"/>
              </a:rPr>
              <a:t> through career guidance, coaching, or individual follow-up services (target: 7,000)</a:t>
            </a:r>
          </a:p>
          <a:p>
            <a:pPr marL="742950" lvl="1" indent="-285750" algn="just">
              <a:buFont typeface="Arial" panose="020B0604020202020204" pitchFamily="34" charset="0"/>
              <a:buChar char="•"/>
            </a:pPr>
            <a:r>
              <a:rPr lang="en-US" sz="1500">
                <a:ea typeface="MS Mincho"/>
                <a:cs typeface="Calibri"/>
              </a:rPr>
              <a:t>10,922 people benefitting from</a:t>
            </a:r>
            <a:r>
              <a:rPr lang="en-US" sz="1500" b="1">
                <a:ea typeface="MS Mincho"/>
                <a:cs typeface="Calibri"/>
              </a:rPr>
              <a:t> internships, on-the-job training or apprenticeship</a:t>
            </a:r>
            <a:r>
              <a:rPr lang="en-US" sz="1500">
                <a:ea typeface="MS Mincho"/>
                <a:cs typeface="Calibri"/>
              </a:rPr>
              <a:t> </a:t>
            </a:r>
            <a:r>
              <a:rPr lang="en-US" sz="1500" err="1">
                <a:ea typeface="MS Mincho"/>
                <a:cs typeface="Calibri"/>
              </a:rPr>
              <a:t>programmes</a:t>
            </a:r>
            <a:r>
              <a:rPr lang="en-US" sz="1500">
                <a:ea typeface="MS Mincho"/>
                <a:cs typeface="Calibri"/>
              </a:rPr>
              <a:t> (target 2,000) </a:t>
            </a:r>
            <a:endParaRPr lang="en-US" sz="1500">
              <a:cs typeface="Calibri"/>
            </a:endParaRPr>
          </a:p>
        </p:txBody>
      </p:sp>
      <p:pic>
        <p:nvPicPr>
          <p:cNvPr id="8" name="Picture 7"/>
          <p:cNvPicPr>
            <a:picLocks noChangeAspect="1"/>
          </p:cNvPicPr>
          <p:nvPr/>
        </p:nvPicPr>
        <p:blipFill>
          <a:blip r:embed="rId3"/>
          <a:stretch>
            <a:fillRect/>
          </a:stretch>
        </p:blipFill>
        <p:spPr>
          <a:xfrm>
            <a:off x="-1" y="1262417"/>
            <a:ext cx="9144001" cy="265594"/>
          </a:xfrm>
          <a:prstGeom prst="rect">
            <a:avLst/>
          </a:prstGeom>
        </p:spPr>
      </p:pic>
      <p:sp>
        <p:nvSpPr>
          <p:cNvPr id="9"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vert="horz" lIns="0" tIns="0" rIns="0" bIns="0" rtlCol="0" anchor="t">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a:t>
            </a:r>
            <a:endParaRPr lang="en-GB" sz="1400" i="1">
              <a:solidFill>
                <a:schemeClr val="bg1"/>
              </a:solidFill>
            </a:endParaRPr>
          </a:p>
        </p:txBody>
      </p:sp>
      <p:sp>
        <p:nvSpPr>
          <p:cNvPr id="10" name="Rectangle 9"/>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605924" y="1709410"/>
            <a:ext cx="520700" cy="520700"/>
          </a:xfrm>
          <a:prstGeom prst="rect">
            <a:avLst/>
          </a:prstGeom>
        </p:spPr>
      </p:pic>
      <p:sp>
        <p:nvSpPr>
          <p:cNvPr id="11" name="TextBox 10">
            <a:extLst>
              <a:ext uri="{FF2B5EF4-FFF2-40B4-BE49-F238E27FC236}">
                <a16:creationId xmlns:a16="http://schemas.microsoft.com/office/drawing/2014/main" id="{7879762B-FECD-4553-9B16-AE266FD10781}"/>
              </a:ext>
            </a:extLst>
          </p:cNvPr>
          <p:cNvSpPr txBox="1"/>
          <p:nvPr/>
        </p:nvSpPr>
        <p:spPr>
          <a:xfrm>
            <a:off x="1220219" y="1663228"/>
            <a:ext cx="4572000" cy="338554"/>
          </a:xfrm>
          <a:prstGeom prst="rect">
            <a:avLst/>
          </a:prstGeom>
          <a:noFill/>
        </p:spPr>
        <p:txBody>
          <a:bodyPr wrap="square">
            <a:spAutoFit/>
          </a:bodyPr>
          <a:lstStyle/>
          <a:p>
            <a:r>
              <a:rPr lang="en-US" sz="1600" b="1">
                <a:solidFill>
                  <a:srgbClr val="740000"/>
                </a:solidFill>
              </a:rPr>
              <a:t>STRATEGIC OBJECTIVE 1</a:t>
            </a:r>
            <a:endParaRPr lang="en-US" sz="1600">
              <a:solidFill>
                <a:srgbClr val="740000"/>
              </a:solidFill>
            </a:endParaRPr>
          </a:p>
        </p:txBody>
      </p:sp>
      <p:sp>
        <p:nvSpPr>
          <p:cNvPr id="12" name="TextBox 11">
            <a:extLst>
              <a:ext uri="{FF2B5EF4-FFF2-40B4-BE49-F238E27FC236}">
                <a16:creationId xmlns:a16="http://schemas.microsoft.com/office/drawing/2014/main" id="{7879762B-FECD-4553-9B16-AE266FD10781}"/>
              </a:ext>
            </a:extLst>
          </p:cNvPr>
          <p:cNvSpPr txBox="1"/>
          <p:nvPr/>
        </p:nvSpPr>
        <p:spPr>
          <a:xfrm>
            <a:off x="1220219" y="1907460"/>
            <a:ext cx="4572000" cy="338554"/>
          </a:xfrm>
          <a:prstGeom prst="rect">
            <a:avLst/>
          </a:prstGeom>
          <a:noFill/>
        </p:spPr>
        <p:txBody>
          <a:bodyPr wrap="square">
            <a:spAutoFit/>
          </a:bodyPr>
          <a:lstStyle/>
          <a:p>
            <a:r>
              <a:rPr lang="en-US" sz="1600">
                <a:latin typeface="Calibri" panose="020F0502020204030204" pitchFamily="34" charset="0"/>
                <a:ea typeface="MS Mincho" panose="02020609040205080304" pitchFamily="49" charset="-128"/>
                <a:cs typeface="Calibri" panose="020F0502020204030204" pitchFamily="34" charset="0"/>
              </a:rPr>
              <a:t>Ensure protection of vulnerable populations</a:t>
            </a:r>
          </a:p>
        </p:txBody>
      </p:sp>
      <p:pic>
        <p:nvPicPr>
          <p:cNvPr id="2" name="Picture 2" descr="Icon&#10;&#10;Description automatically generated">
            <a:extLst>
              <a:ext uri="{FF2B5EF4-FFF2-40B4-BE49-F238E27FC236}">
                <a16:creationId xmlns:a16="http://schemas.microsoft.com/office/drawing/2014/main" id="{B70BA5BD-2214-45FB-9BA9-8EA72BE428BD}"/>
              </a:ext>
            </a:extLst>
          </p:cNvPr>
          <p:cNvPicPr>
            <a:picLocks noChangeAspect="1"/>
          </p:cNvPicPr>
          <p:nvPr/>
        </p:nvPicPr>
        <p:blipFill>
          <a:blip r:embed="rId5"/>
          <a:stretch>
            <a:fillRect/>
          </a:stretch>
        </p:blipFill>
        <p:spPr>
          <a:xfrm>
            <a:off x="33618" y="2245659"/>
            <a:ext cx="762000" cy="685800"/>
          </a:xfrm>
          <a:prstGeom prst="rect">
            <a:avLst/>
          </a:prstGeom>
        </p:spPr>
      </p:pic>
      <p:pic>
        <p:nvPicPr>
          <p:cNvPr id="2050" name="Picture 2">
            <a:extLst>
              <a:ext uri="{FF2B5EF4-FFF2-40B4-BE49-F238E27FC236}">
                <a16:creationId xmlns:a16="http://schemas.microsoft.com/office/drawing/2014/main" id="{6963A6C4-109F-4860-9CF0-7C84B55ED0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18" y="4955093"/>
            <a:ext cx="628650" cy="542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7527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hidden="1">
            <a:extLst>
              <a:ext uri="{FF2B5EF4-FFF2-40B4-BE49-F238E27FC236}">
                <a16:creationId xmlns:a16="http://schemas.microsoft.com/office/drawing/2014/main" id="{F06D8E0F-1BBE-4E11-ACB1-955B12225AC9}"/>
              </a:ext>
            </a:extLst>
          </p:cNvPr>
          <p:cNvPicPr>
            <a:picLocks noChangeAspect="1"/>
          </p:cNvPicPr>
          <p:nvPr/>
        </p:nvPicPr>
        <p:blipFill>
          <a:blip>
            <a:extLst>
              <a:ext uri="{28A0092B-C50C-407E-A947-70E740481C1C}">
                <a14:useLocalDpi xmlns:a14="http://schemas.microsoft.com/office/drawing/2010/main" val="0"/>
              </a:ext>
            </a:extLst>
          </a:blip>
          <a:srcRect/>
          <a:stretch/>
        </p:blipFill>
        <p:spPr>
          <a:xfrm>
            <a:off x="3232604" y="2113714"/>
            <a:ext cx="2678793" cy="2678793"/>
          </a:xfrm>
          <a:prstGeom prst="rect">
            <a:avLst/>
          </a:prstGeom>
        </p:spPr>
      </p:pic>
      <p:sp>
        <p:nvSpPr>
          <p:cNvPr id="5" name="Rectangle 4">
            <a:extLst>
              <a:ext uri="{FF2B5EF4-FFF2-40B4-BE49-F238E27FC236}">
                <a16:creationId xmlns:a16="http://schemas.microsoft.com/office/drawing/2014/main" id="{61613FEA-1EF3-46E1-A74B-A74356BB7A33}"/>
              </a:ext>
            </a:extLst>
          </p:cNvPr>
          <p:cNvSpPr/>
          <p:nvPr/>
        </p:nvSpPr>
        <p:spPr>
          <a:xfrm>
            <a:off x="349103" y="1105840"/>
            <a:ext cx="8485713" cy="2062103"/>
          </a:xfrm>
          <a:prstGeom prst="rect">
            <a:avLst/>
          </a:prstGeom>
          <a:solidFill>
            <a:srgbClr val="92D050"/>
          </a:solidFill>
        </p:spPr>
        <p:txBody>
          <a:bodyPr wrap="square">
            <a:spAutoFit/>
          </a:bodyPr>
          <a:lstStyle/>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prstClr val="black"/>
                </a:solidFill>
                <a:effectLst/>
                <a:uLnTx/>
                <a:uFillTx/>
                <a:latin typeface="Calibri" panose="020F0502020204030204"/>
                <a:ea typeface="+mn-ea"/>
                <a:cs typeface="+mn-cs"/>
              </a:rPr>
              <a:t>Health sector</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Enhancing the coverage and quality of integrated package of health and nutrition counseling including material, newborn and child nutrition and IYCF</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Support to monitoring the Code/ law implementation</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Micronutrient Supplementation (children, women)</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Growth Monitoring, Screening, and treatment of malnutrition</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Nutrition Information Management System</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E8C4303A-9F2B-4885-A908-DB1EE15B0212}"/>
              </a:ext>
            </a:extLst>
          </p:cNvPr>
          <p:cNvSpPr/>
          <p:nvPr/>
        </p:nvSpPr>
        <p:spPr>
          <a:xfrm>
            <a:off x="319525" y="3385024"/>
            <a:ext cx="8457394" cy="2308324"/>
          </a:xfrm>
          <a:prstGeom prst="rect">
            <a:avLst/>
          </a:prstGeom>
          <a:solidFill>
            <a:srgbClr val="0070C0"/>
          </a:solidFill>
        </p:spPr>
        <p:txBody>
          <a:bodyPr wrap="square">
            <a:spAutoFit/>
          </a:bodyPr>
          <a:lstStyle/>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white"/>
                </a:solidFill>
                <a:effectLst/>
                <a:uLnTx/>
                <a:uFillTx/>
                <a:latin typeface="Calibri" panose="020F0502020204030204"/>
                <a:ea typeface="+mn-ea"/>
                <a:cs typeface="+mn-cs"/>
              </a:rPr>
              <a:t>Social policy and Protection sector</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Coupling social protection programs with targeted nutrition messaging</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Expanding the linkages of SP program for nutritional vulnerabilities</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Review and adjust SP programs that support nutritious and safe diets (including obesity)</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Inclusion of the essential nutritional services in the basic package of care (insurance)</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 Placeholder 17">
            <a:extLst>
              <a:ext uri="{FF2B5EF4-FFF2-40B4-BE49-F238E27FC236}">
                <a16:creationId xmlns:a16="http://schemas.microsoft.com/office/drawing/2014/main" id="{EB92EB80-1E69-47C2-9588-27CEB82EE28A}"/>
              </a:ext>
            </a:extLst>
          </p:cNvPr>
          <p:cNvSpPr>
            <a:spLocks noGrp="1"/>
          </p:cNvSpPr>
          <p:nvPr>
            <p:ph type="body" idx="1"/>
          </p:nvPr>
        </p:nvSpPr>
        <p:spPr>
          <a:xfrm>
            <a:off x="319525" y="248479"/>
            <a:ext cx="8457394" cy="668283"/>
          </a:xfr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lgn="ctr"/>
            <a:r>
              <a:rPr lang="en-US" dirty="0"/>
              <a:t>Action Areas</a:t>
            </a:r>
          </a:p>
        </p:txBody>
      </p:sp>
    </p:spTree>
    <p:extLst>
      <p:ext uri="{BB962C8B-B14F-4D97-AF65-F5344CB8AC3E}">
        <p14:creationId xmlns:p14="http://schemas.microsoft.com/office/powerpoint/2010/main" val="1262017561"/>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8"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hidden="1">
            <a:extLst>
              <a:ext uri="{FF2B5EF4-FFF2-40B4-BE49-F238E27FC236}">
                <a16:creationId xmlns:a16="http://schemas.microsoft.com/office/drawing/2014/main" id="{F06D8E0F-1BBE-4E11-ACB1-955B12225AC9}"/>
              </a:ext>
            </a:extLst>
          </p:cNvPr>
          <p:cNvPicPr>
            <a:picLocks noChangeAspect="1"/>
          </p:cNvPicPr>
          <p:nvPr/>
        </p:nvPicPr>
        <p:blipFill>
          <a:blip>
            <a:extLst>
              <a:ext uri="{28A0092B-C50C-407E-A947-70E740481C1C}">
                <a14:useLocalDpi xmlns:a14="http://schemas.microsoft.com/office/drawing/2010/main" val="0"/>
              </a:ext>
            </a:extLst>
          </a:blip>
          <a:srcRect/>
          <a:stretch/>
        </p:blipFill>
        <p:spPr>
          <a:xfrm>
            <a:off x="3232604" y="2113714"/>
            <a:ext cx="2678793" cy="2678793"/>
          </a:xfrm>
          <a:prstGeom prst="rect">
            <a:avLst/>
          </a:prstGeom>
        </p:spPr>
      </p:pic>
      <p:sp>
        <p:nvSpPr>
          <p:cNvPr id="6" name="TextBox 5">
            <a:extLst>
              <a:ext uri="{FF2B5EF4-FFF2-40B4-BE49-F238E27FC236}">
                <a16:creationId xmlns:a16="http://schemas.microsoft.com/office/drawing/2014/main" id="{6D916655-24A9-4423-8D18-16C8C8C6A520}"/>
              </a:ext>
            </a:extLst>
          </p:cNvPr>
          <p:cNvSpPr txBox="1"/>
          <p:nvPr/>
        </p:nvSpPr>
        <p:spPr>
          <a:xfrm>
            <a:off x="381974" y="1052825"/>
            <a:ext cx="8397387" cy="1600438"/>
          </a:xfrm>
          <a:prstGeom prst="rect">
            <a:avLst/>
          </a:prstGeom>
          <a:solidFill>
            <a:srgbClr val="FFC000"/>
          </a:solidFill>
        </p:spPr>
        <p:txBody>
          <a:bodyPr wrap="square" rtlCol="0">
            <a:spAutoFit/>
          </a:bodyPr>
          <a:lstStyle/>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panose="020F0502020204030204"/>
                <a:ea typeface="+mn-ea"/>
                <a:cs typeface="+mn-cs"/>
              </a:rPr>
              <a:t>Food Sector</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Improving the food assistance responsiveness to nutritional deprivations </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Diversification of the food parcel composition</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Promotion of the healthy diets, practices and services</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Strengthen legislations on food &amp; nutrition environment </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Enhancing the quality and coverage of the large-Scale flour fortification &amp; USI</a:t>
            </a:r>
          </a:p>
        </p:txBody>
      </p:sp>
      <p:sp>
        <p:nvSpPr>
          <p:cNvPr id="8" name="Rectangle 7">
            <a:extLst>
              <a:ext uri="{FF2B5EF4-FFF2-40B4-BE49-F238E27FC236}">
                <a16:creationId xmlns:a16="http://schemas.microsoft.com/office/drawing/2014/main" id="{919C610F-8F4E-41CA-A3D9-2A35D4439254}"/>
              </a:ext>
            </a:extLst>
          </p:cNvPr>
          <p:cNvSpPr/>
          <p:nvPr/>
        </p:nvSpPr>
        <p:spPr>
          <a:xfrm>
            <a:off x="381975" y="2826961"/>
            <a:ext cx="8414724" cy="2031325"/>
          </a:xfrm>
          <a:prstGeom prst="rect">
            <a:avLst/>
          </a:prstGeom>
          <a:solidFill>
            <a:srgbClr val="7030A0"/>
          </a:solidFill>
        </p:spPr>
        <p:txBody>
          <a:bodyPr wrap="square">
            <a:spAutoFit/>
          </a:bodyPr>
          <a:lstStyle/>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prstClr val="white"/>
                </a:solidFill>
                <a:effectLst/>
                <a:uLnTx/>
                <a:uFillTx/>
                <a:latin typeface="Calibri" panose="020F0502020204030204"/>
                <a:ea typeface="+mn-ea"/>
                <a:cs typeface="+mn-cs"/>
              </a:rPr>
              <a:t>Education Sector</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School based nutrition programs (promotion and healthy snacking) </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Micronutrient Supplementation</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Community cooperatives for healthy snacking</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Review and upgrade school nutrition standards and guidelines</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School nutrition curricula</a:t>
            </a:r>
          </a:p>
          <a:p>
            <a:pPr marL="80010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Healthy food environment in and around schools</a:t>
            </a: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72BCC879-F6E1-43BE-A11D-413FF1FCC117}"/>
              </a:ext>
            </a:extLst>
          </p:cNvPr>
          <p:cNvSpPr/>
          <p:nvPr/>
        </p:nvSpPr>
        <p:spPr>
          <a:xfrm>
            <a:off x="364637" y="5031984"/>
            <a:ext cx="8414724" cy="1477328"/>
          </a:xfrm>
          <a:prstGeom prst="rect">
            <a:avLst/>
          </a:prstGeom>
          <a:solidFill>
            <a:srgbClr val="00B0F0"/>
          </a:solidFill>
        </p:spPr>
        <p:txBody>
          <a:bodyPr wrap="square">
            <a:spAutoFit/>
          </a:bodyPr>
          <a:lstStyle/>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prstClr val="white"/>
                </a:solidFill>
                <a:effectLst/>
                <a:uLnTx/>
                <a:uFillTx/>
                <a:latin typeface="Calibri" panose="020F0502020204030204"/>
                <a:ea typeface="+mn-ea"/>
                <a:cs typeface="+mn-cs"/>
              </a:rPr>
              <a:t>WASH Sector</a:t>
            </a:r>
          </a:p>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Improved WASH in PHC, maternities  and schools</a:t>
            </a:r>
          </a:p>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Hygiene promotion  as part of IYCF (COVID)</a:t>
            </a:r>
          </a:p>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Advocacy for enhanced resources for WASH</a:t>
            </a:r>
          </a:p>
          <a:p>
            <a:pPr marL="514350" marR="0" lvl="1"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Advocacy on food safety and hygiene </a:t>
            </a:r>
          </a:p>
        </p:txBody>
      </p:sp>
      <p:sp>
        <p:nvSpPr>
          <p:cNvPr id="18" name="Text Placeholder 17">
            <a:extLst>
              <a:ext uri="{FF2B5EF4-FFF2-40B4-BE49-F238E27FC236}">
                <a16:creationId xmlns:a16="http://schemas.microsoft.com/office/drawing/2014/main" id="{EB92EB80-1E69-47C2-9588-27CEB82EE28A}"/>
              </a:ext>
            </a:extLst>
          </p:cNvPr>
          <p:cNvSpPr>
            <a:spLocks noGrp="1"/>
          </p:cNvSpPr>
          <p:nvPr>
            <p:ph type="body" idx="1"/>
          </p:nvPr>
        </p:nvSpPr>
        <p:spPr>
          <a:xfrm>
            <a:off x="387800" y="225352"/>
            <a:ext cx="8368399" cy="663395"/>
          </a:xfr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lstStyle/>
          <a:p>
            <a:pPr algn="ctr"/>
            <a:r>
              <a:rPr lang="en-US" dirty="0"/>
              <a:t>Action Areas</a:t>
            </a:r>
          </a:p>
        </p:txBody>
      </p:sp>
    </p:spTree>
    <p:extLst>
      <p:ext uri="{BB962C8B-B14F-4D97-AF65-F5344CB8AC3E}">
        <p14:creationId xmlns:p14="http://schemas.microsoft.com/office/powerpoint/2010/main" val="51255122"/>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8"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13C9D1-0DA6-4BDC-807A-65431C306393}"/>
              </a:ext>
            </a:extLst>
          </p:cNvPr>
          <p:cNvSpPr/>
          <p:nvPr/>
        </p:nvSpPr>
        <p:spPr>
          <a:xfrm>
            <a:off x="52372" y="700578"/>
            <a:ext cx="9144000" cy="810695"/>
          </a:xfrm>
          <a:prstGeom prst="rect">
            <a:avLst/>
          </a:prstGeom>
          <a:solidFill>
            <a:srgbClr val="F36F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Museo 300"/>
                <a:ea typeface="+mn-ea"/>
                <a:cs typeface="+mn-cs"/>
              </a:rPr>
              <a:t>Strategy Area 5: Strengthened nutrition governance, accountability, coordination, &amp; IM and strategies for implementation</a:t>
            </a:r>
            <a:endPar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EC5D779D-3C3E-4E61-A596-28184A91B5BF}"/>
              </a:ext>
            </a:extLst>
          </p:cNvPr>
          <p:cNvSpPr>
            <a:spLocks noGrp="1"/>
          </p:cNvSpPr>
          <p:nvPr>
            <p:ph idx="1"/>
          </p:nvPr>
        </p:nvSpPr>
        <p:spPr>
          <a:xfrm>
            <a:off x="544581" y="1917658"/>
            <a:ext cx="8159579" cy="4239764"/>
          </a:xfrm>
        </p:spPr>
        <p:txBody>
          <a:bodyPr>
            <a:normAutofit fontScale="92500" lnSpcReduction="10000"/>
          </a:bodyPr>
          <a:lstStyle/>
          <a:p>
            <a:pPr marL="742950" indent="-457200">
              <a:buFont typeface="+mj-lt"/>
              <a:buAutoNum type="arabicPeriod"/>
            </a:pPr>
            <a:r>
              <a:rPr lang="en-US" sz="2400" dirty="0"/>
              <a:t>To support a multi-system short term, mid and long-term nutrition priorities in the country for ERP 25 and for LCRP 20 million is needed</a:t>
            </a:r>
          </a:p>
          <a:p>
            <a:pPr marL="742950" indent="-457200">
              <a:buFont typeface="+mj-lt"/>
              <a:buAutoNum type="arabicPeriod"/>
            </a:pPr>
            <a:r>
              <a:rPr lang="en-US" sz="2400" dirty="0"/>
              <a:t>Position Nutrition as a priority in the national response and development agenda</a:t>
            </a:r>
          </a:p>
          <a:p>
            <a:pPr marL="742950" indent="-457200">
              <a:buFont typeface="+mj-lt"/>
              <a:buAutoNum type="arabicPeriod"/>
            </a:pPr>
            <a:r>
              <a:rPr lang="en-US" sz="2400" dirty="0"/>
              <a:t>A national multi-system approach to nutrition (sector strategy)</a:t>
            </a:r>
          </a:p>
          <a:p>
            <a:pPr marL="742950" indent="-457200">
              <a:buFont typeface="+mj-lt"/>
              <a:buAutoNum type="arabicPeriod"/>
            </a:pPr>
            <a:r>
              <a:rPr lang="en-US" sz="2400" dirty="0"/>
              <a:t>Partnerships with line ministries, CSOs and private sector </a:t>
            </a:r>
          </a:p>
          <a:p>
            <a:pPr marL="742950" indent="-457200">
              <a:buFont typeface="+mj-lt"/>
              <a:buAutoNum type="arabicPeriod"/>
            </a:pPr>
            <a:r>
              <a:rPr lang="en-US" sz="2400" dirty="0"/>
              <a:t>SBCC and use of Digital Technology (hotline and </a:t>
            </a:r>
            <a:r>
              <a:rPr lang="en-US" sz="2400" dirty="0" err="1"/>
              <a:t>etc</a:t>
            </a:r>
            <a:r>
              <a:rPr lang="en-US" sz="2400" dirty="0"/>
              <a:t>)</a:t>
            </a:r>
          </a:p>
          <a:p>
            <a:pPr marL="742950" indent="-457200">
              <a:buFont typeface="+mj-lt"/>
              <a:buAutoNum type="arabicPeriod"/>
            </a:pPr>
            <a:r>
              <a:rPr lang="en-US" sz="2400" dirty="0"/>
              <a:t>Evidence generation, Information systems and metrics</a:t>
            </a:r>
          </a:p>
          <a:p>
            <a:pPr marL="742950" indent="-457200">
              <a:buFont typeface="+mj-lt"/>
              <a:buAutoNum type="arabicPeriod"/>
            </a:pPr>
            <a:endParaRPr lang="en-US" sz="2400" dirty="0"/>
          </a:p>
          <a:p>
            <a:pPr marL="285750" indent="0">
              <a:buNone/>
            </a:pPr>
            <a:r>
              <a:rPr lang="en-US" sz="2400" dirty="0"/>
              <a:t>The End</a:t>
            </a:r>
          </a:p>
        </p:txBody>
      </p:sp>
      <p:sp>
        <p:nvSpPr>
          <p:cNvPr id="4" name="TextBox 3">
            <a:extLst>
              <a:ext uri="{FF2B5EF4-FFF2-40B4-BE49-F238E27FC236}">
                <a16:creationId xmlns:a16="http://schemas.microsoft.com/office/drawing/2014/main" id="{9D01B0DE-6FD0-45B9-BDC3-3588B20989C2}"/>
              </a:ext>
            </a:extLst>
          </p:cNvPr>
          <p:cNvSpPr txBox="1"/>
          <p:nvPr/>
        </p:nvSpPr>
        <p:spPr>
          <a:xfrm>
            <a:off x="1759494" y="60030"/>
            <a:ext cx="5729755"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Resources and Capacities needed</a:t>
            </a:r>
          </a:p>
        </p:txBody>
      </p:sp>
    </p:spTree>
    <p:extLst>
      <p:ext uri="{BB962C8B-B14F-4D97-AF65-F5344CB8AC3E}">
        <p14:creationId xmlns:p14="http://schemas.microsoft.com/office/powerpoint/2010/main" val="694657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D0AAA31-5EB4-4E7F-9381-1A5ACC732C69}"/>
              </a:ext>
            </a:extLst>
          </p:cNvPr>
          <p:cNvSpPr txBox="1"/>
          <p:nvPr/>
        </p:nvSpPr>
        <p:spPr>
          <a:xfrm>
            <a:off x="813442" y="2036267"/>
            <a:ext cx="8339311" cy="2877711"/>
          </a:xfrm>
          <a:prstGeom prst="rect">
            <a:avLst/>
          </a:prstGeom>
          <a:noFill/>
        </p:spPr>
        <p:txBody>
          <a:bodyPr wrap="square" lIns="91440" tIns="45720" rIns="91440" bIns="45720" anchor="t">
            <a:spAutoFit/>
          </a:bodyPr>
          <a:lstStyle/>
          <a:p>
            <a:pPr algn="just"/>
            <a:r>
              <a:rPr lang="en-US" sz="1550" b="1" u="sng">
                <a:solidFill>
                  <a:srgbClr val="C00000"/>
                </a:solidFill>
                <a:cs typeface="Calibri"/>
              </a:rPr>
              <a:t>Basic Assistance</a:t>
            </a:r>
            <a:endParaRPr lang="en-US" sz="1550">
              <a:effectLst/>
              <a:latin typeface="Calibri" panose="020F0502020204030204" pitchFamily="34" charset="0"/>
              <a:ea typeface="MS Mincho" panose="02020609040205080304" pitchFamily="49" charset="-128"/>
              <a:cs typeface="Arial" panose="020B0604020202020204" pitchFamily="34" charset="0"/>
            </a:endParaRPr>
          </a:p>
          <a:p>
            <a:pPr marL="285750" indent="-285750" algn="just">
              <a:buFont typeface="Arial" panose="020B0604020202020204" pitchFamily="34" charset="0"/>
              <a:buChar char="•"/>
            </a:pPr>
            <a:r>
              <a:rPr lang="en-US" sz="1500">
                <a:ea typeface="+mn-lt"/>
                <a:cs typeface="+mn-lt"/>
              </a:rPr>
              <a:t>293,500 vulnerable households received </a:t>
            </a:r>
            <a:r>
              <a:rPr lang="en-US" sz="1500" b="1">
                <a:ea typeface="+mn-lt"/>
                <a:cs typeface="+mn-lt"/>
              </a:rPr>
              <a:t>multi-purpose cash assistance </a:t>
            </a:r>
            <a:r>
              <a:rPr lang="en-US" sz="1500">
                <a:ea typeface="+mn-lt"/>
                <a:cs typeface="+mn-lt"/>
              </a:rPr>
              <a:t>(</a:t>
            </a:r>
            <a:r>
              <a:rPr lang="en-US" sz="1500">
                <a:ea typeface="MS Mincho"/>
                <a:cs typeface="Calibri"/>
              </a:rPr>
              <a:t>239,500 Syrian HHs, 45,000 Lebanese HHs, 9,000 PRS families and 98 PRL families) (</a:t>
            </a:r>
            <a:r>
              <a:rPr lang="en-US" sz="1500">
                <a:ea typeface="MS Mincho"/>
                <a:cs typeface="+mn-lt"/>
              </a:rPr>
              <a:t>target: </a:t>
            </a:r>
            <a:r>
              <a:rPr lang="en-US" sz="1500">
                <a:ea typeface="+mn-lt"/>
                <a:cs typeface="+mn-lt"/>
              </a:rPr>
              <a:t>369,385)</a:t>
            </a:r>
          </a:p>
          <a:p>
            <a:pPr marL="285750" indent="-285750" algn="just">
              <a:buFont typeface="Arial" panose="020B0604020202020204" pitchFamily="34" charset="0"/>
              <a:buChar char="•"/>
            </a:pPr>
            <a:r>
              <a:rPr lang="en-US" sz="1500">
                <a:ea typeface="+mn-lt"/>
                <a:cs typeface="+mn-lt"/>
              </a:rPr>
              <a:t>282,500 vulnerable households received </a:t>
            </a:r>
            <a:r>
              <a:rPr lang="en-US" sz="1500" b="1">
                <a:ea typeface="+mn-lt"/>
                <a:cs typeface="+mn-lt"/>
              </a:rPr>
              <a:t>seasonal cash assistance</a:t>
            </a:r>
            <a:r>
              <a:rPr lang="en-US" sz="1500">
                <a:ea typeface="+mn-lt"/>
                <a:cs typeface="+mn-lt"/>
              </a:rPr>
              <a:t> (46,000 Lebanese HHs and 273,000 Syrian HHs, by the end of the season) (target: 369,385)</a:t>
            </a:r>
            <a:endParaRPr lang="en-US" sz="1500">
              <a:ea typeface="MS Mincho" panose="02020609040205080304" pitchFamily="49" charset="-128"/>
              <a:cs typeface="Calibri"/>
            </a:endParaRPr>
          </a:p>
          <a:p>
            <a:pPr marL="285750" indent="-285750" algn="just">
              <a:buFont typeface="Arial" panose="020B0604020202020204" pitchFamily="34" charset="0"/>
              <a:buChar char="•"/>
            </a:pPr>
            <a:r>
              <a:rPr lang="en-US" sz="1500">
                <a:ea typeface="+mn-lt"/>
                <a:cs typeface="+mn-lt"/>
              </a:rPr>
              <a:t>62,000</a:t>
            </a:r>
            <a:r>
              <a:rPr lang="en-US" sz="1500">
                <a:ea typeface="MS Mincho"/>
                <a:cs typeface="Arial"/>
              </a:rPr>
              <a:t> </a:t>
            </a:r>
            <a:r>
              <a:rPr lang="en-US" sz="1500">
                <a:effectLst/>
                <a:ea typeface="MS Mincho"/>
                <a:cs typeface="Arial"/>
              </a:rPr>
              <a:t>households </a:t>
            </a:r>
            <a:r>
              <a:rPr lang="en-US" sz="1500">
                <a:ea typeface="MS Mincho"/>
                <a:cs typeface="Arial"/>
              </a:rPr>
              <a:t>with children were reached</a:t>
            </a:r>
            <a:r>
              <a:rPr lang="en-US" sz="1500">
                <a:effectLst/>
                <a:ea typeface="MS Mincho"/>
                <a:cs typeface="Arial"/>
              </a:rPr>
              <a:t> with </a:t>
            </a:r>
            <a:r>
              <a:rPr lang="en-US" sz="1500" b="1">
                <a:ea typeface="MS Mincho"/>
                <a:cs typeface="Arial"/>
              </a:rPr>
              <a:t>child-specific grants</a:t>
            </a:r>
            <a:r>
              <a:rPr lang="en-US" sz="1500">
                <a:ea typeface="MS Mincho"/>
                <a:cs typeface="Arial"/>
              </a:rPr>
              <a:t>  (target: 7,000)</a:t>
            </a:r>
          </a:p>
          <a:p>
            <a:pPr algn="just"/>
            <a:r>
              <a:rPr lang="en-US" sz="1550" b="1" u="sng">
                <a:solidFill>
                  <a:srgbClr val="C00000"/>
                </a:solidFill>
                <a:cs typeface="Calibri"/>
              </a:rPr>
              <a:t>Food Security &amp; Agriculture </a:t>
            </a:r>
          </a:p>
          <a:p>
            <a:pPr marL="285750" indent="-285750" algn="just">
              <a:buFont typeface="Arial,Sans-Serif"/>
              <a:buChar char="•"/>
            </a:pPr>
            <a:r>
              <a:rPr lang="en-US" sz="1500">
                <a:ea typeface="+mn-lt"/>
                <a:cs typeface="+mn-lt"/>
              </a:rPr>
              <a:t>1,551,100 individuals received </a:t>
            </a:r>
            <a:r>
              <a:rPr lang="en-US" sz="1500" b="1">
                <a:ea typeface="+mn-lt"/>
                <a:cs typeface="+mn-lt"/>
              </a:rPr>
              <a:t>cash-based food assistance </a:t>
            </a:r>
            <a:r>
              <a:rPr lang="en-US" sz="1500">
                <a:ea typeface="+mn-lt"/>
                <a:cs typeface="+mn-lt"/>
              </a:rPr>
              <a:t>(82% Syrian, 16% Lebanese), 51% women (target: 1,633,528). </a:t>
            </a:r>
            <a:r>
              <a:rPr lang="en-GB" sz="1500">
                <a:ea typeface="+mn-lt"/>
                <a:cs typeface="+mn-lt"/>
              </a:rPr>
              <a:t>Support through Cash-Based Food Assistance was scaled up to </a:t>
            </a:r>
            <a:r>
              <a:rPr lang="en-GB" sz="1500" b="1">
                <a:ea typeface="+mn-lt"/>
                <a:cs typeface="+mn-lt"/>
              </a:rPr>
              <a:t>$201.7 million</a:t>
            </a:r>
            <a:r>
              <a:rPr lang="en-GB" sz="1500">
                <a:ea typeface="+mn-lt"/>
                <a:cs typeface="+mn-lt"/>
              </a:rPr>
              <a:t> (E-cards, NPTP and ATMs in addition to food vouchers) </a:t>
            </a:r>
          </a:p>
          <a:p>
            <a:pPr marL="285750" indent="-285750" algn="just">
              <a:buFont typeface="Arial"/>
              <a:buChar char="•"/>
            </a:pPr>
            <a:r>
              <a:rPr lang="en-US" sz="1500">
                <a:ea typeface="+mn-lt"/>
                <a:cs typeface="+mn-lt"/>
              </a:rPr>
              <a:t>572,200 individuals received </a:t>
            </a:r>
            <a:r>
              <a:rPr lang="en-US" sz="1500" b="1">
                <a:ea typeface="+mn-lt"/>
                <a:cs typeface="+mn-lt"/>
              </a:rPr>
              <a:t>in-kind food assistance</a:t>
            </a:r>
            <a:r>
              <a:rPr lang="en-US" sz="1500">
                <a:ea typeface="+mn-lt"/>
                <a:cs typeface="+mn-lt"/>
              </a:rPr>
              <a:t> inc. food parcels (</a:t>
            </a:r>
            <a:r>
              <a:rPr lang="en-US" sz="1500">
                <a:ea typeface="MS Mincho"/>
                <a:cs typeface="Calibri"/>
              </a:rPr>
              <a:t>82% Syrian, 16% Lebanese), 52% women (target: 125,947)</a:t>
            </a:r>
            <a:endParaRPr lang="en-GB" sz="1500">
              <a:ea typeface="MS Mincho" panose="02020609040205080304" pitchFamily="49" charset="-128"/>
              <a:cs typeface="Calibri"/>
            </a:endParaRPr>
          </a:p>
        </p:txBody>
      </p:sp>
      <p:pic>
        <p:nvPicPr>
          <p:cNvPr id="9" name="Picture 8"/>
          <p:cNvPicPr>
            <a:picLocks noChangeAspect="1"/>
          </p:cNvPicPr>
          <p:nvPr/>
        </p:nvPicPr>
        <p:blipFill>
          <a:blip r:embed="rId3"/>
          <a:stretch>
            <a:fillRect/>
          </a:stretch>
        </p:blipFill>
        <p:spPr>
          <a:xfrm>
            <a:off x="-1" y="1262417"/>
            <a:ext cx="9144001" cy="265594"/>
          </a:xfrm>
          <a:prstGeom prst="rect">
            <a:avLst/>
          </a:prstGeom>
        </p:spPr>
      </p:pic>
      <p:sp>
        <p:nvSpPr>
          <p:cNvPr id="10"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vert="horz" lIns="0" tIns="0" rIns="0" bIns="0" rtlCol="0" anchor="t">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 End results  </a:t>
            </a:r>
            <a:endParaRPr lang="en-GB" sz="1400" i="1">
              <a:solidFill>
                <a:schemeClr val="bg1"/>
              </a:solidFill>
            </a:endParaRPr>
          </a:p>
        </p:txBody>
      </p:sp>
      <p:sp>
        <p:nvSpPr>
          <p:cNvPr id="12" name="TextBox 11">
            <a:extLst>
              <a:ext uri="{FF2B5EF4-FFF2-40B4-BE49-F238E27FC236}">
                <a16:creationId xmlns:a16="http://schemas.microsoft.com/office/drawing/2014/main" id="{7879762B-FECD-4553-9B16-AE266FD10781}"/>
              </a:ext>
            </a:extLst>
          </p:cNvPr>
          <p:cNvSpPr txBox="1"/>
          <p:nvPr/>
        </p:nvSpPr>
        <p:spPr>
          <a:xfrm>
            <a:off x="1220219" y="1539963"/>
            <a:ext cx="4572000" cy="338554"/>
          </a:xfrm>
          <a:prstGeom prst="rect">
            <a:avLst/>
          </a:prstGeom>
          <a:noFill/>
        </p:spPr>
        <p:txBody>
          <a:bodyPr wrap="square">
            <a:spAutoFit/>
          </a:bodyPr>
          <a:lstStyle/>
          <a:p>
            <a:r>
              <a:rPr lang="en-US" sz="1600" b="1">
                <a:solidFill>
                  <a:srgbClr val="740000"/>
                </a:solidFill>
              </a:rPr>
              <a:t>STRATEGIC OBJECTIVE 2</a:t>
            </a:r>
            <a:endParaRPr lang="en-US" sz="1600">
              <a:solidFill>
                <a:srgbClr val="740000"/>
              </a:solidFill>
            </a:endParaRPr>
          </a:p>
        </p:txBody>
      </p:sp>
      <p:sp>
        <p:nvSpPr>
          <p:cNvPr id="13" name="TextBox 12">
            <a:extLst>
              <a:ext uri="{FF2B5EF4-FFF2-40B4-BE49-F238E27FC236}">
                <a16:creationId xmlns:a16="http://schemas.microsoft.com/office/drawing/2014/main" id="{7879762B-FECD-4553-9B16-AE266FD10781}"/>
              </a:ext>
            </a:extLst>
          </p:cNvPr>
          <p:cNvSpPr txBox="1"/>
          <p:nvPr/>
        </p:nvSpPr>
        <p:spPr>
          <a:xfrm>
            <a:off x="1220218" y="1784195"/>
            <a:ext cx="5169631" cy="338554"/>
          </a:xfrm>
          <a:prstGeom prst="rect">
            <a:avLst/>
          </a:prstGeom>
          <a:noFill/>
        </p:spPr>
        <p:txBody>
          <a:bodyPr wrap="square">
            <a:spAutoFit/>
          </a:bodyPr>
          <a:lstStyle/>
          <a:p>
            <a:r>
              <a:rPr lang="en-US" sz="1600">
                <a:latin typeface="Calibri" panose="020F0502020204030204" pitchFamily="34" charset="0"/>
                <a:ea typeface="MS Mincho" panose="02020609040205080304" pitchFamily="49" charset="-128"/>
                <a:cs typeface="Calibri" panose="020F0502020204030204" pitchFamily="34" charset="0"/>
              </a:rPr>
              <a:t>Provide immediate assistance to vulnerable populations</a:t>
            </a:r>
          </a:p>
        </p:txBody>
      </p:sp>
      <p:pic>
        <p:nvPicPr>
          <p:cNvPr id="3" name="Picture 2"/>
          <p:cNvPicPr>
            <a:picLocks noChangeAspect="1"/>
          </p:cNvPicPr>
          <p:nvPr/>
        </p:nvPicPr>
        <p:blipFill>
          <a:blip r:embed="rId4"/>
          <a:stretch>
            <a:fillRect/>
          </a:stretch>
        </p:blipFill>
        <p:spPr>
          <a:xfrm>
            <a:off x="593224" y="1577321"/>
            <a:ext cx="533400" cy="533400"/>
          </a:xfrm>
          <a:prstGeom prst="rect">
            <a:avLst/>
          </a:prstGeom>
        </p:spPr>
      </p:pic>
      <p:sp>
        <p:nvSpPr>
          <p:cNvPr id="20" name="TextBox 19">
            <a:extLst>
              <a:ext uri="{FF2B5EF4-FFF2-40B4-BE49-F238E27FC236}">
                <a16:creationId xmlns:a16="http://schemas.microsoft.com/office/drawing/2014/main" id="{20481363-A7DF-4F42-9142-E901F92E0DA4}"/>
              </a:ext>
            </a:extLst>
          </p:cNvPr>
          <p:cNvSpPr txBox="1"/>
          <p:nvPr/>
        </p:nvSpPr>
        <p:spPr>
          <a:xfrm>
            <a:off x="802236" y="4852434"/>
            <a:ext cx="8357554" cy="2239074"/>
          </a:xfrm>
          <a:prstGeom prst="rect">
            <a:avLst/>
          </a:prstGeom>
          <a:noFill/>
        </p:spPr>
        <p:txBody>
          <a:bodyPr wrap="square" lIns="91440" tIns="45720" rIns="91440" bIns="45720" anchor="t">
            <a:spAutoFit/>
          </a:bodyPr>
          <a:lstStyle/>
          <a:p>
            <a:pPr algn="just"/>
            <a:r>
              <a:rPr lang="en-US" sz="1550" b="1" u="sng">
                <a:solidFill>
                  <a:srgbClr val="C00000"/>
                </a:solidFill>
                <a:cs typeface="Calibri"/>
              </a:rPr>
              <a:t>Shelter</a:t>
            </a:r>
          </a:p>
          <a:p>
            <a:pPr marL="285750" indent="-285750" algn="just">
              <a:buFont typeface="Arial"/>
              <a:buChar char="•"/>
            </a:pPr>
            <a:r>
              <a:rPr lang="en-GB" sz="1550">
                <a:ea typeface="+mn-lt"/>
                <a:cs typeface="+mn-lt"/>
              </a:rPr>
              <a:t>199,100 </a:t>
            </a:r>
            <a:r>
              <a:rPr lang="en-GB" sz="1550">
                <a:effectLst/>
                <a:ea typeface="+mn-lt"/>
                <a:cs typeface="+mn-lt"/>
              </a:rPr>
              <a:t>displaced </a:t>
            </a:r>
            <a:r>
              <a:rPr lang="en-GB" sz="1550">
                <a:ea typeface="+mn-lt"/>
                <a:cs typeface="+mn-lt"/>
              </a:rPr>
              <a:t>Syrians (51% female; target: 326,520)) received </a:t>
            </a:r>
            <a:r>
              <a:rPr lang="en-GB" sz="1550" b="1">
                <a:ea typeface="+mn-lt"/>
                <a:cs typeface="+mn-lt"/>
              </a:rPr>
              <a:t>weather-proofing shelter assistance</a:t>
            </a:r>
            <a:r>
              <a:rPr lang="en-GB" sz="1550">
                <a:ea typeface="+mn-lt"/>
                <a:cs typeface="+mn-lt"/>
              </a:rPr>
              <a:t> to maintain </a:t>
            </a:r>
            <a:r>
              <a:rPr lang="en-GB" sz="1550">
                <a:effectLst/>
                <a:ea typeface="+mn-lt"/>
                <a:cs typeface="+mn-lt"/>
              </a:rPr>
              <a:t>their shelters </a:t>
            </a:r>
            <a:r>
              <a:rPr lang="en-GB" sz="1550">
                <a:ea typeface="+mn-lt"/>
                <a:cs typeface="+mn-lt"/>
              </a:rPr>
              <a:t>in informal settlements or non-residential shelters </a:t>
            </a:r>
            <a:r>
              <a:rPr lang="en-GB" sz="1550">
                <a:effectLst/>
                <a:ea typeface="+mn-lt"/>
                <a:cs typeface="+mn-lt"/>
              </a:rPr>
              <a:t>at </a:t>
            </a:r>
            <a:r>
              <a:rPr lang="en-GB" sz="1550">
                <a:ea typeface="+mn-lt"/>
                <a:cs typeface="+mn-lt"/>
              </a:rPr>
              <a:t>a safe </a:t>
            </a:r>
            <a:r>
              <a:rPr lang="en-GB" sz="1550">
                <a:effectLst/>
                <a:ea typeface="+mn-lt"/>
                <a:cs typeface="+mn-lt"/>
              </a:rPr>
              <a:t>and </a:t>
            </a:r>
            <a:r>
              <a:rPr lang="en-GB" sz="1550">
                <a:ea typeface="+mn-lt"/>
                <a:cs typeface="+mn-lt"/>
              </a:rPr>
              <a:t>liveable standard</a:t>
            </a:r>
            <a:endParaRPr lang="en-US" sz="1550">
              <a:ea typeface="+mn-lt"/>
              <a:cs typeface="+mn-lt"/>
            </a:endParaRPr>
          </a:p>
          <a:p>
            <a:pPr marL="285750" indent="-285750" algn="just">
              <a:buFont typeface="Arial"/>
              <a:buChar char="•"/>
            </a:pPr>
            <a:r>
              <a:rPr lang="en-GB" sz="1550">
                <a:ea typeface="+mn-lt"/>
                <a:cs typeface="+mn-lt"/>
              </a:rPr>
              <a:t>40,000 individuals were provided with </a:t>
            </a:r>
            <a:r>
              <a:rPr lang="en-GB" sz="1550" b="1">
                <a:ea typeface="+mn-lt"/>
                <a:cs typeface="+mn-lt"/>
              </a:rPr>
              <a:t>cash-for-rent assistance</a:t>
            </a:r>
            <a:r>
              <a:rPr lang="en-GB" sz="1550">
                <a:ea typeface="+mn-lt"/>
                <a:cs typeface="+mn-lt"/>
              </a:rPr>
              <a:t> (including 4,800 Lebanese; target: 74,908) </a:t>
            </a:r>
          </a:p>
          <a:p>
            <a:pPr marL="285750" indent="-285750" algn="just">
              <a:buFont typeface="Arial"/>
              <a:buChar char="•"/>
            </a:pPr>
            <a:r>
              <a:rPr lang="en-GB" sz="1550">
                <a:ea typeface="+mn-lt"/>
                <a:cs typeface="+mn-lt"/>
              </a:rPr>
              <a:t>In </a:t>
            </a:r>
            <a:r>
              <a:rPr lang="en-GB" sz="1550" b="1">
                <a:ea typeface="+mn-lt"/>
                <a:cs typeface="+mn-lt"/>
              </a:rPr>
              <a:t>non-residential buildings</a:t>
            </a:r>
            <a:r>
              <a:rPr lang="en-GB" sz="1550">
                <a:ea typeface="+mn-lt"/>
                <a:cs typeface="+mn-lt"/>
              </a:rPr>
              <a:t>, 8,270 </a:t>
            </a:r>
            <a:r>
              <a:rPr lang="en-GB" sz="1550">
                <a:effectLst/>
                <a:ea typeface="+mn-lt"/>
                <a:cs typeface="+mn-lt"/>
              </a:rPr>
              <a:t>individuals (</a:t>
            </a:r>
            <a:r>
              <a:rPr lang="en-GB" sz="1550">
                <a:ea typeface="+mn-lt"/>
                <a:cs typeface="+mn-lt"/>
              </a:rPr>
              <a:t>28.8% Lebanese</a:t>
            </a:r>
            <a:r>
              <a:rPr lang="en-GB" sz="1550">
                <a:effectLst/>
                <a:ea typeface="+mn-lt"/>
                <a:cs typeface="+mn-lt"/>
              </a:rPr>
              <a:t>) </a:t>
            </a:r>
            <a:r>
              <a:rPr lang="en-GB" sz="1550">
                <a:ea typeface="+mn-lt"/>
                <a:cs typeface="+mn-lt"/>
              </a:rPr>
              <a:t>benefitted from minor repairs including WASH upgrades and installation of windows and doors </a:t>
            </a:r>
            <a:r>
              <a:rPr lang="en-GB" sz="1550">
                <a:effectLst/>
                <a:ea typeface="+mn-lt"/>
                <a:cs typeface="+mn-lt"/>
              </a:rPr>
              <a:t>to </a:t>
            </a:r>
            <a:r>
              <a:rPr lang="en-GB" sz="1550">
                <a:ea typeface="+mn-lt"/>
                <a:cs typeface="+mn-lt"/>
              </a:rPr>
              <a:t>enhance safety and privacy</a:t>
            </a:r>
            <a:endParaRPr lang="en-GB">
              <a:cs typeface="Calibri" panose="020F0502020204030204"/>
            </a:endParaRPr>
          </a:p>
          <a:p>
            <a:pPr marL="285750" indent="-285750" algn="just">
              <a:buFont typeface="Arial" panose="020B0604020202020204" pitchFamily="34" charset="0"/>
              <a:buChar char="•"/>
            </a:pPr>
            <a:endParaRPr lang="en-US" sz="1550">
              <a:ea typeface="MS Mincho"/>
              <a:cs typeface="Arial"/>
            </a:endParaRPr>
          </a:p>
        </p:txBody>
      </p:sp>
      <p:pic>
        <p:nvPicPr>
          <p:cNvPr id="2" name="Picture 3">
            <a:extLst>
              <a:ext uri="{FF2B5EF4-FFF2-40B4-BE49-F238E27FC236}">
                <a16:creationId xmlns:a16="http://schemas.microsoft.com/office/drawing/2014/main" id="{AE392238-4F3C-4DF4-ABFB-311E58FC4554}"/>
              </a:ext>
            </a:extLst>
          </p:cNvPr>
          <p:cNvPicPr>
            <a:picLocks noChangeAspect="1"/>
          </p:cNvPicPr>
          <p:nvPr/>
        </p:nvPicPr>
        <p:blipFill>
          <a:blip r:embed="rId5"/>
          <a:stretch>
            <a:fillRect/>
          </a:stretch>
        </p:blipFill>
        <p:spPr>
          <a:xfrm>
            <a:off x="107016" y="3685894"/>
            <a:ext cx="704850" cy="561975"/>
          </a:xfrm>
          <a:prstGeom prst="rect">
            <a:avLst/>
          </a:prstGeom>
        </p:spPr>
      </p:pic>
      <p:pic>
        <p:nvPicPr>
          <p:cNvPr id="4" name="Picture 4" descr="Graphical user interface, icon&#10;&#10;Description automatically generated">
            <a:extLst>
              <a:ext uri="{FF2B5EF4-FFF2-40B4-BE49-F238E27FC236}">
                <a16:creationId xmlns:a16="http://schemas.microsoft.com/office/drawing/2014/main" id="{A16152AF-33B3-4B3F-8BAA-B42BBAAF25F1}"/>
              </a:ext>
            </a:extLst>
          </p:cNvPr>
          <p:cNvPicPr>
            <a:picLocks noChangeAspect="1"/>
          </p:cNvPicPr>
          <p:nvPr/>
        </p:nvPicPr>
        <p:blipFill>
          <a:blip r:embed="rId6"/>
          <a:stretch>
            <a:fillRect/>
          </a:stretch>
        </p:blipFill>
        <p:spPr>
          <a:xfrm>
            <a:off x="185178" y="2316816"/>
            <a:ext cx="638175" cy="476250"/>
          </a:xfrm>
          <a:prstGeom prst="rect">
            <a:avLst/>
          </a:prstGeom>
        </p:spPr>
      </p:pic>
      <p:pic>
        <p:nvPicPr>
          <p:cNvPr id="5" name="Picture 5" descr="Icon&#10;&#10;Description automatically generated">
            <a:extLst>
              <a:ext uri="{FF2B5EF4-FFF2-40B4-BE49-F238E27FC236}">
                <a16:creationId xmlns:a16="http://schemas.microsoft.com/office/drawing/2014/main" id="{5FCB12AA-9CAD-4FD2-8F13-3A54FBCF7BB8}"/>
              </a:ext>
            </a:extLst>
          </p:cNvPr>
          <p:cNvPicPr>
            <a:picLocks noChangeAspect="1"/>
          </p:cNvPicPr>
          <p:nvPr/>
        </p:nvPicPr>
        <p:blipFill>
          <a:blip r:embed="rId7"/>
          <a:stretch>
            <a:fillRect/>
          </a:stretch>
        </p:blipFill>
        <p:spPr>
          <a:xfrm>
            <a:off x="102254" y="5390870"/>
            <a:ext cx="714375" cy="581025"/>
          </a:xfrm>
          <a:prstGeom prst="rect">
            <a:avLst/>
          </a:prstGeom>
        </p:spPr>
      </p:pic>
    </p:spTree>
    <p:extLst>
      <p:ext uri="{BB962C8B-B14F-4D97-AF65-F5344CB8AC3E}">
        <p14:creationId xmlns:p14="http://schemas.microsoft.com/office/powerpoint/2010/main" val="1288489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10FBD57-0AA2-4A28-A996-572382458AB4}"/>
              </a:ext>
            </a:extLst>
          </p:cNvPr>
          <p:cNvSpPr txBox="1"/>
          <p:nvPr/>
        </p:nvSpPr>
        <p:spPr>
          <a:xfrm>
            <a:off x="790065" y="2219665"/>
            <a:ext cx="8349451" cy="6332503"/>
          </a:xfrm>
          <a:prstGeom prst="rect">
            <a:avLst/>
          </a:prstGeom>
          <a:noFill/>
        </p:spPr>
        <p:txBody>
          <a:bodyPr wrap="square" lIns="91440" tIns="45720" rIns="91440" bIns="45720" anchor="t">
            <a:spAutoFit/>
          </a:bodyPr>
          <a:lstStyle/>
          <a:p>
            <a:pPr algn="just"/>
            <a:r>
              <a:rPr lang="en-US" sz="1550" b="1" u="sng">
                <a:solidFill>
                  <a:srgbClr val="C00000"/>
                </a:solidFill>
                <a:cs typeface="Calibri"/>
              </a:rPr>
              <a:t>Health</a:t>
            </a:r>
          </a:p>
          <a:p>
            <a:pPr marL="285750" indent="-285750" algn="just">
              <a:buFont typeface="Arial"/>
              <a:buChar char="•"/>
            </a:pPr>
            <a:r>
              <a:rPr lang="en-GB" sz="1550" b="1">
                <a:ea typeface="+mn-lt"/>
                <a:cs typeface="+mn-lt"/>
              </a:rPr>
              <a:t>Nearly 2.3 million subsidized health consultations </a:t>
            </a:r>
            <a:r>
              <a:rPr lang="en-GB" sz="1550">
                <a:ea typeface="+mn-lt"/>
                <a:cs typeface="+mn-lt"/>
              </a:rPr>
              <a:t>were provided through Primary Healthcare Centres – 51% displaced Syrians, 47.8% Lebanese, 0.56% Palestinian, 0.66% other nationalities (target: 4,950,763)</a:t>
            </a:r>
          </a:p>
          <a:p>
            <a:pPr marL="285750" indent="-285750" algn="just">
              <a:buFont typeface="Arial,Sans-Serif"/>
              <a:buChar char="•"/>
            </a:pPr>
            <a:r>
              <a:rPr lang="en-US" sz="1550">
                <a:ea typeface="+mn-lt"/>
                <a:cs typeface="+mn-lt"/>
              </a:rPr>
              <a:t>286,850 patients received </a:t>
            </a:r>
            <a:r>
              <a:rPr lang="en-US" sz="1550" b="1">
                <a:ea typeface="+mn-lt"/>
                <a:cs typeface="+mn-lt"/>
              </a:rPr>
              <a:t>chronic disease medication</a:t>
            </a:r>
            <a:r>
              <a:rPr lang="en-US" sz="1550">
                <a:ea typeface="+mn-lt"/>
                <a:cs typeface="+mn-lt"/>
              </a:rPr>
              <a:t>, including 242,641 Lebanese  (target: 230,000)</a:t>
            </a:r>
            <a:endParaRPr lang="en-GB"/>
          </a:p>
          <a:p>
            <a:pPr marL="285750" indent="-285750" algn="just">
              <a:buFont typeface="Arial,Sans-Serif"/>
              <a:buChar char="•"/>
            </a:pPr>
            <a:r>
              <a:rPr lang="en-GB" sz="1550">
                <a:ea typeface="+mn-lt"/>
                <a:cs typeface="+mn-lt"/>
              </a:rPr>
              <a:t>The number of vulnerable people benefitting from mental health consultations </a:t>
            </a:r>
            <a:r>
              <a:rPr lang="en-GB" sz="1550" b="1">
                <a:ea typeface="+mn-lt"/>
                <a:cs typeface="+mn-lt"/>
              </a:rPr>
              <a:t>increased by 32 percent</a:t>
            </a:r>
            <a:r>
              <a:rPr lang="en-GB" sz="1550">
                <a:ea typeface="+mn-lt"/>
                <a:cs typeface="+mn-lt"/>
              </a:rPr>
              <a:t> from 2020 to 2021, reflecting the increased needs but also the increased efforts of Health sector partners to respond to the needs: </a:t>
            </a:r>
            <a:r>
              <a:rPr lang="en-GB" sz="1550" b="1">
                <a:ea typeface="+mn-lt"/>
                <a:cs typeface="+mn-lt"/>
              </a:rPr>
              <a:t>105,236 mental health consultations</a:t>
            </a:r>
            <a:r>
              <a:rPr lang="en-GB" sz="1550">
                <a:ea typeface="+mn-lt"/>
                <a:cs typeface="+mn-lt"/>
              </a:rPr>
              <a:t> were provided (36% Lebanese, 61% Syrians, 1.17% Palestinian, 1.85% other nationalities; 58% female; target: 247,538)</a:t>
            </a:r>
            <a:endParaRPr lang="en-GB" sz="1550">
              <a:latin typeface="Calibri" panose="020F0502020204030204" pitchFamily="34" charset="0"/>
              <a:ea typeface="MS Mincho" panose="02020609040205080304" pitchFamily="49" charset="-128"/>
              <a:cs typeface="+mn-lt"/>
            </a:endParaRPr>
          </a:p>
          <a:p>
            <a:pPr algn="just"/>
            <a:r>
              <a:rPr lang="en-US" sz="1550" b="1" u="sng">
                <a:solidFill>
                  <a:srgbClr val="C00000"/>
                </a:solidFill>
                <a:cs typeface="Calibri"/>
              </a:rPr>
              <a:t>Social Stability</a:t>
            </a:r>
            <a:endParaRPr lang="en-US"/>
          </a:p>
          <a:p>
            <a:pPr marL="285750" indent="-285750" algn="just">
              <a:buFont typeface="Arial" panose="020B0604020202020204" pitchFamily="34" charset="0"/>
              <a:buChar char="•"/>
            </a:pPr>
            <a:r>
              <a:rPr lang="en-GB" sz="1550">
                <a:latin typeface="Calibri"/>
                <a:ea typeface="MS Mincho"/>
                <a:cs typeface="Calibri"/>
              </a:rPr>
              <a:t>With rising vulnerabilities, competition for jobs and access to services are increasingly cited as a source of tensions. As a mitigation measure, </a:t>
            </a:r>
            <a:r>
              <a:rPr lang="en-GB" sz="1550" b="1">
                <a:latin typeface="Calibri"/>
                <a:ea typeface="MS Mincho"/>
                <a:cs typeface="Calibri"/>
              </a:rPr>
              <a:t>more than 119 municipalities were supported (target: 200) to strengthen basic service provision and reduce resource pressure in high-risk communities.</a:t>
            </a:r>
            <a:r>
              <a:rPr lang="en-GB" sz="1550">
                <a:latin typeface="Calibri"/>
                <a:ea typeface="MS Mincho"/>
                <a:cs typeface="Calibri"/>
              </a:rPr>
              <a:t> It is estimated that these projects benefited over 531,800 people </a:t>
            </a:r>
            <a:endParaRPr lang="en-US" sz="1550">
              <a:latin typeface="Calibri"/>
              <a:ea typeface="MS Mincho"/>
              <a:cs typeface="Arial"/>
            </a:endParaRPr>
          </a:p>
          <a:p>
            <a:pPr marL="285750" indent="-285750" algn="just">
              <a:buFont typeface="Arial" panose="020B0604020202020204" pitchFamily="34" charset="0"/>
              <a:buChar char="•"/>
            </a:pPr>
            <a:r>
              <a:rPr lang="en-US" sz="1550">
                <a:latin typeface="Calibri"/>
                <a:ea typeface="MS Mincho"/>
                <a:cs typeface="Arial"/>
              </a:rPr>
              <a:t>$6.415m invested in </a:t>
            </a:r>
            <a:r>
              <a:rPr lang="en-US" sz="1550" b="1">
                <a:latin typeface="Calibri"/>
                <a:ea typeface="MS Mincho"/>
                <a:cs typeface="Arial"/>
              </a:rPr>
              <a:t>municipal and community support projects</a:t>
            </a:r>
            <a:r>
              <a:rPr lang="en-US" sz="1550">
                <a:latin typeface="Calibri"/>
                <a:ea typeface="MS Mincho"/>
                <a:cs typeface="Arial"/>
              </a:rPr>
              <a:t> (out of target of $66.25m)</a:t>
            </a:r>
            <a:endParaRPr lang="en-US">
              <a:latin typeface="Calibri"/>
              <a:ea typeface="MS Mincho"/>
              <a:cs typeface="Arial"/>
            </a:endParaRPr>
          </a:p>
          <a:p>
            <a:pPr marL="285750" indent="-285750" algn="just">
              <a:buFont typeface="Arial" panose="020B0604020202020204" pitchFamily="34" charset="0"/>
              <a:buChar char="•"/>
            </a:pPr>
            <a:r>
              <a:rPr lang="en-US" sz="1550">
                <a:latin typeface="Calibri"/>
                <a:ea typeface="MS Mincho"/>
                <a:cs typeface="Calibri"/>
              </a:rPr>
              <a:t>97 municipalities supported to implement/use integrated</a:t>
            </a:r>
            <a:r>
              <a:rPr lang="en-US" sz="1550" b="1">
                <a:latin typeface="Calibri"/>
                <a:ea typeface="MS Mincho"/>
                <a:cs typeface="Calibri"/>
              </a:rPr>
              <a:t> solid waste management systems</a:t>
            </a:r>
            <a:r>
              <a:rPr lang="en-US" sz="1550">
                <a:latin typeface="Calibri"/>
                <a:ea typeface="MS Mincho"/>
                <a:cs typeface="Calibri"/>
              </a:rPr>
              <a:t> and approaches (target: 60) </a:t>
            </a:r>
            <a:endParaRPr lang="en-US" sz="1550">
              <a:latin typeface="Calibri" panose="020F0502020204030204" pitchFamily="34" charset="0"/>
              <a:ea typeface="MS Mincho" panose="02020609040205080304" pitchFamily="49" charset="-128"/>
              <a:cs typeface="Calibri" panose="020F0502020204030204" pitchFamily="34" charset="0"/>
            </a:endParaRPr>
          </a:p>
          <a:p>
            <a:pPr marL="285750" indent="-285750" algn="just">
              <a:buFont typeface="Arial" panose="020B0604020202020204" pitchFamily="34" charset="0"/>
              <a:buChar char="•"/>
            </a:pPr>
            <a:endParaRPr lang="en-US">
              <a:solidFill>
                <a:srgbClr val="FF0000"/>
              </a:solidFill>
              <a:latin typeface="Calibri" panose="020F0502020204030204" pitchFamily="34" charset="0"/>
              <a:ea typeface="MS Mincho" panose="02020609040205080304" pitchFamily="49" charset="-128"/>
              <a:cs typeface="Calibri" panose="020F0502020204030204" pitchFamily="34" charset="0"/>
            </a:endParaRPr>
          </a:p>
          <a:p>
            <a:pPr marL="285750" indent="-285750" algn="just">
              <a:buFont typeface="Arial" panose="020B0604020202020204" pitchFamily="34" charset="0"/>
              <a:buChar char="•"/>
            </a:pPr>
            <a:endParaRPr lang="en-US" sz="1550">
              <a:solidFill>
                <a:srgbClr val="FF0000"/>
              </a:solidFill>
              <a:latin typeface="Calibri" panose="020F0502020204030204" pitchFamily="34" charset="0"/>
              <a:ea typeface="MS Mincho" panose="02020609040205080304" pitchFamily="49" charset="-128"/>
              <a:cs typeface="Arial" panose="020B0604020202020204" pitchFamily="34" charset="0"/>
            </a:endParaRPr>
          </a:p>
          <a:p>
            <a:pPr algn="just"/>
            <a:endParaRPr lang="en-US" sz="1550" b="1" u="sng">
              <a:solidFill>
                <a:srgbClr val="FF0000"/>
              </a:solidFill>
              <a:cs typeface="Calibri"/>
            </a:endParaRPr>
          </a:p>
          <a:p>
            <a:pPr algn="just"/>
            <a:endParaRPr lang="en-US" sz="1550" i="1">
              <a:solidFill>
                <a:srgbClr val="FF0000"/>
              </a:solidFill>
              <a:cs typeface="Calibri"/>
            </a:endParaRPr>
          </a:p>
          <a:p>
            <a:pPr algn="just"/>
            <a:endParaRPr lang="en-US" sz="1550" i="1">
              <a:solidFill>
                <a:srgbClr val="FF0000"/>
              </a:solidFill>
              <a:cs typeface="Calibri"/>
            </a:endParaRPr>
          </a:p>
          <a:p>
            <a:pPr algn="just"/>
            <a:endParaRPr lang="en-US" sz="1550" i="1">
              <a:solidFill>
                <a:srgbClr val="FF0000"/>
              </a:solidFill>
              <a:cs typeface="Calibri"/>
            </a:endParaRPr>
          </a:p>
        </p:txBody>
      </p:sp>
      <p:sp>
        <p:nvSpPr>
          <p:cNvPr id="10" name="Rectangle 9"/>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stretch>
            <a:fillRect/>
          </a:stretch>
        </p:blipFill>
        <p:spPr>
          <a:xfrm>
            <a:off x="-1" y="1262417"/>
            <a:ext cx="9144001" cy="265594"/>
          </a:xfrm>
          <a:prstGeom prst="rect">
            <a:avLst/>
          </a:prstGeom>
        </p:spPr>
      </p:pic>
      <p:sp>
        <p:nvSpPr>
          <p:cNvPr id="12"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 </a:t>
            </a:r>
            <a:endParaRPr lang="en-GB" sz="1400" i="1">
              <a:solidFill>
                <a:schemeClr val="bg1"/>
              </a:solidFill>
            </a:endParaRPr>
          </a:p>
        </p:txBody>
      </p:sp>
      <p:pic>
        <p:nvPicPr>
          <p:cNvPr id="13" name="Picture 12"/>
          <p:cNvPicPr>
            <a:picLocks noChangeAspect="1"/>
          </p:cNvPicPr>
          <p:nvPr/>
        </p:nvPicPr>
        <p:blipFill>
          <a:blip r:embed="rId4"/>
          <a:stretch>
            <a:fillRect/>
          </a:stretch>
        </p:blipFill>
        <p:spPr>
          <a:xfrm>
            <a:off x="605924" y="1709410"/>
            <a:ext cx="520700" cy="520700"/>
          </a:xfrm>
          <a:prstGeom prst="rect">
            <a:avLst/>
          </a:prstGeom>
        </p:spPr>
      </p:pic>
      <p:sp>
        <p:nvSpPr>
          <p:cNvPr id="14" name="TextBox 13">
            <a:extLst>
              <a:ext uri="{FF2B5EF4-FFF2-40B4-BE49-F238E27FC236}">
                <a16:creationId xmlns:a16="http://schemas.microsoft.com/office/drawing/2014/main" id="{7879762B-FECD-4553-9B16-AE266FD10781}"/>
              </a:ext>
            </a:extLst>
          </p:cNvPr>
          <p:cNvSpPr txBox="1"/>
          <p:nvPr/>
        </p:nvSpPr>
        <p:spPr>
          <a:xfrm>
            <a:off x="1220219" y="1663228"/>
            <a:ext cx="4572000" cy="338554"/>
          </a:xfrm>
          <a:prstGeom prst="rect">
            <a:avLst/>
          </a:prstGeom>
          <a:noFill/>
        </p:spPr>
        <p:txBody>
          <a:bodyPr wrap="square">
            <a:spAutoFit/>
          </a:bodyPr>
          <a:lstStyle/>
          <a:p>
            <a:r>
              <a:rPr lang="en-US" sz="1600" b="1">
                <a:solidFill>
                  <a:srgbClr val="740000"/>
                </a:solidFill>
              </a:rPr>
              <a:t>STRATEGIC OBJECTIVE 3</a:t>
            </a:r>
            <a:endParaRPr lang="en-US" sz="1600">
              <a:solidFill>
                <a:srgbClr val="740000"/>
              </a:solidFill>
            </a:endParaRPr>
          </a:p>
        </p:txBody>
      </p:sp>
      <p:sp>
        <p:nvSpPr>
          <p:cNvPr id="15" name="TextBox 14">
            <a:extLst>
              <a:ext uri="{FF2B5EF4-FFF2-40B4-BE49-F238E27FC236}">
                <a16:creationId xmlns:a16="http://schemas.microsoft.com/office/drawing/2014/main" id="{7879762B-FECD-4553-9B16-AE266FD10781}"/>
              </a:ext>
            </a:extLst>
          </p:cNvPr>
          <p:cNvSpPr txBox="1"/>
          <p:nvPr/>
        </p:nvSpPr>
        <p:spPr>
          <a:xfrm>
            <a:off x="1220218" y="1907460"/>
            <a:ext cx="5169631" cy="338554"/>
          </a:xfrm>
          <a:prstGeom prst="rect">
            <a:avLst/>
          </a:prstGeom>
          <a:noFill/>
        </p:spPr>
        <p:txBody>
          <a:bodyPr wrap="square">
            <a:spAutoFit/>
          </a:bodyPr>
          <a:lstStyle/>
          <a:p>
            <a:r>
              <a:rPr lang="en-US" sz="1600">
                <a:latin typeface="Calibri" panose="020F0502020204030204" pitchFamily="34" charset="0"/>
                <a:ea typeface="MS Mincho" panose="02020609040205080304" pitchFamily="49" charset="-128"/>
                <a:cs typeface="Calibri" panose="020F0502020204030204" pitchFamily="34" charset="0"/>
              </a:rPr>
              <a:t>Support service provision through national systems</a:t>
            </a:r>
          </a:p>
        </p:txBody>
      </p:sp>
      <p:pic>
        <p:nvPicPr>
          <p:cNvPr id="16" name="Picture 15"/>
          <p:cNvPicPr>
            <a:picLocks noChangeAspect="1"/>
          </p:cNvPicPr>
          <p:nvPr/>
        </p:nvPicPr>
        <p:blipFill>
          <a:blip r:embed="rId5"/>
          <a:stretch>
            <a:fillRect/>
          </a:stretch>
        </p:blipFill>
        <p:spPr>
          <a:xfrm>
            <a:off x="593224" y="1689380"/>
            <a:ext cx="533400" cy="533400"/>
          </a:xfrm>
          <a:prstGeom prst="rect">
            <a:avLst/>
          </a:prstGeom>
        </p:spPr>
      </p:pic>
      <p:pic>
        <p:nvPicPr>
          <p:cNvPr id="3" name="Picture 2"/>
          <p:cNvPicPr>
            <a:picLocks noChangeAspect="1"/>
          </p:cNvPicPr>
          <p:nvPr/>
        </p:nvPicPr>
        <p:blipFill>
          <a:blip r:embed="rId6"/>
          <a:stretch>
            <a:fillRect/>
          </a:stretch>
        </p:blipFill>
        <p:spPr>
          <a:xfrm>
            <a:off x="605923" y="1709410"/>
            <a:ext cx="520700" cy="520700"/>
          </a:xfrm>
          <a:prstGeom prst="rect">
            <a:avLst/>
          </a:prstGeom>
        </p:spPr>
      </p:pic>
      <p:pic>
        <p:nvPicPr>
          <p:cNvPr id="5" name="Picture 5" descr="A picture containing text, clipart&#10;&#10;Description automatically generated">
            <a:extLst>
              <a:ext uri="{FF2B5EF4-FFF2-40B4-BE49-F238E27FC236}">
                <a16:creationId xmlns:a16="http://schemas.microsoft.com/office/drawing/2014/main" id="{9B566B90-3ECA-40FE-AE21-1CF7C4FF7FF1}"/>
              </a:ext>
            </a:extLst>
          </p:cNvPr>
          <p:cNvPicPr>
            <a:picLocks noChangeAspect="1"/>
          </p:cNvPicPr>
          <p:nvPr/>
        </p:nvPicPr>
        <p:blipFill>
          <a:blip r:embed="rId7"/>
          <a:stretch>
            <a:fillRect/>
          </a:stretch>
        </p:blipFill>
        <p:spPr>
          <a:xfrm>
            <a:off x="113831" y="4699515"/>
            <a:ext cx="695325" cy="657225"/>
          </a:xfrm>
          <a:prstGeom prst="rect">
            <a:avLst/>
          </a:prstGeom>
        </p:spPr>
      </p:pic>
      <p:pic>
        <p:nvPicPr>
          <p:cNvPr id="4" name="Picture 5" descr="Icon&#10;&#10;Description automatically generated">
            <a:extLst>
              <a:ext uri="{FF2B5EF4-FFF2-40B4-BE49-F238E27FC236}">
                <a16:creationId xmlns:a16="http://schemas.microsoft.com/office/drawing/2014/main" id="{F69E1B1C-0E96-4230-B957-BA108FB1E64F}"/>
              </a:ext>
            </a:extLst>
          </p:cNvPr>
          <p:cNvPicPr>
            <a:picLocks noChangeAspect="1"/>
          </p:cNvPicPr>
          <p:nvPr/>
        </p:nvPicPr>
        <p:blipFill>
          <a:blip r:embed="rId8"/>
          <a:stretch>
            <a:fillRect/>
          </a:stretch>
        </p:blipFill>
        <p:spPr>
          <a:xfrm>
            <a:off x="114580" y="2467535"/>
            <a:ext cx="600075" cy="533400"/>
          </a:xfrm>
          <a:prstGeom prst="rect">
            <a:avLst/>
          </a:prstGeom>
        </p:spPr>
      </p:pic>
      <p:pic>
        <p:nvPicPr>
          <p:cNvPr id="6" name="Picture 6" descr="Icon&#10;&#10;Description automatically generated">
            <a:extLst>
              <a:ext uri="{FF2B5EF4-FFF2-40B4-BE49-F238E27FC236}">
                <a16:creationId xmlns:a16="http://schemas.microsoft.com/office/drawing/2014/main" id="{5D80B58A-527C-428B-A0B8-DD16860B68BD}"/>
              </a:ext>
            </a:extLst>
          </p:cNvPr>
          <p:cNvPicPr>
            <a:picLocks noChangeAspect="1"/>
          </p:cNvPicPr>
          <p:nvPr/>
        </p:nvPicPr>
        <p:blipFill>
          <a:blip r:embed="rId9"/>
          <a:stretch>
            <a:fillRect/>
          </a:stretch>
        </p:blipFill>
        <p:spPr>
          <a:xfrm>
            <a:off x="-1681" y="3429000"/>
            <a:ext cx="742950" cy="762000"/>
          </a:xfrm>
          <a:prstGeom prst="rect">
            <a:avLst/>
          </a:prstGeom>
        </p:spPr>
      </p:pic>
    </p:spTree>
    <p:extLst>
      <p:ext uri="{BB962C8B-B14F-4D97-AF65-F5344CB8AC3E}">
        <p14:creationId xmlns:p14="http://schemas.microsoft.com/office/powerpoint/2010/main" val="112330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10FBD57-0AA2-4A28-A996-572382458AB4}"/>
              </a:ext>
            </a:extLst>
          </p:cNvPr>
          <p:cNvSpPr txBox="1"/>
          <p:nvPr/>
        </p:nvSpPr>
        <p:spPr>
          <a:xfrm>
            <a:off x="863737" y="2406846"/>
            <a:ext cx="7835087" cy="4385816"/>
          </a:xfrm>
          <a:prstGeom prst="rect">
            <a:avLst/>
          </a:prstGeom>
          <a:noFill/>
        </p:spPr>
        <p:txBody>
          <a:bodyPr wrap="square" lIns="91440" tIns="45720" rIns="91440" bIns="45720" anchor="t">
            <a:spAutoFit/>
          </a:bodyPr>
          <a:lstStyle/>
          <a:p>
            <a:pPr algn="just"/>
            <a:r>
              <a:rPr lang="en-US" sz="1550" b="1" u="sng">
                <a:solidFill>
                  <a:srgbClr val="C00000"/>
                </a:solidFill>
                <a:cs typeface="Calibri"/>
              </a:rPr>
              <a:t>Water </a:t>
            </a:r>
          </a:p>
          <a:p>
            <a:pPr marL="285750" indent="-285750" algn="just">
              <a:buFont typeface="Arial" panose="020B0604020202020204" pitchFamily="34" charset="0"/>
              <a:buChar char="•"/>
            </a:pPr>
            <a:r>
              <a:rPr lang="en-US" sz="1550">
                <a:ea typeface="+mn-lt"/>
                <a:cs typeface="+mn-lt"/>
              </a:rPr>
              <a:t>330,900 people were provided access to an adequate quantity of </a:t>
            </a:r>
            <a:r>
              <a:rPr lang="en-US" sz="1550" b="1">
                <a:ea typeface="+mn-lt"/>
                <a:cs typeface="+mn-lt"/>
              </a:rPr>
              <a:t>safe water in permanent dwellings</a:t>
            </a:r>
            <a:r>
              <a:rPr lang="en-US" sz="1550">
                <a:ea typeface="+mn-lt"/>
                <a:cs typeface="+mn-lt"/>
              </a:rPr>
              <a:t> (241,000 Lebanese, 29,500 Palestinian, 60,300 Syrian) (23% of the target of 1,4 million people)</a:t>
            </a:r>
          </a:p>
          <a:p>
            <a:pPr marL="285750" indent="-285750" algn="just">
              <a:buFont typeface="Arial" panose="020B0604020202020204" pitchFamily="34" charset="0"/>
              <a:buChar char="•"/>
            </a:pPr>
            <a:r>
              <a:rPr lang="en-US" sz="1550">
                <a:ea typeface="+mn-lt"/>
                <a:cs typeface="+mn-lt"/>
              </a:rPr>
              <a:t>In </a:t>
            </a:r>
            <a:r>
              <a:rPr lang="en-US" sz="1550" b="1">
                <a:ea typeface="+mn-lt"/>
                <a:cs typeface="+mn-lt"/>
              </a:rPr>
              <a:t>temporary locations</a:t>
            </a:r>
            <a:r>
              <a:rPr lang="en-US" sz="1550">
                <a:ea typeface="+mn-lt"/>
                <a:cs typeface="+mn-lt"/>
              </a:rPr>
              <a:t>, 302,300 affected people were provided with access to adequate quantities of safe water for drinking and domestic use (majority Syrian; 80% from the 377,842 target)</a:t>
            </a:r>
            <a:endParaRPr lang="en-US">
              <a:ea typeface="+mn-lt"/>
              <a:cs typeface="+mn-lt"/>
            </a:endParaRPr>
          </a:p>
          <a:p>
            <a:pPr marL="285750" indent="-285750" algn="just">
              <a:buFont typeface="Arial" panose="020B0604020202020204" pitchFamily="34" charset="0"/>
              <a:buChar char="•"/>
            </a:pPr>
            <a:r>
              <a:rPr lang="en-US" sz="1550">
                <a:ea typeface="+mn-lt"/>
                <a:cs typeface="+mn-lt"/>
              </a:rPr>
              <a:t>291,800 people in temporary locations now have </a:t>
            </a:r>
            <a:r>
              <a:rPr lang="en-US" sz="1550" b="1">
                <a:ea typeface="+mn-lt"/>
                <a:cs typeface="+mn-lt"/>
              </a:rPr>
              <a:t>improved safe sanitation</a:t>
            </a:r>
            <a:r>
              <a:rPr lang="en-US" sz="1550">
                <a:ea typeface="+mn-lt"/>
                <a:cs typeface="+mn-lt"/>
              </a:rPr>
              <a:t> </a:t>
            </a:r>
            <a:endParaRPr lang="en-US">
              <a:ea typeface="+mn-lt"/>
              <a:cs typeface="+mn-lt"/>
            </a:endParaRPr>
          </a:p>
          <a:p>
            <a:pPr marL="285750" indent="-285750" algn="just">
              <a:buFont typeface="Arial" panose="020B0604020202020204" pitchFamily="34" charset="0"/>
              <a:buChar char="•"/>
            </a:pPr>
            <a:r>
              <a:rPr lang="en-US" sz="1550">
                <a:ea typeface="+mn-lt"/>
                <a:cs typeface="+mn-lt"/>
              </a:rPr>
              <a:t>2,229,799 m3 of </a:t>
            </a:r>
            <a:r>
              <a:rPr lang="en-US" sz="1550" b="1">
                <a:ea typeface="+mn-lt"/>
                <a:cs typeface="+mn-lt"/>
              </a:rPr>
              <a:t>safe water has been trucked </a:t>
            </a:r>
            <a:r>
              <a:rPr lang="en-US" sz="1550">
                <a:ea typeface="+mn-lt"/>
                <a:cs typeface="+mn-lt"/>
              </a:rPr>
              <a:t>through the year, and 486,352 m3 of sludge removed from informal settlements and safely disposed of in authorized wastewater treatment plants</a:t>
            </a:r>
            <a:endParaRPr lang="en-US">
              <a:cs typeface="Calibri"/>
            </a:endParaRPr>
          </a:p>
          <a:p>
            <a:pPr algn="just"/>
            <a:endParaRPr lang="en-US" sz="1550" b="1" u="sng">
              <a:solidFill>
                <a:srgbClr val="C00000"/>
              </a:solidFill>
              <a:cs typeface="Calibri"/>
            </a:endParaRPr>
          </a:p>
          <a:p>
            <a:pPr algn="just"/>
            <a:r>
              <a:rPr lang="en-US" sz="1550" b="1" u="sng">
                <a:solidFill>
                  <a:srgbClr val="C00000"/>
                </a:solidFill>
                <a:cs typeface="Calibri"/>
              </a:rPr>
              <a:t>Education</a:t>
            </a:r>
          </a:p>
          <a:p>
            <a:pPr marL="285750" indent="-285750" algn="just">
              <a:buFont typeface="Arial" panose="020B0604020202020204" pitchFamily="34" charset="0"/>
              <a:buChar char="•"/>
            </a:pPr>
            <a:r>
              <a:rPr lang="en-GB" sz="1550" b="1" i="0">
                <a:solidFill>
                  <a:srgbClr val="000000"/>
                </a:solidFill>
                <a:effectLst/>
                <a:latin typeface="Calibri"/>
                <a:cs typeface="Calibri"/>
              </a:rPr>
              <a:t>545,160 non-Lebanese and Lebanese children and youth were enrolled in public schools</a:t>
            </a:r>
            <a:r>
              <a:rPr lang="en-GB" sz="1550" b="0" i="0">
                <a:effectLst/>
                <a:latin typeface="Calibri"/>
                <a:cs typeface="Calibri"/>
              </a:rPr>
              <a:t> in the 2020-2021 school year, and benefit from partially or fully subsidised registration fees for public formal education or UNRWA schools.</a:t>
            </a:r>
            <a:r>
              <a:rPr lang="en-GB" sz="1550">
                <a:latin typeface="Calibri"/>
                <a:cs typeface="Calibri"/>
              </a:rPr>
              <a:t> (target: 505,213)</a:t>
            </a:r>
          </a:p>
          <a:p>
            <a:pPr marL="285750" indent="-285750" algn="just">
              <a:buFont typeface="Arial" panose="020B0604020202020204" pitchFamily="34" charset="0"/>
              <a:buChar char="•"/>
            </a:pPr>
            <a:r>
              <a:rPr lang="en-GB" sz="1550" b="1" i="0">
                <a:effectLst/>
                <a:latin typeface="Calibri"/>
                <a:cs typeface="Calibri"/>
              </a:rPr>
              <a:t>Gender parity was achieved at the primary school level</a:t>
            </a:r>
            <a:r>
              <a:rPr lang="en-GB" sz="1550" b="0" i="0">
                <a:effectLst/>
                <a:latin typeface="Calibri"/>
                <a:cs typeface="Calibri"/>
              </a:rPr>
              <a:t> with girls making up 50</a:t>
            </a:r>
            <a:r>
              <a:rPr lang="en-GB" sz="1550">
                <a:latin typeface="Calibri"/>
                <a:cs typeface="Calibri"/>
              </a:rPr>
              <a:t>%</a:t>
            </a:r>
            <a:r>
              <a:rPr lang="en-GB" sz="1550" b="0" i="0">
                <a:effectLst/>
                <a:latin typeface="Calibri"/>
                <a:cs typeface="Calibri"/>
              </a:rPr>
              <a:t> of the non-Lebanese student population and 53 per cent of the Lebanese student population</a:t>
            </a:r>
            <a:endParaRPr lang="en-GB"/>
          </a:p>
        </p:txBody>
      </p:sp>
      <p:sp>
        <p:nvSpPr>
          <p:cNvPr id="10" name="Rectangle 9"/>
          <p:cNvSpPr/>
          <p:nvPr/>
        </p:nvSpPr>
        <p:spPr>
          <a:xfrm>
            <a:off x="866274" y="1528011"/>
            <a:ext cx="8049126" cy="601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stretch>
            <a:fillRect/>
          </a:stretch>
        </p:blipFill>
        <p:spPr>
          <a:xfrm>
            <a:off x="-1" y="1262417"/>
            <a:ext cx="9144001" cy="265594"/>
          </a:xfrm>
          <a:prstGeom prst="rect">
            <a:avLst/>
          </a:prstGeom>
        </p:spPr>
      </p:pic>
      <p:sp>
        <p:nvSpPr>
          <p:cNvPr id="12" name="Text Placeholder 6">
            <a:extLst>
              <a:ext uri="{FF2B5EF4-FFF2-40B4-BE49-F238E27FC236}">
                <a16:creationId xmlns:a16="http://schemas.microsoft.com/office/drawing/2014/main" id="{82B81897-A3DD-4A3B-A51E-A03B741727BA}"/>
              </a:ext>
            </a:extLst>
          </p:cNvPr>
          <p:cNvSpPr>
            <a:spLocks noGrp="1"/>
          </p:cNvSpPr>
          <p:nvPr>
            <p:ph type="body" sz="quarter" idx="11"/>
          </p:nvPr>
        </p:nvSpPr>
        <p:spPr>
          <a:xfrm>
            <a:off x="866274" y="1251622"/>
            <a:ext cx="6368520" cy="600906"/>
          </a:xfrm>
        </p:spPr>
        <p:txBody>
          <a:bodyPr>
            <a:noAutofit/>
          </a:bodyPr>
          <a:lstStyle/>
          <a:p>
            <a:r>
              <a:rPr lang="en-US" sz="1800" b="1">
                <a:solidFill>
                  <a:schemeClr val="bg1"/>
                </a:solidFill>
              </a:rPr>
              <a:t>LCRP 2021 </a:t>
            </a:r>
            <a:r>
              <a:rPr lang="mr-IN" sz="1800" b="1">
                <a:solidFill>
                  <a:schemeClr val="bg1"/>
                </a:solidFill>
              </a:rPr>
              <a:t>–</a:t>
            </a:r>
            <a:r>
              <a:rPr lang="en-US" sz="1800" b="1">
                <a:solidFill>
                  <a:schemeClr val="bg1"/>
                </a:solidFill>
              </a:rPr>
              <a:t> Year-End Results</a:t>
            </a:r>
            <a:endParaRPr lang="en-GB" sz="1400" i="1">
              <a:solidFill>
                <a:schemeClr val="bg1"/>
              </a:solidFill>
            </a:endParaRPr>
          </a:p>
        </p:txBody>
      </p:sp>
      <p:pic>
        <p:nvPicPr>
          <p:cNvPr id="13" name="Picture 12"/>
          <p:cNvPicPr>
            <a:picLocks noChangeAspect="1"/>
          </p:cNvPicPr>
          <p:nvPr/>
        </p:nvPicPr>
        <p:blipFill>
          <a:blip r:embed="rId4"/>
          <a:stretch>
            <a:fillRect/>
          </a:stretch>
        </p:blipFill>
        <p:spPr>
          <a:xfrm>
            <a:off x="605924" y="1709410"/>
            <a:ext cx="520700" cy="520700"/>
          </a:xfrm>
          <a:prstGeom prst="rect">
            <a:avLst/>
          </a:prstGeom>
        </p:spPr>
      </p:pic>
      <p:sp>
        <p:nvSpPr>
          <p:cNvPr id="14" name="TextBox 13">
            <a:extLst>
              <a:ext uri="{FF2B5EF4-FFF2-40B4-BE49-F238E27FC236}">
                <a16:creationId xmlns:a16="http://schemas.microsoft.com/office/drawing/2014/main" id="{7879762B-FECD-4553-9B16-AE266FD10781}"/>
              </a:ext>
            </a:extLst>
          </p:cNvPr>
          <p:cNvSpPr txBox="1"/>
          <p:nvPr/>
        </p:nvSpPr>
        <p:spPr>
          <a:xfrm>
            <a:off x="1220219" y="1663228"/>
            <a:ext cx="4572000" cy="338554"/>
          </a:xfrm>
          <a:prstGeom prst="rect">
            <a:avLst/>
          </a:prstGeom>
          <a:noFill/>
        </p:spPr>
        <p:txBody>
          <a:bodyPr wrap="square">
            <a:spAutoFit/>
          </a:bodyPr>
          <a:lstStyle/>
          <a:p>
            <a:r>
              <a:rPr lang="en-US" sz="1600" b="1">
                <a:solidFill>
                  <a:srgbClr val="740000"/>
                </a:solidFill>
              </a:rPr>
              <a:t>STRATEGIC OBJECTIVE 3</a:t>
            </a:r>
            <a:endParaRPr lang="en-US" sz="1600">
              <a:solidFill>
                <a:srgbClr val="740000"/>
              </a:solidFill>
            </a:endParaRPr>
          </a:p>
        </p:txBody>
      </p:sp>
      <p:sp>
        <p:nvSpPr>
          <p:cNvPr id="15" name="TextBox 14">
            <a:extLst>
              <a:ext uri="{FF2B5EF4-FFF2-40B4-BE49-F238E27FC236}">
                <a16:creationId xmlns:a16="http://schemas.microsoft.com/office/drawing/2014/main" id="{7879762B-FECD-4553-9B16-AE266FD10781}"/>
              </a:ext>
            </a:extLst>
          </p:cNvPr>
          <p:cNvSpPr txBox="1"/>
          <p:nvPr/>
        </p:nvSpPr>
        <p:spPr>
          <a:xfrm>
            <a:off x="1220218" y="1907460"/>
            <a:ext cx="5169631" cy="338554"/>
          </a:xfrm>
          <a:prstGeom prst="rect">
            <a:avLst/>
          </a:prstGeom>
          <a:noFill/>
        </p:spPr>
        <p:txBody>
          <a:bodyPr wrap="square">
            <a:spAutoFit/>
          </a:bodyPr>
          <a:lstStyle/>
          <a:p>
            <a:r>
              <a:rPr lang="en-US" sz="1600">
                <a:latin typeface="Calibri" panose="020F0502020204030204" pitchFamily="34" charset="0"/>
                <a:ea typeface="MS Mincho" panose="02020609040205080304" pitchFamily="49" charset="-128"/>
                <a:cs typeface="Calibri" panose="020F0502020204030204" pitchFamily="34" charset="0"/>
              </a:rPr>
              <a:t>Support service provision through national systems</a:t>
            </a:r>
          </a:p>
        </p:txBody>
      </p:sp>
      <p:pic>
        <p:nvPicPr>
          <p:cNvPr id="16" name="Picture 15"/>
          <p:cNvPicPr>
            <a:picLocks noChangeAspect="1"/>
          </p:cNvPicPr>
          <p:nvPr/>
        </p:nvPicPr>
        <p:blipFill>
          <a:blip r:embed="rId5"/>
          <a:stretch>
            <a:fillRect/>
          </a:stretch>
        </p:blipFill>
        <p:spPr>
          <a:xfrm>
            <a:off x="593224" y="1689380"/>
            <a:ext cx="533400" cy="533400"/>
          </a:xfrm>
          <a:prstGeom prst="rect">
            <a:avLst/>
          </a:prstGeom>
        </p:spPr>
      </p:pic>
      <p:pic>
        <p:nvPicPr>
          <p:cNvPr id="3" name="Picture 2"/>
          <p:cNvPicPr>
            <a:picLocks noChangeAspect="1"/>
          </p:cNvPicPr>
          <p:nvPr/>
        </p:nvPicPr>
        <p:blipFill>
          <a:blip r:embed="rId6"/>
          <a:stretch>
            <a:fillRect/>
          </a:stretch>
        </p:blipFill>
        <p:spPr>
          <a:xfrm>
            <a:off x="605923" y="1709410"/>
            <a:ext cx="520700" cy="520700"/>
          </a:xfrm>
          <a:prstGeom prst="rect">
            <a:avLst/>
          </a:prstGeom>
        </p:spPr>
      </p:pic>
      <p:pic>
        <p:nvPicPr>
          <p:cNvPr id="2" name="Picture 3" descr="Icon&#10;&#10;Description automatically generated">
            <a:extLst>
              <a:ext uri="{FF2B5EF4-FFF2-40B4-BE49-F238E27FC236}">
                <a16:creationId xmlns:a16="http://schemas.microsoft.com/office/drawing/2014/main" id="{68DAC6D6-F088-4C03-8A9B-70A46059C3AA}"/>
              </a:ext>
            </a:extLst>
          </p:cNvPr>
          <p:cNvPicPr>
            <a:picLocks noChangeAspect="1"/>
          </p:cNvPicPr>
          <p:nvPr/>
        </p:nvPicPr>
        <p:blipFill>
          <a:blip r:embed="rId7"/>
          <a:stretch>
            <a:fillRect/>
          </a:stretch>
        </p:blipFill>
        <p:spPr>
          <a:xfrm>
            <a:off x="0" y="4815215"/>
            <a:ext cx="704850" cy="666750"/>
          </a:xfrm>
          <a:prstGeom prst="rect">
            <a:avLst/>
          </a:prstGeom>
        </p:spPr>
      </p:pic>
      <p:pic>
        <p:nvPicPr>
          <p:cNvPr id="1026" name="Picture 2">
            <a:extLst>
              <a:ext uri="{FF2B5EF4-FFF2-40B4-BE49-F238E27FC236}">
                <a16:creationId xmlns:a16="http://schemas.microsoft.com/office/drawing/2014/main" id="{42563C68-A2BD-446D-BE12-77439351F6B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774" y="2425276"/>
            <a:ext cx="819150" cy="790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43290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08C4C8F38390449A1A816B4B0D0D29A" ma:contentTypeVersion="6" ma:contentTypeDescription="Create a new document." ma:contentTypeScope="" ma:versionID="3f474099dd76a0f02bb41b9fc78aad34">
  <xsd:schema xmlns:xsd="http://www.w3.org/2001/XMLSchema" xmlns:xs="http://www.w3.org/2001/XMLSchema" xmlns:p="http://schemas.microsoft.com/office/2006/metadata/properties" xmlns:ns2="d12e2897-4d8b-4e23-a4ef-b1b5c62323c5" xmlns:ns3="1fd09c93-2d12-48ab-b43f-b08351a2fe28" targetNamespace="http://schemas.microsoft.com/office/2006/metadata/properties" ma:root="true" ma:fieldsID="2a58444f00bec95852d8cb2770c3deeb" ns2:_="" ns3:_="">
    <xsd:import namespace="d12e2897-4d8b-4e23-a4ef-b1b5c62323c5"/>
    <xsd:import namespace="1fd09c93-2d12-48ab-b43f-b08351a2fe2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2e2897-4d8b-4e23-a4ef-b1b5c62323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fd09c93-2d12-48ab-b43f-b08351a2fe2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A67D1A-8EF3-4148-8D4C-3A279A44F2C0}">
  <ds:schemaRefs>
    <ds:schemaRef ds:uri="1fd09c93-2d12-48ab-b43f-b08351a2fe28"/>
    <ds:schemaRef ds:uri="d12e2897-4d8b-4e23-a4ef-b1b5c62323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54DACA9-D98F-4055-9B74-4CFB76CF5BEC}">
  <ds:schemaRefs>
    <ds:schemaRef ds:uri="http://schemas.microsoft.com/sharepoint/v3/contenttype/forms"/>
  </ds:schemaRefs>
</ds:datastoreItem>
</file>

<file path=customXml/itemProps3.xml><?xml version="1.0" encoding="utf-8"?>
<ds:datastoreItem xmlns:ds="http://schemas.openxmlformats.org/officeDocument/2006/customXml" ds:itemID="{688EB877-B82B-4C64-BC0D-0978F638244C}">
  <ds:schemaRefs>
    <ds:schemaRef ds:uri="1fd09c93-2d12-48ab-b43f-b08351a2fe28"/>
    <ds:schemaRef ds:uri="d12e2897-4d8b-4e23-a4ef-b1b5c62323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6678</Words>
  <Application>Microsoft Office PowerPoint</Application>
  <PresentationFormat>On-screen Show (4:3)</PresentationFormat>
  <Paragraphs>970</Paragraphs>
  <Slides>62</Slides>
  <Notes>56</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62</vt:i4>
      </vt:variant>
    </vt:vector>
  </HeadingPairs>
  <TitlesOfParts>
    <vt:vector size="78" baseType="lpstr">
      <vt:lpstr>Arial</vt:lpstr>
      <vt:lpstr>Arial,Sans-Serif</vt:lpstr>
      <vt:lpstr>ArialMT</vt:lpstr>
      <vt:lpstr>Calibri</vt:lpstr>
      <vt:lpstr>Calibri Light</vt:lpstr>
      <vt:lpstr>Courier New</vt:lpstr>
      <vt:lpstr>Franklin Gothic Book</vt:lpstr>
      <vt:lpstr>Montserrat</vt:lpstr>
      <vt:lpstr>Museo 300</vt:lpstr>
      <vt:lpstr>Roboto</vt:lpstr>
      <vt:lpstr>Roboto Slab</vt:lpstr>
      <vt:lpstr>Source Sans Pro</vt:lpstr>
      <vt:lpstr>Wingdings</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Timelines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Nutrition Response &amp;  strategic direction in Lebanon  2022</vt:lpstr>
      <vt:lpstr>PowerPoint Presentation</vt:lpstr>
      <vt:lpstr>Effects of stunting on brain development </vt:lpstr>
      <vt:lpstr>Nutrition Cost Vs Benefit</vt:lpstr>
      <vt:lpstr>Economical loss due to malnutrition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Elina Silen</dc:creator>
  <cp:lastModifiedBy>Hiba Ramadan</cp:lastModifiedBy>
  <cp:revision>2</cp:revision>
  <dcterms:created xsi:type="dcterms:W3CDTF">2022-03-10T14:24:25Z</dcterms:created>
  <dcterms:modified xsi:type="dcterms:W3CDTF">2022-04-06T06:05:04Z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0x010100408C4C8F38390449A1A816B4B0D0D29A</vt:lpwstr>
  </property>
</Properties>
</file>